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318" r:id="rId14"/>
    <p:sldId id="268" r:id="rId15"/>
    <p:sldId id="269" r:id="rId16"/>
    <p:sldId id="270" r:id="rId17"/>
    <p:sldId id="287" r:id="rId18"/>
    <p:sldId id="288" r:id="rId19"/>
    <p:sldId id="289" r:id="rId20"/>
    <p:sldId id="290" r:id="rId21"/>
    <p:sldId id="291"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94" r:id="rId35"/>
    <p:sldId id="295" r:id="rId36"/>
    <p:sldId id="296" r:id="rId37"/>
    <p:sldId id="297" r:id="rId38"/>
    <p:sldId id="7880" r:id="rId39"/>
    <p:sldId id="298" r:id="rId40"/>
    <p:sldId id="299" r:id="rId41"/>
    <p:sldId id="300" r:id="rId42"/>
    <p:sldId id="301" r:id="rId43"/>
    <p:sldId id="302" r:id="rId44"/>
    <p:sldId id="303" r:id="rId45"/>
    <p:sldId id="304" r:id="rId46"/>
    <p:sldId id="7873" r:id="rId47"/>
    <p:sldId id="1416" r:id="rId48"/>
    <p:sldId id="305" r:id="rId49"/>
    <p:sldId id="307" r:id="rId50"/>
    <p:sldId id="306" r:id="rId51"/>
    <p:sldId id="308" r:id="rId52"/>
    <p:sldId id="320" r:id="rId53"/>
    <p:sldId id="310" r:id="rId54"/>
    <p:sldId id="319" r:id="rId55"/>
    <p:sldId id="311" r:id="rId56"/>
    <p:sldId id="7875" r:id="rId57"/>
    <p:sldId id="309" r:id="rId58"/>
    <p:sldId id="7876" r:id="rId59"/>
    <p:sldId id="7877" r:id="rId60"/>
    <p:sldId id="7899" r:id="rId61"/>
    <p:sldId id="7878" r:id="rId62"/>
    <p:sldId id="7900" r:id="rId63"/>
    <p:sldId id="7879" r:id="rId64"/>
    <p:sldId id="312" r:id="rId65"/>
    <p:sldId id="313" r:id="rId66"/>
    <p:sldId id="314" r:id="rId67"/>
    <p:sldId id="7871" r:id="rId68"/>
    <p:sldId id="536" r:id="rId69"/>
    <p:sldId id="315" r:id="rId70"/>
    <p:sldId id="7874" r:id="rId71"/>
    <p:sldId id="317" r:id="rId72"/>
  </p:sldIdLst>
  <p:sldSz cx="9144000" cy="5143500" type="screen16x9"/>
  <p:notesSz cx="6858000" cy="9144000"/>
  <p:embeddedFontLst>
    <p:embeddedFont>
      <p:font typeface="Calibri" panose="020F0502020204030204" pitchFamily="34" charset="0"/>
      <p:regular r:id="rId74"/>
      <p:bold r:id="rId75"/>
      <p:italic r:id="rId76"/>
      <p:boldItalic r:id="rId77"/>
    </p:embeddedFont>
    <p:embeddedFont>
      <p:font typeface="Proxima Nova" panose="02000506030000020004" pitchFamily="2" charset="0"/>
      <p:regular r:id="rId78"/>
      <p:bold r:id="rId79"/>
      <p:italic r:id="rId80"/>
      <p:boldItalic r:id="rId81"/>
    </p:embeddedFont>
    <p:embeddedFont>
      <p:font typeface="Quattrocento Sans" panose="020B0502050000020003" pitchFamily="34" charset="0"/>
      <p:regular r:id="rId82"/>
      <p:bold r:id="rId83"/>
      <p:italic r:id="rId84"/>
      <p:boldItalic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4" roundtripDataSignature="AMtx7milxCL+wfSQm08noOO/fOfrlO0+J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34"/>
    <p:restoredTop sz="94672"/>
  </p:normalViewPr>
  <p:slideViewPr>
    <p:cSldViewPr snapToGrid="0" snapToObjects="1">
      <p:cViewPr varScale="1">
        <p:scale>
          <a:sx n="174" d="100"/>
          <a:sy n="174" d="100"/>
        </p:scale>
        <p:origin x="168" y="2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1.fntdata"/><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fntdata"/><Relationship Id="rId79" Type="http://schemas.openxmlformats.org/officeDocument/2006/relationships/font" Target="fonts/font6.fntdata"/><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4.fntdata"/><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7.fntdata"/><Relationship Id="rId85"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2.fntdata"/><Relationship Id="rId83"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font" Target="fonts/font5.fntdata"/><Relationship Id="rId8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3.fntdata"/><Relationship Id="rId104" Type="http://customschemas.google.com/relationships/presentationmetadata" Target="meta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font" Target="fonts/font9.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Proxima Nova"/>
                <a:ea typeface="Proxima Nova"/>
                <a:cs typeface="Proxima Nova"/>
                <a:sym typeface="Proxima Nova"/>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Proxima Nova"/>
                <a:ea typeface="Proxima Nova"/>
                <a:cs typeface="Proxima Nova"/>
                <a:sym typeface="Proxima Nova"/>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Proxima Nova"/>
                <a:ea typeface="Proxima Nova"/>
                <a:cs typeface="Proxima Nova"/>
                <a:sym typeface="Proxima Nova"/>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Proxima Nova"/>
                <a:ea typeface="Proxima Nova"/>
                <a:cs typeface="Proxima Nova"/>
                <a:sym typeface="Proxima Nova"/>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Proxima Nova"/>
                <a:ea typeface="Proxima Nova"/>
                <a:cs typeface="Proxima Nova"/>
                <a:sym typeface="Proxima Nova"/>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Proxima Nova"/>
                <a:ea typeface="Proxima Nova"/>
                <a:cs typeface="Proxima Nova"/>
                <a:sym typeface="Proxima Nova"/>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Proxima Nova"/>
                <a:ea typeface="Proxima Nova"/>
                <a:cs typeface="Proxima Nova"/>
                <a:sym typeface="Proxima Nova"/>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Proxima Nova"/>
                <a:ea typeface="Proxima Nova"/>
                <a:cs typeface="Proxima Nova"/>
                <a:sym typeface="Proxima Nova"/>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Google Shape;3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 name="Google Shape;38;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39" name="Google Shape;39;p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 name="Google Shape;10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2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2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4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4" name="Google Shape;384;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4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9" name="Google Shape;389;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4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6" name="Google Shape;396;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5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2" name="Google Shape;402;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 name="Google Shape;4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5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8" name="Google Shape;408;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3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3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3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4" name="Google Shape;174;p3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Palo Alto just announced the largest ransomware demand was $30M - https://www.sdxcentral.com/articles/news/palo-alto-networks-unit-42-highest-ransomware-demand-hit-30m-in-2020/2021/03/ </a:t>
            </a:r>
            <a:endParaRPr/>
          </a:p>
        </p:txBody>
      </p:sp>
      <p:sp>
        <p:nvSpPr>
          <p:cNvPr id="175" name="Google Shape;175;p3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5" name="Google Shape;185;p3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200" b="0" i="0">
                <a:solidFill>
                  <a:schemeClr val="dk1"/>
                </a:solidFill>
                <a:latin typeface="Arial"/>
                <a:ea typeface="Arial"/>
                <a:cs typeface="Arial"/>
                <a:sym typeface="Arial"/>
              </a:rPr>
              <a:t>In 2020, 79 individual ransomware attacks were carried out against US government organizations, potentially impacting 71 million people and costing an estimated $18.88 billion in downtime and recovery costs.</a:t>
            </a:r>
            <a:endParaRPr/>
          </a:p>
        </p:txBody>
      </p:sp>
      <p:sp>
        <p:nvSpPr>
          <p:cNvPr id="186" name="Google Shape;186;p3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26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3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4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4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7" name="Google Shape;217;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Font typeface="Proxima Nova"/>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 name="Google Shape;5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6" name="Google Shape;236;p4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b="1" u="sng"/>
              <a:t>Damon </a:t>
            </a:r>
            <a:endParaRPr/>
          </a:p>
        </p:txBody>
      </p:sp>
      <p:sp>
        <p:nvSpPr>
          <p:cNvPr id="237" name="Google Shape;237;p4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31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4" name="Google Shape;294;p3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take a deeper look at the hybrid architecture. The solution provides the same level of protection on-premises and in the cloud, while offering resiliency and redundancy. It tightly integrates with the rest of the security ecosystem to automate remediation, provide valuable network context (DHCP fingerprint, IPAM metadata) and distribute threat intelligence to other policy enforcement points.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hybrid solution takes advantage of the scale and flexibility of the cloud, while tightly integrating with on-premises infrastructure for a “best of both worlds” scenario.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4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 name="Google Shape;365;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5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3" name="Google Shape;433;p5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434" name="Google Shape;434;p5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35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3" name="Google Shape;443;p5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Damon </a:t>
            </a:r>
            <a:endParaRPr/>
          </a:p>
        </p:txBody>
      </p:sp>
      <p:sp>
        <p:nvSpPr>
          <p:cNvPr id="444" name="Google Shape;444;p5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36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5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2" name="Google Shape;492;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6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0" name="Google Shape;500;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6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6" name="Google Shape;506;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6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1" name="Google Shape;511;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 name="Google Shape;5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6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8" name="Google Shape;518;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7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6" name="Google Shape;526;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8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3" name="Google Shape;533;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8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1" name="Google Shape;541;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95" name="Google Shape;9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err="1"/>
              <a:t>Overlapping</a:t>
            </a:r>
            <a:r>
              <a:rPr lang="fr-FR" dirty="0"/>
              <a:t> </a:t>
            </a:r>
            <a:r>
              <a:rPr lang="fr-FR" dirty="0" err="1"/>
              <a:t>between</a:t>
            </a:r>
            <a:r>
              <a:rPr lang="fr-FR" dirty="0"/>
              <a:t> </a:t>
            </a:r>
            <a:r>
              <a:rPr lang="fr-FR" dirty="0" err="1"/>
              <a:t>Threat</a:t>
            </a:r>
            <a:r>
              <a:rPr lang="fr-FR" dirty="0"/>
              <a:t> intelligence </a:t>
            </a:r>
            <a:r>
              <a:rPr lang="fr-FR" dirty="0" err="1"/>
              <a:t>is</a:t>
            </a:r>
            <a:r>
              <a:rPr lang="fr-FR" dirty="0"/>
              <a:t> </a:t>
            </a:r>
            <a:r>
              <a:rPr lang="fr-FR" dirty="0" err="1"/>
              <a:t>pretty</a:t>
            </a:r>
            <a:r>
              <a:rPr lang="fr-FR" dirty="0"/>
              <a:t> </a:t>
            </a:r>
            <a:r>
              <a:rPr lang="fr-FR" dirty="0" err="1"/>
              <a:t>low</a:t>
            </a:r>
            <a:endParaRPr lang="fr-FR" dirty="0"/>
          </a:p>
          <a:p>
            <a:r>
              <a:rPr lang="fr-FR" dirty="0"/>
              <a:t>If </a:t>
            </a:r>
            <a:r>
              <a:rPr lang="fr-FR" dirty="0" err="1"/>
              <a:t>you</a:t>
            </a:r>
            <a:r>
              <a:rPr lang="fr-FR" dirty="0"/>
              <a:t> </a:t>
            </a:r>
            <a:r>
              <a:rPr lang="fr-FR" dirty="0" err="1"/>
              <a:t>had</a:t>
            </a:r>
            <a:r>
              <a:rPr lang="fr-FR" dirty="0"/>
              <a:t> to </a:t>
            </a:r>
            <a:r>
              <a:rPr lang="fr-FR" dirty="0" err="1"/>
              <a:t>choose</a:t>
            </a:r>
            <a:r>
              <a:rPr lang="fr-FR" dirty="0"/>
              <a:t> </a:t>
            </a:r>
            <a:r>
              <a:rPr lang="fr-FR" dirty="0" err="1"/>
              <a:t>only</a:t>
            </a:r>
            <a:r>
              <a:rPr lang="fr-FR" dirty="0"/>
              <a:t> one </a:t>
            </a:r>
            <a:r>
              <a:rPr lang="fr-FR" dirty="0" err="1"/>
              <a:t>threat</a:t>
            </a:r>
            <a:r>
              <a:rPr lang="fr-FR" dirty="0"/>
              <a:t> intelligence provider, Infoblox </a:t>
            </a:r>
            <a:r>
              <a:rPr lang="fr-FR" dirty="0" err="1"/>
              <a:t>is</a:t>
            </a:r>
            <a:r>
              <a:rPr lang="fr-FR" dirty="0"/>
              <a:t> the one </a:t>
            </a:r>
            <a:r>
              <a:rPr lang="fr-FR" dirty="0" err="1"/>
              <a:t>providing</a:t>
            </a:r>
            <a:r>
              <a:rPr lang="fr-FR" dirty="0"/>
              <a:t> the </a:t>
            </a:r>
            <a:r>
              <a:rPr lang="fr-FR" dirty="0" err="1"/>
              <a:t>most</a:t>
            </a:r>
            <a:r>
              <a:rPr lang="fr-FR" dirty="0"/>
              <a:t> </a:t>
            </a:r>
            <a:r>
              <a:rPr lang="fr-FR" dirty="0" err="1"/>
              <a:t>IOCs</a:t>
            </a:r>
            <a:r>
              <a:rPr lang="fr-FR" dirty="0"/>
              <a:t> </a:t>
            </a:r>
            <a:r>
              <a:rPr lang="fr-FR" dirty="0" err="1"/>
              <a:t>while</a:t>
            </a:r>
            <a:r>
              <a:rPr lang="fr-FR" dirty="0"/>
              <a:t> </a:t>
            </a:r>
            <a:r>
              <a:rPr lang="fr-FR" dirty="0" err="1"/>
              <a:t>having</a:t>
            </a:r>
            <a:r>
              <a:rPr lang="fr-FR" dirty="0"/>
              <a:t> </a:t>
            </a:r>
            <a:r>
              <a:rPr lang="fr-FR" dirty="0" err="1"/>
              <a:t>amongst</a:t>
            </a:r>
            <a:r>
              <a:rPr lang="fr-FR" dirty="0"/>
              <a:t> the best </a:t>
            </a:r>
            <a:r>
              <a:rPr lang="fr-FR" dirty="0" err="1"/>
              <a:t>average</a:t>
            </a:r>
            <a:r>
              <a:rPr lang="fr-FR" dirty="0"/>
              <a:t> </a:t>
            </a:r>
            <a:r>
              <a:rPr lang="fr-FR" dirty="0" err="1"/>
              <a:t>delay</a:t>
            </a:r>
            <a:r>
              <a:rPr lang="fr-FR" dirty="0"/>
              <a:t>.</a:t>
            </a:r>
          </a:p>
        </p:txBody>
      </p:sp>
      <p:sp>
        <p:nvSpPr>
          <p:cNvPr id="4" name="Espace réservé du numéro de diapositive 3"/>
          <p:cNvSpPr>
            <a:spLocks noGrp="1"/>
          </p:cNvSpPr>
          <p:nvPr>
            <p:ph type="sldNum" sz="quarter" idx="5"/>
          </p:nvPr>
        </p:nvSpPr>
        <p:spPr/>
        <p:txBody>
          <a:bodyPr/>
          <a:lstStyle/>
          <a:p>
            <a:fld id="{BFF2CDC4-E845-3749-AC81-BC208EDD2D85}" type="slidenum">
              <a:rPr lang="en-US" smtClean="0"/>
              <a:t>47</a:t>
            </a:fld>
            <a:endParaRPr lang="en-US"/>
          </a:p>
        </p:txBody>
      </p:sp>
    </p:spTree>
    <p:extLst>
      <p:ext uri="{BB962C8B-B14F-4D97-AF65-F5344CB8AC3E}">
        <p14:creationId xmlns:p14="http://schemas.microsoft.com/office/powerpoint/2010/main" val="42670237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8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6" name="Google Shape;546;p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8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0" name="Google Shape;560;p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8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3" name="Google Shape;553;p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7" name="Google Shape;567;p8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568" name="Google Shape;568;p8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51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 name="Google Shape;6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8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7" name="Google Shape;637;p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8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1" name="Google Shape;541;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02310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8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8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1" name="Google Shape;631;p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8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1" name="Google Shape;651;p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9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6" name="Google Shape;656;p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2" name="Google Shape;662;p9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Infoblox has the solution for your infrastructure protection. Infoblox can help you defend against the widest range of external and internal based DNS based attacks including DDoS. It can prevent various types of DNS attacks - volumetric as well as DNS exploits based attacks.  </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The three key benefits include:</a:t>
            </a:r>
            <a:endParaRPr/>
          </a:p>
          <a:p>
            <a:pPr marL="457200" marR="0" lvl="0" indent="-228600" algn="l" rtl="0">
              <a:lnSpc>
                <a:spcPct val="100000"/>
              </a:lnSpc>
              <a:spcBef>
                <a:spcPts val="0"/>
              </a:spcBef>
              <a:spcAft>
                <a:spcPts val="0"/>
              </a:spcAft>
              <a:buClr>
                <a:srgbClr val="000000"/>
              </a:buClr>
              <a:buSzPts val="1400"/>
              <a:buFont typeface="Arial"/>
              <a:buNone/>
            </a:pPr>
            <a:endParaRPr/>
          </a:p>
          <a:p>
            <a:pPr marL="171450" lvl="0" indent="-171450" algn="l" rtl="0">
              <a:lnSpc>
                <a:spcPct val="100000"/>
              </a:lnSpc>
              <a:spcBef>
                <a:spcPts val="0"/>
              </a:spcBef>
              <a:spcAft>
                <a:spcPts val="0"/>
              </a:spcAft>
              <a:buSzPts val="1400"/>
              <a:buFont typeface="Arial"/>
              <a:buChar char="•"/>
            </a:pPr>
            <a:r>
              <a:rPr lang="en-US"/>
              <a:t>Reduces DNS service disruption even under DNS based attacks </a:t>
            </a:r>
            <a:endParaRPr/>
          </a:p>
          <a:p>
            <a:pPr marL="171450" lvl="0" indent="-171450" algn="l" rtl="0">
              <a:lnSpc>
                <a:spcPct val="100000"/>
              </a:lnSpc>
              <a:spcBef>
                <a:spcPts val="0"/>
              </a:spcBef>
              <a:spcAft>
                <a:spcPts val="0"/>
              </a:spcAft>
              <a:buSzPts val="1400"/>
              <a:buFont typeface="Arial"/>
              <a:buChar char="•"/>
            </a:pPr>
            <a:r>
              <a:rPr lang="en-US"/>
              <a:t>Adapts to Evolving threats automatically using our cloud based updates to signatures</a:t>
            </a:r>
            <a:endParaRPr/>
          </a:p>
          <a:p>
            <a:pPr marL="171450" lvl="0" indent="-171450" algn="l" rtl="0">
              <a:lnSpc>
                <a:spcPct val="100000"/>
              </a:lnSpc>
              <a:spcBef>
                <a:spcPts val="0"/>
              </a:spcBef>
              <a:spcAft>
                <a:spcPts val="0"/>
              </a:spcAft>
              <a:buSzPts val="1400"/>
              <a:buFont typeface="Arial"/>
              <a:buChar char="•"/>
            </a:pPr>
            <a:r>
              <a:rPr lang="en-US"/>
              <a:t>Enhances Threat Management and response using Reporting and Analytics  </a:t>
            </a:r>
            <a:endParaRPr/>
          </a:p>
          <a:p>
            <a:pPr marL="0" lvl="0" indent="0" algn="l" rtl="0">
              <a:lnSpc>
                <a:spcPct val="100000"/>
              </a:lnSpc>
              <a:spcBef>
                <a:spcPts val="0"/>
              </a:spcBef>
              <a:spcAft>
                <a:spcPts val="0"/>
              </a:spcAft>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663" name="Google Shape;663;p9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66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Shape 53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r>
              <a:rPr lang="en" sz="1200" b="0" i="0" u="none" strike="noStrike" cap="none" dirty="0">
                <a:solidFill>
                  <a:schemeClr val="lt1"/>
                </a:solidFill>
                <a:latin typeface="Arial"/>
                <a:ea typeface="Arial"/>
                <a:cs typeface="Arial"/>
                <a:sym typeface="Arial"/>
              </a:rPr>
              <a:t>Third-Party Propriety</a:t>
            </a:r>
            <a:r>
              <a:rPr lang="en-US" sz="1200" b="0" i="0" u="none" strike="noStrike" cap="none" dirty="0">
                <a:solidFill>
                  <a:schemeClr val="lt1"/>
                </a:solidFill>
                <a:latin typeface="Arial"/>
                <a:ea typeface="Arial"/>
                <a:cs typeface="Arial"/>
                <a:sym typeface="Arial"/>
              </a:rPr>
              <a:t>: </a:t>
            </a:r>
            <a:r>
              <a:rPr lang="en-US" sz="1200" b="0" i="0" u="none" strike="noStrike" cap="none" dirty="0" err="1">
                <a:solidFill>
                  <a:schemeClr val="lt1"/>
                </a:solidFill>
                <a:latin typeface="Arial"/>
                <a:ea typeface="Arial"/>
                <a:cs typeface="Arial"/>
                <a:sym typeface="Arial"/>
              </a:rPr>
              <a:t>pxGrid</a:t>
            </a:r>
            <a:r>
              <a:rPr lang="en-US" sz="1200" b="0" i="0" u="none" strike="noStrike" cap="none" dirty="0">
                <a:solidFill>
                  <a:schemeClr val="lt1"/>
                </a:solidFill>
                <a:latin typeface="Arial"/>
                <a:ea typeface="Arial"/>
                <a:cs typeface="Arial"/>
                <a:sym typeface="Arial"/>
              </a:rPr>
              <a:t>, DXL</a:t>
            </a:r>
          </a:p>
          <a:p>
            <a:pPr lvl="0">
              <a:spcBef>
                <a:spcPts val="0"/>
              </a:spcBef>
              <a:buNone/>
            </a:pPr>
            <a:r>
              <a:rPr lang="en-US" sz="1200" b="0" i="0" u="none" strike="noStrike" cap="none" dirty="0">
                <a:solidFill>
                  <a:schemeClr val="lt1"/>
                </a:solidFill>
                <a:latin typeface="Arial"/>
                <a:ea typeface="Arial"/>
                <a:cs typeface="Arial"/>
                <a:sym typeface="Arial"/>
              </a:rPr>
              <a:t>Infoblox System</a:t>
            </a:r>
            <a:r>
              <a:rPr lang="en-US" sz="1200" b="0" i="0" u="none" strike="noStrike" cap="none" baseline="0" dirty="0">
                <a:solidFill>
                  <a:schemeClr val="lt1"/>
                </a:solidFill>
                <a:latin typeface="Arial"/>
                <a:ea typeface="Arial"/>
                <a:cs typeface="Arial"/>
                <a:sym typeface="Arial"/>
              </a:rPr>
              <a:t> Interfaces: SNMP, Syslog, IPMI</a:t>
            </a:r>
            <a:endParaRPr dirty="0"/>
          </a:p>
        </p:txBody>
      </p:sp>
      <p:sp>
        <p:nvSpPr>
          <p:cNvPr id="536" name="Shape 5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00628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defTabSz="448650">
              <a:defRPr/>
            </a:pPr>
            <a:r>
              <a:rPr lang="en-US" sz="1800" b="1" dirty="0"/>
              <a:t>Easily Acquire, Manage and Distribute Threat Intelligence Data</a:t>
            </a:r>
            <a:endParaRPr lang="en-US" sz="1000" dirty="0"/>
          </a:p>
          <a:p>
            <a:pPr lvl="1"/>
            <a:r>
              <a:rPr lang="en-US" dirty="0"/>
              <a:t>Infoblox makes it easy to ingest and efficiently distribute 3</a:t>
            </a:r>
            <a:r>
              <a:rPr lang="en-US" baseline="30000" dirty="0"/>
              <a:t>rd</a:t>
            </a:r>
            <a:r>
              <a:rPr lang="en-US" dirty="0"/>
              <a:t> party threat intelligence data.</a:t>
            </a:r>
            <a:r>
              <a:rPr lang="en-US" sz="2000" dirty="0"/>
              <a:t> Infoblox </a:t>
            </a:r>
            <a:r>
              <a:rPr lang="en-US" dirty="0"/>
              <a:t>Threat Intelligence Data Exchange enables customers to upload and manage internally discovered threat intelligence, providing a platform to easily control and distribute that intelligence to other internal stakeholders, to business partners and other external parties within the same business community.</a:t>
            </a:r>
            <a:endParaRPr lang="en-US" sz="3100" dirty="0"/>
          </a:p>
          <a:p>
            <a:pPr lvl="1"/>
            <a:endParaRPr lang="en-US" sz="1600" dirty="0"/>
          </a:p>
          <a:p>
            <a:pPr lvl="0"/>
            <a:r>
              <a:rPr lang="en-US" b="1" dirty="0"/>
              <a:t>Easily Deploy Threat Intelligence Data to Mitigate Threats</a:t>
            </a:r>
          </a:p>
          <a:p>
            <a:pPr marL="168244" indent="-168244">
              <a:buFont typeface="Arial" panose="020B0604020202020204" pitchFamily="34" charset="0"/>
              <a:buChar char="•"/>
            </a:pPr>
            <a:r>
              <a:rPr lang="en-US" b="1" dirty="0"/>
              <a:t>Prevent</a:t>
            </a:r>
            <a:r>
              <a:rPr lang="en-US" dirty="0"/>
              <a:t> </a:t>
            </a:r>
            <a:r>
              <a:rPr lang="en-US" b="1" dirty="0"/>
              <a:t>Malicious Activity and Data Breaches </a:t>
            </a:r>
            <a:r>
              <a:rPr lang="en-US" dirty="0"/>
              <a:t>– Deploy trusted threat intelligence directly within the DDI infrastructure (Infoblox DNS Firewall) to stop security breaches before they occur and limit the damage from infected devices. Stop traffic to known malicious sites. Infoblox can address threats across both on premise and off premise devices and users.</a:t>
            </a:r>
            <a:endParaRPr lang="en-US" sz="2000" dirty="0"/>
          </a:p>
          <a:p>
            <a:pPr marL="168244" indent="-168244">
              <a:buFont typeface="Arial" panose="020B0604020202020204" pitchFamily="34" charset="0"/>
              <a:buChar char="•"/>
            </a:pPr>
            <a:r>
              <a:rPr lang="en-US" b="1" dirty="0"/>
              <a:t>Strengthen Defenses </a:t>
            </a:r>
            <a:r>
              <a:rPr lang="en-US" dirty="0"/>
              <a:t>–</a:t>
            </a:r>
            <a:r>
              <a:rPr lang="en-US" b="1" dirty="0"/>
              <a:t> </a:t>
            </a:r>
            <a:r>
              <a:rPr lang="en-US" dirty="0"/>
              <a:t>Flow threat intelligence across a broad range of infrastructure to maximize return on your investments. Use Infoblox ActiveTrust threat intelligence data  in any machine or system that can take advantage of it (e.g. DNS Firewall, perimeter firewall, Web proxy, IPS, SIEM, etc.).</a:t>
            </a:r>
            <a:endParaRPr lang="en-US" sz="2000" dirty="0"/>
          </a:p>
          <a:p>
            <a:pPr lvl="1"/>
            <a:endParaRPr lang="en-US" sz="1600" dirty="0"/>
          </a:p>
          <a:p>
            <a:r>
              <a:rPr lang="en-US" sz="1800" b="1" dirty="0"/>
              <a:t>Operationalize Threat Intelligence Data</a:t>
            </a:r>
          </a:p>
          <a:p>
            <a:r>
              <a:rPr lang="en-US" sz="1600" dirty="0"/>
              <a:t>	</a:t>
            </a:r>
            <a:r>
              <a:rPr lang="en-US" b="1" dirty="0"/>
              <a:t>Gain Visibility </a:t>
            </a:r>
            <a:r>
              <a:rPr lang="en-US" dirty="0"/>
              <a:t>– Use Infoblox threat indicator lookup tool (available with ActiveTrust Standard) and advanced research tool, Infoblox Dossier (available with ActiveTrust Plus/Advanced), to understand the types of threats happening on your network, where they are coming from and the risk they pose to your organization. </a:t>
            </a:r>
          </a:p>
          <a:p>
            <a:r>
              <a:rPr lang="en-US" b="1" dirty="0"/>
              <a:t>	Investigate Quickly</a:t>
            </a:r>
            <a:r>
              <a:rPr lang="en-US" dirty="0"/>
              <a:t> – Gain insight into questionable activities related to inbound or outbound 	network communications. Understand what a variety of trusted sources report about the indicator in question to improve the operational efficiency of scarce security operations resources.</a:t>
            </a:r>
            <a:endParaRPr lang="en-US" sz="1600" dirty="0"/>
          </a:p>
        </p:txBody>
      </p:sp>
      <p:sp>
        <p:nvSpPr>
          <p:cNvPr id="4" name="Slide Number Placeholder 3"/>
          <p:cNvSpPr>
            <a:spLocks noGrp="1"/>
          </p:cNvSpPr>
          <p:nvPr>
            <p:ph type="sldNum" sz="quarter" idx="10"/>
          </p:nvPr>
        </p:nvSpPr>
        <p:spPr/>
        <p:txBody>
          <a:bodyPr/>
          <a:lstStyle/>
          <a:p>
            <a:fld id="{62F29F44-7FFA-1047-88EF-65498B06FB32}" type="slidenum">
              <a:rPr lang="en-US" smtClean="0"/>
              <a:t>68</a:t>
            </a:fld>
            <a:endParaRPr lang="en-US" dirty="0"/>
          </a:p>
        </p:txBody>
      </p:sp>
    </p:spTree>
    <p:extLst>
      <p:ext uri="{BB962C8B-B14F-4D97-AF65-F5344CB8AC3E}">
        <p14:creationId xmlns:p14="http://schemas.microsoft.com/office/powerpoint/2010/main" val="20027777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9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7" name="Google Shape;697;p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 name="Google Shape;6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7"/>
        <p:cNvGrpSpPr/>
        <p:nvPr/>
      </p:nvGrpSpPr>
      <p:grpSpPr>
        <a:xfrm>
          <a:off x="0" y="0"/>
          <a:ext cx="0" cy="0"/>
          <a:chOff x="0" y="0"/>
          <a:chExt cx="0" cy="0"/>
        </a:xfrm>
      </p:grpSpPr>
      <p:sp>
        <p:nvSpPr>
          <p:cNvPr id="1278" name="Google Shape;127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9" name="Google Shape;1279;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0" name="Google Shape;1280;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5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1" name="Google Shape;721;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 name="Google Shape;7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 name="Google Shape;8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4_Title Slide" type="title">
  <p:cSld name="TITLE">
    <p:spTree>
      <p:nvGrpSpPr>
        <p:cNvPr id="1" name="Shape 10"/>
        <p:cNvGrpSpPr/>
        <p:nvPr/>
      </p:nvGrpSpPr>
      <p:grpSpPr>
        <a:xfrm>
          <a:off x="0" y="0"/>
          <a:ext cx="0" cy="0"/>
          <a:chOff x="0" y="0"/>
          <a:chExt cx="0" cy="0"/>
        </a:xfrm>
      </p:grpSpPr>
      <p:pic>
        <p:nvPicPr>
          <p:cNvPr id="11" name="Google Shape;11;p94"/>
          <p:cNvPicPr preferRelativeResize="0"/>
          <p:nvPr/>
        </p:nvPicPr>
        <p:blipFill rotWithShape="1">
          <a:blip r:embed="rId2">
            <a:alphaModFix/>
          </a:blip>
          <a:srcRect/>
          <a:stretch/>
        </p:blipFill>
        <p:spPr>
          <a:xfrm>
            <a:off x="-9144" y="3370"/>
            <a:ext cx="9144000" cy="5141823"/>
          </a:xfrm>
          <a:prstGeom prst="rect">
            <a:avLst/>
          </a:prstGeom>
          <a:noFill/>
          <a:ln>
            <a:noFill/>
          </a:ln>
        </p:spPr>
      </p:pic>
      <p:sp>
        <p:nvSpPr>
          <p:cNvPr id="12" name="Google Shape;12;p94"/>
          <p:cNvSpPr txBox="1">
            <a:spLocks noGrp="1"/>
          </p:cNvSpPr>
          <p:nvPr>
            <p:ph type="ctrTitle"/>
          </p:nvPr>
        </p:nvSpPr>
        <p:spPr>
          <a:xfrm>
            <a:off x="305076" y="1630336"/>
            <a:ext cx="5578937" cy="816873"/>
          </a:xfrm>
          <a:prstGeom prst="rect">
            <a:avLst/>
          </a:prstGeom>
          <a:noFill/>
          <a:ln>
            <a:noFill/>
          </a:ln>
        </p:spPr>
        <p:txBody>
          <a:bodyPr spcFirstLastPara="1" wrap="square" lIns="45700" tIns="45700" rIns="45700" bIns="0" anchor="t" anchorCtr="0">
            <a:normAutofit/>
          </a:bodyPr>
          <a:lstStyle>
            <a:lvl1pPr lvl="0" algn="l">
              <a:lnSpc>
                <a:spcPct val="80000"/>
              </a:lnSpc>
              <a:spcBef>
                <a:spcPts val="0"/>
              </a:spcBef>
              <a:spcAft>
                <a:spcPts val="0"/>
              </a:spcAft>
              <a:buSzPts val="2800"/>
              <a:buNone/>
              <a:defRPr sz="2997"/>
            </a:lvl1pPr>
            <a:lvl2pPr lvl="1" algn="l">
              <a:lnSpc>
                <a:spcPct val="80000"/>
              </a:lnSpc>
              <a:spcBef>
                <a:spcPts val="0"/>
              </a:spcBef>
              <a:spcAft>
                <a:spcPts val="0"/>
              </a:spcAft>
              <a:buSzPts val="2800"/>
              <a:buNone/>
              <a:defRPr/>
            </a:lvl2pPr>
            <a:lvl3pPr lvl="2" algn="l">
              <a:lnSpc>
                <a:spcPct val="80000"/>
              </a:lnSpc>
              <a:spcBef>
                <a:spcPts val="0"/>
              </a:spcBef>
              <a:spcAft>
                <a:spcPts val="0"/>
              </a:spcAft>
              <a:buSzPts val="2800"/>
              <a:buNone/>
              <a:defRPr/>
            </a:lvl3pPr>
            <a:lvl4pPr lvl="3" algn="l">
              <a:lnSpc>
                <a:spcPct val="80000"/>
              </a:lnSpc>
              <a:spcBef>
                <a:spcPts val="0"/>
              </a:spcBef>
              <a:spcAft>
                <a:spcPts val="0"/>
              </a:spcAft>
              <a:buSzPts val="2800"/>
              <a:buNone/>
              <a:defRPr/>
            </a:lvl4pPr>
            <a:lvl5pPr lvl="4" algn="l">
              <a:lnSpc>
                <a:spcPct val="80000"/>
              </a:lnSpc>
              <a:spcBef>
                <a:spcPts val="0"/>
              </a:spcBef>
              <a:spcAft>
                <a:spcPts val="0"/>
              </a:spcAft>
              <a:buSzPts val="2800"/>
              <a:buNone/>
              <a:defRPr/>
            </a:lvl5pPr>
            <a:lvl6pPr lvl="5" algn="l">
              <a:lnSpc>
                <a:spcPct val="80000"/>
              </a:lnSpc>
              <a:spcBef>
                <a:spcPts val="0"/>
              </a:spcBef>
              <a:spcAft>
                <a:spcPts val="0"/>
              </a:spcAft>
              <a:buSzPts val="2800"/>
              <a:buNone/>
              <a:defRPr/>
            </a:lvl6pPr>
            <a:lvl7pPr lvl="6" algn="l">
              <a:lnSpc>
                <a:spcPct val="80000"/>
              </a:lnSpc>
              <a:spcBef>
                <a:spcPts val="0"/>
              </a:spcBef>
              <a:spcAft>
                <a:spcPts val="0"/>
              </a:spcAft>
              <a:buSzPts val="2800"/>
              <a:buNone/>
              <a:defRPr/>
            </a:lvl7pPr>
            <a:lvl8pPr lvl="7" algn="l">
              <a:lnSpc>
                <a:spcPct val="80000"/>
              </a:lnSpc>
              <a:spcBef>
                <a:spcPts val="0"/>
              </a:spcBef>
              <a:spcAft>
                <a:spcPts val="0"/>
              </a:spcAft>
              <a:buSzPts val="2800"/>
              <a:buNone/>
              <a:defRPr/>
            </a:lvl8pPr>
            <a:lvl9pPr lvl="8" algn="l">
              <a:lnSpc>
                <a:spcPct val="80000"/>
              </a:lnSpc>
              <a:spcBef>
                <a:spcPts val="0"/>
              </a:spcBef>
              <a:spcAft>
                <a:spcPts val="0"/>
              </a:spcAft>
              <a:buSzPts val="2800"/>
              <a:buNone/>
              <a:defRPr/>
            </a:lvl9pPr>
          </a:lstStyle>
          <a:p>
            <a:endParaRPr/>
          </a:p>
        </p:txBody>
      </p:sp>
      <p:sp>
        <p:nvSpPr>
          <p:cNvPr id="13" name="Google Shape;13;p94"/>
          <p:cNvSpPr txBox="1">
            <a:spLocks noGrp="1"/>
          </p:cNvSpPr>
          <p:nvPr>
            <p:ph type="subTitle" idx="1"/>
          </p:nvPr>
        </p:nvSpPr>
        <p:spPr>
          <a:xfrm>
            <a:off x="305075" y="2528603"/>
            <a:ext cx="5578937" cy="403966"/>
          </a:xfrm>
          <a:prstGeom prst="rect">
            <a:avLst/>
          </a:prstGeom>
          <a:noFill/>
          <a:ln>
            <a:noFill/>
          </a:ln>
        </p:spPr>
        <p:txBody>
          <a:bodyPr spcFirstLastPara="1" wrap="square" lIns="45700" tIns="91425" rIns="45700" bIns="91425" anchor="t" anchorCtr="0">
            <a:noAutofit/>
          </a:bodyPr>
          <a:lstStyle>
            <a:lvl1pPr lvl="0" algn="l">
              <a:lnSpc>
                <a:spcPct val="90000"/>
              </a:lnSpc>
              <a:spcBef>
                <a:spcPts val="1200"/>
              </a:spcBef>
              <a:spcAft>
                <a:spcPts val="0"/>
              </a:spcAft>
              <a:buSzPts val="2000"/>
              <a:buNone/>
              <a:defRPr sz="1499" b="0" cap="none">
                <a:solidFill>
                  <a:srgbClr val="696969"/>
                </a:solidFill>
              </a:defRPr>
            </a:lvl1pPr>
            <a:lvl2pPr lvl="1" algn="ctr">
              <a:lnSpc>
                <a:spcPct val="100000"/>
              </a:lnSpc>
              <a:spcBef>
                <a:spcPts val="1200"/>
              </a:spcBef>
              <a:spcAft>
                <a:spcPts val="0"/>
              </a:spcAft>
              <a:buSzPts val="1800"/>
              <a:buNone/>
              <a:defRPr sz="1349"/>
            </a:lvl2pPr>
            <a:lvl3pPr lvl="2" algn="ctr">
              <a:lnSpc>
                <a:spcPct val="112500"/>
              </a:lnSpc>
              <a:spcBef>
                <a:spcPts val="1200"/>
              </a:spcBef>
              <a:spcAft>
                <a:spcPts val="0"/>
              </a:spcAft>
              <a:buSzPts val="1600"/>
              <a:buNone/>
              <a:defRPr sz="1349"/>
            </a:lvl3pPr>
            <a:lvl4pPr lvl="3" algn="ctr">
              <a:lnSpc>
                <a:spcPct val="128571"/>
              </a:lnSpc>
              <a:spcBef>
                <a:spcPts val="1200"/>
              </a:spcBef>
              <a:spcAft>
                <a:spcPts val="0"/>
              </a:spcAft>
              <a:buSzPts val="1400"/>
              <a:buNone/>
              <a:defRPr sz="1199"/>
            </a:lvl4pPr>
            <a:lvl5pPr lvl="4" algn="ctr">
              <a:lnSpc>
                <a:spcPct val="120000"/>
              </a:lnSpc>
              <a:spcBef>
                <a:spcPts val="1200"/>
              </a:spcBef>
              <a:spcAft>
                <a:spcPts val="0"/>
              </a:spcAft>
              <a:buSzPts val="2000"/>
              <a:buNone/>
              <a:defRPr sz="1199"/>
            </a:lvl5pPr>
            <a:lvl6pPr lvl="5" algn="ctr">
              <a:lnSpc>
                <a:spcPct val="120000"/>
              </a:lnSpc>
              <a:spcBef>
                <a:spcPts val="1200"/>
              </a:spcBef>
              <a:spcAft>
                <a:spcPts val="0"/>
              </a:spcAft>
              <a:buSzPts val="2000"/>
              <a:buNone/>
              <a:defRPr sz="1199"/>
            </a:lvl6pPr>
            <a:lvl7pPr lvl="6" algn="ctr">
              <a:lnSpc>
                <a:spcPct val="120000"/>
              </a:lnSpc>
              <a:spcBef>
                <a:spcPts val="1200"/>
              </a:spcBef>
              <a:spcAft>
                <a:spcPts val="0"/>
              </a:spcAft>
              <a:buSzPts val="2000"/>
              <a:buNone/>
              <a:defRPr sz="1199"/>
            </a:lvl7pPr>
            <a:lvl8pPr lvl="7" algn="ctr">
              <a:lnSpc>
                <a:spcPct val="120000"/>
              </a:lnSpc>
              <a:spcBef>
                <a:spcPts val="1200"/>
              </a:spcBef>
              <a:spcAft>
                <a:spcPts val="0"/>
              </a:spcAft>
              <a:buSzPts val="2000"/>
              <a:buNone/>
              <a:defRPr sz="1199"/>
            </a:lvl8pPr>
            <a:lvl9pPr lvl="8" algn="ctr">
              <a:lnSpc>
                <a:spcPct val="120000"/>
              </a:lnSpc>
              <a:spcBef>
                <a:spcPts val="1200"/>
              </a:spcBef>
              <a:spcAft>
                <a:spcPts val="0"/>
              </a:spcAft>
              <a:buSzPts val="2000"/>
              <a:buNone/>
              <a:defRPr sz="1199"/>
            </a:lvl9pPr>
          </a:lstStyle>
          <a:p>
            <a:endParaRPr/>
          </a:p>
        </p:txBody>
      </p:sp>
      <p:pic>
        <p:nvPicPr>
          <p:cNvPr id="14" name="Google Shape;14;p94"/>
          <p:cNvPicPr preferRelativeResize="0"/>
          <p:nvPr/>
        </p:nvPicPr>
        <p:blipFill rotWithShape="1">
          <a:blip r:embed="rId3">
            <a:alphaModFix/>
          </a:blip>
          <a:srcRect/>
          <a:stretch/>
        </p:blipFill>
        <p:spPr>
          <a:xfrm>
            <a:off x="453392" y="509126"/>
            <a:ext cx="1664859" cy="444937"/>
          </a:xfrm>
          <a:prstGeom prst="rect">
            <a:avLst/>
          </a:prstGeom>
          <a:noFill/>
          <a:ln>
            <a:noFill/>
          </a:ln>
        </p:spPr>
      </p:pic>
      <p:sp>
        <p:nvSpPr>
          <p:cNvPr id="15" name="Google Shape;15;p94"/>
          <p:cNvSpPr/>
          <p:nvPr/>
        </p:nvSpPr>
        <p:spPr>
          <a:xfrm>
            <a:off x="1" y="0"/>
            <a:ext cx="232475" cy="103779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798"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xEl>
                                              <p:charRg st="1" end="1"/>
                                            </p:txEl>
                                          </p:spTgt>
                                        </p:tgtEl>
                                        <p:attrNameLst>
                                          <p:attrName>style.visibility</p:attrName>
                                        </p:attrNameLst>
                                      </p:cBhvr>
                                      <p:to>
                                        <p:strVal val="visible"/>
                                      </p:to>
                                    </p:set>
                                    <p:animEffect transition="in" filter="fade">
                                      <p:cBhvr>
                                        <p:cTn id="10" dur="500"/>
                                        <p:tgtEl>
                                          <p:spTgt spid="13">
                                            <p:txEl>
                                              <p:char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xEl>
                                              <p:charRg st="1" end="1"/>
                                            </p:txEl>
                                          </p:spTgt>
                                        </p:tgtEl>
                                        <p:attrNameLst>
                                          <p:attrName>style.visibility</p:attrName>
                                        </p:attrNameLst>
                                      </p:cBhvr>
                                      <p:to>
                                        <p:strVal val="visible"/>
                                      </p:to>
                                    </p:set>
                                    <p:animEffect transition="in" filter="fade">
                                      <p:cBhvr>
                                        <p:cTn id="13" dur="500"/>
                                        <p:tgtEl>
                                          <p:spTgt spid="13">
                                            <p:txEl>
                                              <p:char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xEl>
                                              <p:charRg st="1" end="1"/>
                                            </p:txEl>
                                          </p:spTgt>
                                        </p:tgtEl>
                                        <p:attrNameLst>
                                          <p:attrName>style.visibility</p:attrName>
                                        </p:attrNameLst>
                                      </p:cBhvr>
                                      <p:to>
                                        <p:strVal val="visible"/>
                                      </p:to>
                                    </p:set>
                                    <p:animEffect transition="in" filter="fade">
                                      <p:cBhvr>
                                        <p:cTn id="16" dur="500"/>
                                        <p:tgtEl>
                                          <p:spTgt spid="13">
                                            <p:txEl>
                                              <p:char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xEl>
                                              <p:charRg st="1" end="1"/>
                                            </p:txEl>
                                          </p:spTgt>
                                        </p:tgtEl>
                                        <p:attrNameLst>
                                          <p:attrName>style.visibility</p:attrName>
                                        </p:attrNameLst>
                                      </p:cBhvr>
                                      <p:to>
                                        <p:strVal val="visible"/>
                                      </p:to>
                                    </p:set>
                                    <p:animEffect transition="in" filter="fade">
                                      <p:cBhvr>
                                        <p:cTn id="19" dur="500"/>
                                        <p:tgtEl>
                                          <p:spTgt spid="13">
                                            <p:txEl>
                                              <p:char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xEl>
                                              <p:charRg st="1" end="1"/>
                                            </p:txEl>
                                          </p:spTgt>
                                        </p:tgtEl>
                                        <p:attrNameLst>
                                          <p:attrName>style.visibility</p:attrName>
                                        </p:attrNameLst>
                                      </p:cBhvr>
                                      <p:to>
                                        <p:strVal val="visible"/>
                                      </p:to>
                                    </p:set>
                                    <p:animEffect transition="in" filter="fade">
                                      <p:cBhvr>
                                        <p:cTn id="22" dur="500"/>
                                        <p:tgtEl>
                                          <p:spTgt spid="13">
                                            <p:txEl>
                                              <p:char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xEl>
                                              <p:charRg st="1" end="1"/>
                                            </p:txEl>
                                          </p:spTgt>
                                        </p:tgtEl>
                                        <p:attrNameLst>
                                          <p:attrName>style.visibility</p:attrName>
                                        </p:attrNameLst>
                                      </p:cBhvr>
                                      <p:to>
                                        <p:strVal val="visible"/>
                                      </p:to>
                                    </p:set>
                                    <p:animEffect transition="in" filter="fade">
                                      <p:cBhvr>
                                        <p:cTn id="25" dur="500"/>
                                        <p:tgtEl>
                                          <p:spTgt spid="13">
                                            <p:txEl>
                                              <p:char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xEl>
                                              <p:charRg st="1" end="1"/>
                                            </p:txEl>
                                          </p:spTgt>
                                        </p:tgtEl>
                                        <p:attrNameLst>
                                          <p:attrName>style.visibility</p:attrName>
                                        </p:attrNameLst>
                                      </p:cBhvr>
                                      <p:to>
                                        <p:strVal val="visible"/>
                                      </p:to>
                                    </p:set>
                                    <p:animEffect transition="in" filter="fade">
                                      <p:cBhvr>
                                        <p:cTn id="28" dur="500"/>
                                        <p:tgtEl>
                                          <p:spTgt spid="13">
                                            <p:txEl>
                                              <p:char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3">
                                            <p:txEl>
                                              <p:charRg st="1" end="1"/>
                                            </p:txEl>
                                          </p:spTgt>
                                        </p:tgtEl>
                                        <p:attrNameLst>
                                          <p:attrName>style.visibility</p:attrName>
                                        </p:attrNameLst>
                                      </p:cBhvr>
                                      <p:to>
                                        <p:strVal val="visible"/>
                                      </p:to>
                                    </p:set>
                                    <p:animEffect transition="in" filter="fade">
                                      <p:cBhvr>
                                        <p:cTn id="31" dur="500"/>
                                        <p:tgtEl>
                                          <p:spTgt spid="13">
                                            <p:txEl>
                                              <p:charRg st="1" end="1"/>
                                            </p:txEl>
                                          </p:spTgt>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6"/>
        <p:cNvGrpSpPr/>
        <p:nvPr/>
      </p:nvGrpSpPr>
      <p:grpSpPr>
        <a:xfrm>
          <a:off x="0" y="0"/>
          <a:ext cx="0" cy="0"/>
          <a:chOff x="0" y="0"/>
          <a:chExt cx="0" cy="0"/>
        </a:xfrm>
      </p:grpSpPr>
      <p:sp>
        <p:nvSpPr>
          <p:cNvPr id="17" name="Google Shape;17;p95"/>
          <p:cNvSpPr txBox="1">
            <a:spLocks noGrp="1"/>
          </p:cNvSpPr>
          <p:nvPr>
            <p:ph type="title"/>
          </p:nvPr>
        </p:nvSpPr>
        <p:spPr>
          <a:xfrm>
            <a:off x="226758" y="129754"/>
            <a:ext cx="8568530" cy="794478"/>
          </a:xfrm>
          <a:prstGeom prst="rect">
            <a:avLst/>
          </a:prstGeom>
          <a:noFill/>
          <a:ln>
            <a:noFill/>
          </a:ln>
        </p:spPr>
        <p:txBody>
          <a:bodyPr spcFirstLastPara="1" wrap="square" lIns="45700" tIns="45700" rIns="45700" bIns="45700" anchor="ctr" anchorCtr="0">
            <a:normAutofit/>
          </a:bodyPr>
          <a:lstStyle>
            <a:lvl1pPr lvl="0" algn="l">
              <a:lnSpc>
                <a:spcPct val="80000"/>
              </a:lnSpc>
              <a:spcBef>
                <a:spcPts val="0"/>
              </a:spcBef>
              <a:spcAft>
                <a:spcPts val="0"/>
              </a:spcAft>
              <a:buSzPts val="2800"/>
              <a:buNone/>
              <a:defRPr/>
            </a:lvl1pPr>
            <a:lvl2pPr lvl="1" algn="l">
              <a:lnSpc>
                <a:spcPct val="80000"/>
              </a:lnSpc>
              <a:spcBef>
                <a:spcPts val="0"/>
              </a:spcBef>
              <a:spcAft>
                <a:spcPts val="0"/>
              </a:spcAft>
              <a:buSzPts val="2800"/>
              <a:buNone/>
              <a:defRPr/>
            </a:lvl2pPr>
            <a:lvl3pPr lvl="2" algn="l">
              <a:lnSpc>
                <a:spcPct val="80000"/>
              </a:lnSpc>
              <a:spcBef>
                <a:spcPts val="0"/>
              </a:spcBef>
              <a:spcAft>
                <a:spcPts val="0"/>
              </a:spcAft>
              <a:buSzPts val="2800"/>
              <a:buNone/>
              <a:defRPr/>
            </a:lvl3pPr>
            <a:lvl4pPr lvl="3" algn="l">
              <a:lnSpc>
                <a:spcPct val="80000"/>
              </a:lnSpc>
              <a:spcBef>
                <a:spcPts val="0"/>
              </a:spcBef>
              <a:spcAft>
                <a:spcPts val="0"/>
              </a:spcAft>
              <a:buSzPts val="2800"/>
              <a:buNone/>
              <a:defRPr/>
            </a:lvl4pPr>
            <a:lvl5pPr lvl="4" algn="l">
              <a:lnSpc>
                <a:spcPct val="80000"/>
              </a:lnSpc>
              <a:spcBef>
                <a:spcPts val="0"/>
              </a:spcBef>
              <a:spcAft>
                <a:spcPts val="0"/>
              </a:spcAft>
              <a:buSzPts val="2800"/>
              <a:buNone/>
              <a:defRPr/>
            </a:lvl5pPr>
            <a:lvl6pPr lvl="5" algn="l">
              <a:lnSpc>
                <a:spcPct val="80000"/>
              </a:lnSpc>
              <a:spcBef>
                <a:spcPts val="0"/>
              </a:spcBef>
              <a:spcAft>
                <a:spcPts val="0"/>
              </a:spcAft>
              <a:buSzPts val="2800"/>
              <a:buNone/>
              <a:defRPr/>
            </a:lvl6pPr>
            <a:lvl7pPr lvl="6" algn="l">
              <a:lnSpc>
                <a:spcPct val="80000"/>
              </a:lnSpc>
              <a:spcBef>
                <a:spcPts val="0"/>
              </a:spcBef>
              <a:spcAft>
                <a:spcPts val="0"/>
              </a:spcAft>
              <a:buSzPts val="2800"/>
              <a:buNone/>
              <a:defRPr/>
            </a:lvl7pPr>
            <a:lvl8pPr lvl="7" algn="l">
              <a:lnSpc>
                <a:spcPct val="80000"/>
              </a:lnSpc>
              <a:spcBef>
                <a:spcPts val="0"/>
              </a:spcBef>
              <a:spcAft>
                <a:spcPts val="0"/>
              </a:spcAft>
              <a:buSzPts val="2800"/>
              <a:buNone/>
              <a:defRPr/>
            </a:lvl8pPr>
            <a:lvl9pPr lvl="8" algn="l">
              <a:lnSpc>
                <a:spcPct val="80000"/>
              </a:lnSpc>
              <a:spcBef>
                <a:spcPts val="0"/>
              </a:spcBef>
              <a:spcAft>
                <a:spcPts val="0"/>
              </a:spcAft>
              <a:buSzPts val="2800"/>
              <a:buNone/>
              <a:defRPr/>
            </a:lvl9pPr>
          </a:lstStyle>
          <a:p>
            <a:endParaRPr/>
          </a:p>
        </p:txBody>
      </p:sp>
      <p:sp>
        <p:nvSpPr>
          <p:cNvPr id="18" name="Google Shape;18;p95"/>
          <p:cNvSpPr txBox="1">
            <a:spLocks noGrp="1"/>
          </p:cNvSpPr>
          <p:nvPr>
            <p:ph type="body" idx="1"/>
          </p:nvPr>
        </p:nvSpPr>
        <p:spPr>
          <a:xfrm>
            <a:off x="226758" y="1032870"/>
            <a:ext cx="4105018" cy="3547356"/>
          </a:xfrm>
          <a:prstGeom prst="rect">
            <a:avLst/>
          </a:prstGeom>
          <a:noFill/>
          <a:ln>
            <a:noFill/>
          </a:ln>
        </p:spPr>
        <p:txBody>
          <a:bodyPr spcFirstLastPara="1" wrap="square" lIns="45700" tIns="45700" rIns="45700" bIns="45700" anchor="t" anchorCtr="0">
            <a:normAutofit/>
          </a:bodyPr>
          <a:lstStyle>
            <a:lvl1pPr marL="457200" lvl="0" indent="-355600" algn="l">
              <a:lnSpc>
                <a:spcPct val="90000"/>
              </a:lnSpc>
              <a:spcBef>
                <a:spcPts val="1200"/>
              </a:spcBef>
              <a:spcAft>
                <a:spcPts val="0"/>
              </a:spcAft>
              <a:buSzPts val="2000"/>
              <a:buChar char="•"/>
              <a:defRPr/>
            </a:lvl1pPr>
            <a:lvl2pPr marL="914400" lvl="1" indent="-342900" algn="l">
              <a:lnSpc>
                <a:spcPct val="100000"/>
              </a:lnSpc>
              <a:spcBef>
                <a:spcPts val="1200"/>
              </a:spcBef>
              <a:spcAft>
                <a:spcPts val="0"/>
              </a:spcAft>
              <a:buSzPts val="1800"/>
              <a:buChar char="–"/>
              <a:defRPr/>
            </a:lvl2pPr>
            <a:lvl3pPr marL="1371600" lvl="2" indent="-330200" algn="l">
              <a:lnSpc>
                <a:spcPct val="112500"/>
              </a:lnSpc>
              <a:spcBef>
                <a:spcPts val="1200"/>
              </a:spcBef>
              <a:spcAft>
                <a:spcPts val="0"/>
              </a:spcAft>
              <a:buSzPts val="1600"/>
              <a:buChar char="⚬"/>
              <a:defRPr/>
            </a:lvl3pPr>
            <a:lvl4pPr marL="1828800" lvl="3" indent="-317500" algn="l">
              <a:lnSpc>
                <a:spcPct val="128571"/>
              </a:lnSpc>
              <a:spcBef>
                <a:spcPts val="1200"/>
              </a:spcBef>
              <a:spcAft>
                <a:spcPts val="0"/>
              </a:spcAft>
              <a:buSzPts val="1400"/>
              <a:buChar char="•"/>
              <a:defRPr/>
            </a:lvl4pPr>
            <a:lvl5pPr marL="2286000" lvl="4" indent="-355600" algn="l">
              <a:lnSpc>
                <a:spcPct val="120000"/>
              </a:lnSpc>
              <a:spcBef>
                <a:spcPts val="1200"/>
              </a:spcBef>
              <a:spcAft>
                <a:spcPts val="0"/>
              </a:spcAft>
              <a:buSzPts val="2000"/>
              <a:buChar char="•"/>
              <a:defRPr/>
            </a:lvl5pPr>
            <a:lvl6pPr marL="2743200" lvl="5" indent="-355600" algn="l">
              <a:lnSpc>
                <a:spcPct val="120000"/>
              </a:lnSpc>
              <a:spcBef>
                <a:spcPts val="1200"/>
              </a:spcBef>
              <a:spcAft>
                <a:spcPts val="0"/>
              </a:spcAft>
              <a:buSzPts val="2000"/>
              <a:buChar char="•"/>
              <a:defRPr/>
            </a:lvl6pPr>
            <a:lvl7pPr marL="3200400" lvl="6" indent="-355600" algn="l">
              <a:lnSpc>
                <a:spcPct val="120000"/>
              </a:lnSpc>
              <a:spcBef>
                <a:spcPts val="1200"/>
              </a:spcBef>
              <a:spcAft>
                <a:spcPts val="0"/>
              </a:spcAft>
              <a:buSzPts val="2000"/>
              <a:buChar char="•"/>
              <a:defRPr/>
            </a:lvl7pPr>
            <a:lvl8pPr marL="3657600" lvl="7" indent="-355600" algn="l">
              <a:lnSpc>
                <a:spcPct val="120000"/>
              </a:lnSpc>
              <a:spcBef>
                <a:spcPts val="1200"/>
              </a:spcBef>
              <a:spcAft>
                <a:spcPts val="0"/>
              </a:spcAft>
              <a:buSzPts val="2000"/>
              <a:buChar char="•"/>
              <a:defRPr/>
            </a:lvl8pPr>
            <a:lvl9pPr marL="4114800" lvl="8" indent="-355600" algn="l">
              <a:lnSpc>
                <a:spcPct val="120000"/>
              </a:lnSpc>
              <a:spcBef>
                <a:spcPts val="1200"/>
              </a:spcBef>
              <a:spcAft>
                <a:spcPts val="0"/>
              </a:spcAft>
              <a:buSzPts val="2000"/>
              <a:buChar char="•"/>
              <a:defRPr/>
            </a:lvl9pPr>
          </a:lstStyle>
          <a:p>
            <a:endParaRPr/>
          </a:p>
        </p:txBody>
      </p:sp>
      <p:sp>
        <p:nvSpPr>
          <p:cNvPr id="19" name="Google Shape;19;p95"/>
          <p:cNvSpPr txBox="1">
            <a:spLocks noGrp="1"/>
          </p:cNvSpPr>
          <p:nvPr>
            <p:ph type="body" idx="2"/>
          </p:nvPr>
        </p:nvSpPr>
        <p:spPr>
          <a:xfrm>
            <a:off x="4647596" y="1020706"/>
            <a:ext cx="4147692" cy="3559520"/>
          </a:xfrm>
          <a:prstGeom prst="rect">
            <a:avLst/>
          </a:prstGeom>
          <a:noFill/>
          <a:ln>
            <a:noFill/>
          </a:ln>
        </p:spPr>
        <p:txBody>
          <a:bodyPr spcFirstLastPara="1" wrap="square" lIns="45700" tIns="45700" rIns="45700" bIns="45700" anchor="t" anchorCtr="0">
            <a:normAutofit/>
          </a:bodyPr>
          <a:lstStyle>
            <a:lvl1pPr marL="457200" lvl="0" indent="-355600" algn="l">
              <a:lnSpc>
                <a:spcPct val="90000"/>
              </a:lnSpc>
              <a:spcBef>
                <a:spcPts val="1200"/>
              </a:spcBef>
              <a:spcAft>
                <a:spcPts val="0"/>
              </a:spcAft>
              <a:buSzPts val="2000"/>
              <a:buChar char="•"/>
              <a:defRPr/>
            </a:lvl1pPr>
            <a:lvl2pPr marL="914400" lvl="1" indent="-342900" algn="l">
              <a:lnSpc>
                <a:spcPct val="100000"/>
              </a:lnSpc>
              <a:spcBef>
                <a:spcPts val="1200"/>
              </a:spcBef>
              <a:spcAft>
                <a:spcPts val="0"/>
              </a:spcAft>
              <a:buSzPts val="1800"/>
              <a:buChar char="–"/>
              <a:defRPr/>
            </a:lvl2pPr>
            <a:lvl3pPr marL="1371600" lvl="2" indent="-330200" algn="l">
              <a:lnSpc>
                <a:spcPct val="112500"/>
              </a:lnSpc>
              <a:spcBef>
                <a:spcPts val="1200"/>
              </a:spcBef>
              <a:spcAft>
                <a:spcPts val="0"/>
              </a:spcAft>
              <a:buSzPts val="1600"/>
              <a:buChar char="⚬"/>
              <a:defRPr/>
            </a:lvl3pPr>
            <a:lvl4pPr marL="1828800" lvl="3" indent="-317500" algn="l">
              <a:lnSpc>
                <a:spcPct val="128571"/>
              </a:lnSpc>
              <a:spcBef>
                <a:spcPts val="1200"/>
              </a:spcBef>
              <a:spcAft>
                <a:spcPts val="0"/>
              </a:spcAft>
              <a:buSzPts val="1400"/>
              <a:buChar char="•"/>
              <a:defRPr/>
            </a:lvl4pPr>
            <a:lvl5pPr marL="2286000" lvl="4" indent="-355600" algn="l">
              <a:lnSpc>
                <a:spcPct val="120000"/>
              </a:lnSpc>
              <a:spcBef>
                <a:spcPts val="1200"/>
              </a:spcBef>
              <a:spcAft>
                <a:spcPts val="0"/>
              </a:spcAft>
              <a:buSzPts val="2000"/>
              <a:buChar char="•"/>
              <a:defRPr/>
            </a:lvl5pPr>
            <a:lvl6pPr marL="2743200" lvl="5" indent="-355600" algn="l">
              <a:lnSpc>
                <a:spcPct val="120000"/>
              </a:lnSpc>
              <a:spcBef>
                <a:spcPts val="1200"/>
              </a:spcBef>
              <a:spcAft>
                <a:spcPts val="0"/>
              </a:spcAft>
              <a:buSzPts val="2000"/>
              <a:buChar char="•"/>
              <a:defRPr/>
            </a:lvl6pPr>
            <a:lvl7pPr marL="3200400" lvl="6" indent="-355600" algn="l">
              <a:lnSpc>
                <a:spcPct val="120000"/>
              </a:lnSpc>
              <a:spcBef>
                <a:spcPts val="1200"/>
              </a:spcBef>
              <a:spcAft>
                <a:spcPts val="0"/>
              </a:spcAft>
              <a:buSzPts val="2000"/>
              <a:buChar char="•"/>
              <a:defRPr/>
            </a:lvl7pPr>
            <a:lvl8pPr marL="3657600" lvl="7" indent="-355600" algn="l">
              <a:lnSpc>
                <a:spcPct val="120000"/>
              </a:lnSpc>
              <a:spcBef>
                <a:spcPts val="1200"/>
              </a:spcBef>
              <a:spcAft>
                <a:spcPts val="0"/>
              </a:spcAft>
              <a:buSzPts val="2000"/>
              <a:buChar char="•"/>
              <a:defRPr/>
            </a:lvl8pPr>
            <a:lvl9pPr marL="4114800" lvl="8" indent="-355600" algn="l">
              <a:lnSpc>
                <a:spcPct val="120000"/>
              </a:lnSpc>
              <a:spcBef>
                <a:spcPts val="1200"/>
              </a:spcBef>
              <a:spcAft>
                <a:spcPts val="0"/>
              </a:spcAft>
              <a:buSzPts val="20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
        <p:cNvGrpSpPr/>
        <p:nvPr/>
      </p:nvGrpSpPr>
      <p:grpSpPr>
        <a:xfrm>
          <a:off x="0" y="0"/>
          <a:ext cx="0" cy="0"/>
          <a:chOff x="0" y="0"/>
          <a:chExt cx="0" cy="0"/>
        </a:xfrm>
      </p:grpSpPr>
      <p:sp>
        <p:nvSpPr>
          <p:cNvPr id="21" name="Google Shape;21;p96"/>
          <p:cNvSpPr txBox="1">
            <a:spLocks noGrp="1"/>
          </p:cNvSpPr>
          <p:nvPr>
            <p:ph type="title"/>
          </p:nvPr>
        </p:nvSpPr>
        <p:spPr>
          <a:xfrm>
            <a:off x="267275" y="162098"/>
            <a:ext cx="8481518" cy="786926"/>
          </a:xfrm>
          <a:prstGeom prst="rect">
            <a:avLst/>
          </a:prstGeom>
          <a:noFill/>
          <a:ln>
            <a:noFill/>
          </a:ln>
        </p:spPr>
        <p:txBody>
          <a:bodyPr spcFirstLastPara="1" wrap="square" lIns="45700" tIns="45700" rIns="45700" bIns="45700" anchor="ctr" anchorCtr="0">
            <a:normAutofit/>
          </a:bodyPr>
          <a:lstStyle>
            <a:lvl1pPr lvl="0" algn="l">
              <a:lnSpc>
                <a:spcPct val="80000"/>
              </a:lnSpc>
              <a:spcBef>
                <a:spcPts val="0"/>
              </a:spcBef>
              <a:spcAft>
                <a:spcPts val="0"/>
              </a:spcAft>
              <a:buSzPts val="2800"/>
              <a:buNone/>
              <a:defRPr/>
            </a:lvl1pPr>
            <a:lvl2pPr lvl="1" algn="l">
              <a:lnSpc>
                <a:spcPct val="80000"/>
              </a:lnSpc>
              <a:spcBef>
                <a:spcPts val="0"/>
              </a:spcBef>
              <a:spcAft>
                <a:spcPts val="0"/>
              </a:spcAft>
              <a:buSzPts val="2800"/>
              <a:buNone/>
              <a:defRPr/>
            </a:lvl2pPr>
            <a:lvl3pPr lvl="2" algn="l">
              <a:lnSpc>
                <a:spcPct val="80000"/>
              </a:lnSpc>
              <a:spcBef>
                <a:spcPts val="0"/>
              </a:spcBef>
              <a:spcAft>
                <a:spcPts val="0"/>
              </a:spcAft>
              <a:buSzPts val="2800"/>
              <a:buNone/>
              <a:defRPr/>
            </a:lvl3pPr>
            <a:lvl4pPr lvl="3" algn="l">
              <a:lnSpc>
                <a:spcPct val="80000"/>
              </a:lnSpc>
              <a:spcBef>
                <a:spcPts val="0"/>
              </a:spcBef>
              <a:spcAft>
                <a:spcPts val="0"/>
              </a:spcAft>
              <a:buSzPts val="2800"/>
              <a:buNone/>
              <a:defRPr/>
            </a:lvl4pPr>
            <a:lvl5pPr lvl="4" algn="l">
              <a:lnSpc>
                <a:spcPct val="80000"/>
              </a:lnSpc>
              <a:spcBef>
                <a:spcPts val="0"/>
              </a:spcBef>
              <a:spcAft>
                <a:spcPts val="0"/>
              </a:spcAft>
              <a:buSzPts val="2800"/>
              <a:buNone/>
              <a:defRPr/>
            </a:lvl5pPr>
            <a:lvl6pPr lvl="5" algn="l">
              <a:lnSpc>
                <a:spcPct val="80000"/>
              </a:lnSpc>
              <a:spcBef>
                <a:spcPts val="0"/>
              </a:spcBef>
              <a:spcAft>
                <a:spcPts val="0"/>
              </a:spcAft>
              <a:buSzPts val="2800"/>
              <a:buNone/>
              <a:defRPr/>
            </a:lvl6pPr>
            <a:lvl7pPr lvl="6" algn="l">
              <a:lnSpc>
                <a:spcPct val="80000"/>
              </a:lnSpc>
              <a:spcBef>
                <a:spcPts val="0"/>
              </a:spcBef>
              <a:spcAft>
                <a:spcPts val="0"/>
              </a:spcAft>
              <a:buSzPts val="2800"/>
              <a:buNone/>
              <a:defRPr/>
            </a:lvl7pPr>
            <a:lvl8pPr lvl="7" algn="l">
              <a:lnSpc>
                <a:spcPct val="80000"/>
              </a:lnSpc>
              <a:spcBef>
                <a:spcPts val="0"/>
              </a:spcBef>
              <a:spcAft>
                <a:spcPts val="0"/>
              </a:spcAft>
              <a:buSzPts val="2800"/>
              <a:buNone/>
              <a:defRPr/>
            </a:lvl8pPr>
            <a:lvl9pPr lvl="8" algn="l">
              <a:lnSpc>
                <a:spcPct val="80000"/>
              </a:lnSpc>
              <a:spcBef>
                <a:spcPts val="0"/>
              </a:spcBef>
              <a:spcAft>
                <a:spcPts val="0"/>
              </a:spcAft>
              <a:buSzPts val="2800"/>
              <a:buNone/>
              <a:defRPr/>
            </a:lvl9pPr>
          </a:lstStyle>
          <a:p>
            <a:endParaRPr/>
          </a:p>
        </p:txBody>
      </p:sp>
      <p:sp>
        <p:nvSpPr>
          <p:cNvPr id="22" name="Google Shape;22;p96"/>
          <p:cNvSpPr txBox="1">
            <a:spLocks noGrp="1"/>
          </p:cNvSpPr>
          <p:nvPr>
            <p:ph type="body" idx="1"/>
          </p:nvPr>
        </p:nvSpPr>
        <p:spPr>
          <a:xfrm>
            <a:off x="267275" y="1085990"/>
            <a:ext cx="8481518" cy="3559200"/>
          </a:xfrm>
          <a:prstGeom prst="rect">
            <a:avLst/>
          </a:prstGeom>
          <a:noFill/>
          <a:ln>
            <a:noFill/>
          </a:ln>
        </p:spPr>
        <p:txBody>
          <a:bodyPr spcFirstLastPara="1" wrap="square" lIns="45700" tIns="45700" rIns="45700" bIns="45700" anchor="t" anchorCtr="0">
            <a:normAutofit/>
          </a:bodyPr>
          <a:lstStyle>
            <a:lvl1pPr marL="457200" lvl="0" indent="-355600" algn="l">
              <a:lnSpc>
                <a:spcPct val="90000"/>
              </a:lnSpc>
              <a:spcBef>
                <a:spcPts val="1200"/>
              </a:spcBef>
              <a:spcAft>
                <a:spcPts val="0"/>
              </a:spcAft>
              <a:buSzPts val="2000"/>
              <a:buChar char="•"/>
              <a:defRPr/>
            </a:lvl1pPr>
            <a:lvl2pPr marL="914400" lvl="1" indent="-342900" algn="l">
              <a:lnSpc>
                <a:spcPct val="100000"/>
              </a:lnSpc>
              <a:spcBef>
                <a:spcPts val="1200"/>
              </a:spcBef>
              <a:spcAft>
                <a:spcPts val="0"/>
              </a:spcAft>
              <a:buSzPts val="1800"/>
              <a:buChar char="–"/>
              <a:defRPr/>
            </a:lvl2pPr>
            <a:lvl3pPr marL="1371600" lvl="2" indent="-330200" algn="l">
              <a:lnSpc>
                <a:spcPct val="112500"/>
              </a:lnSpc>
              <a:spcBef>
                <a:spcPts val="1200"/>
              </a:spcBef>
              <a:spcAft>
                <a:spcPts val="0"/>
              </a:spcAft>
              <a:buSzPts val="1600"/>
              <a:buChar char="⚬"/>
              <a:defRPr/>
            </a:lvl3pPr>
            <a:lvl4pPr marL="1828800" lvl="3" indent="-317500" algn="l">
              <a:lnSpc>
                <a:spcPct val="128571"/>
              </a:lnSpc>
              <a:spcBef>
                <a:spcPts val="1200"/>
              </a:spcBef>
              <a:spcAft>
                <a:spcPts val="0"/>
              </a:spcAft>
              <a:buSzPts val="1400"/>
              <a:buChar char="•"/>
              <a:defRPr/>
            </a:lvl4pPr>
            <a:lvl5pPr marL="2286000" lvl="4" indent="-355600" algn="l">
              <a:lnSpc>
                <a:spcPct val="120000"/>
              </a:lnSpc>
              <a:spcBef>
                <a:spcPts val="1200"/>
              </a:spcBef>
              <a:spcAft>
                <a:spcPts val="0"/>
              </a:spcAft>
              <a:buSzPts val="2000"/>
              <a:buChar char="•"/>
              <a:defRPr/>
            </a:lvl5pPr>
            <a:lvl6pPr marL="2743200" lvl="5" indent="-355600" algn="l">
              <a:lnSpc>
                <a:spcPct val="120000"/>
              </a:lnSpc>
              <a:spcBef>
                <a:spcPts val="1200"/>
              </a:spcBef>
              <a:spcAft>
                <a:spcPts val="0"/>
              </a:spcAft>
              <a:buSzPts val="2000"/>
              <a:buChar char="•"/>
              <a:defRPr/>
            </a:lvl6pPr>
            <a:lvl7pPr marL="3200400" lvl="6" indent="-355600" algn="l">
              <a:lnSpc>
                <a:spcPct val="120000"/>
              </a:lnSpc>
              <a:spcBef>
                <a:spcPts val="1200"/>
              </a:spcBef>
              <a:spcAft>
                <a:spcPts val="0"/>
              </a:spcAft>
              <a:buSzPts val="2000"/>
              <a:buChar char="•"/>
              <a:defRPr/>
            </a:lvl7pPr>
            <a:lvl8pPr marL="3657600" lvl="7" indent="-355600" algn="l">
              <a:lnSpc>
                <a:spcPct val="120000"/>
              </a:lnSpc>
              <a:spcBef>
                <a:spcPts val="1200"/>
              </a:spcBef>
              <a:spcAft>
                <a:spcPts val="0"/>
              </a:spcAft>
              <a:buSzPts val="2000"/>
              <a:buChar char="•"/>
              <a:defRPr/>
            </a:lvl8pPr>
            <a:lvl9pPr marL="4114800" lvl="8" indent="-355600" algn="l">
              <a:lnSpc>
                <a:spcPct val="120000"/>
              </a:lnSpc>
              <a:spcBef>
                <a:spcPts val="1200"/>
              </a:spcBef>
              <a:spcAft>
                <a:spcPts val="0"/>
              </a:spcAft>
              <a:buSzPts val="20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3"/>
        <p:cNvGrpSpPr/>
        <p:nvPr/>
      </p:nvGrpSpPr>
      <p:grpSpPr>
        <a:xfrm>
          <a:off x="0" y="0"/>
          <a:ext cx="0" cy="0"/>
          <a:chOff x="0" y="0"/>
          <a:chExt cx="0" cy="0"/>
        </a:xfrm>
      </p:grpSpPr>
      <p:sp>
        <p:nvSpPr>
          <p:cNvPr id="24" name="Google Shape;24;p97"/>
          <p:cNvSpPr txBox="1">
            <a:spLocks noGrp="1"/>
          </p:cNvSpPr>
          <p:nvPr>
            <p:ph type="title"/>
          </p:nvPr>
        </p:nvSpPr>
        <p:spPr>
          <a:xfrm>
            <a:off x="267275" y="123104"/>
            <a:ext cx="8481518" cy="783972"/>
          </a:xfrm>
          <a:prstGeom prst="rect">
            <a:avLst/>
          </a:prstGeom>
          <a:noFill/>
          <a:ln>
            <a:noFill/>
          </a:ln>
        </p:spPr>
        <p:txBody>
          <a:bodyPr spcFirstLastPara="1" wrap="square" lIns="45700" tIns="45700" rIns="45700" bIns="45700" anchor="ctr" anchorCtr="0">
            <a:normAutofit/>
          </a:bodyPr>
          <a:lstStyle>
            <a:lvl1pPr lvl="0" algn="l">
              <a:lnSpc>
                <a:spcPct val="80000"/>
              </a:lnSpc>
              <a:spcBef>
                <a:spcPts val="0"/>
              </a:spcBef>
              <a:spcAft>
                <a:spcPts val="0"/>
              </a:spcAft>
              <a:buSzPts val="2800"/>
              <a:buNone/>
              <a:defRPr sz="2797"/>
            </a:lvl1pPr>
            <a:lvl2pPr lvl="1" algn="l">
              <a:lnSpc>
                <a:spcPct val="80000"/>
              </a:lnSpc>
              <a:spcBef>
                <a:spcPts val="0"/>
              </a:spcBef>
              <a:spcAft>
                <a:spcPts val="0"/>
              </a:spcAft>
              <a:buSzPts val="2800"/>
              <a:buNone/>
              <a:defRPr/>
            </a:lvl2pPr>
            <a:lvl3pPr lvl="2" algn="l">
              <a:lnSpc>
                <a:spcPct val="80000"/>
              </a:lnSpc>
              <a:spcBef>
                <a:spcPts val="0"/>
              </a:spcBef>
              <a:spcAft>
                <a:spcPts val="0"/>
              </a:spcAft>
              <a:buSzPts val="2800"/>
              <a:buNone/>
              <a:defRPr/>
            </a:lvl3pPr>
            <a:lvl4pPr lvl="3" algn="l">
              <a:lnSpc>
                <a:spcPct val="80000"/>
              </a:lnSpc>
              <a:spcBef>
                <a:spcPts val="0"/>
              </a:spcBef>
              <a:spcAft>
                <a:spcPts val="0"/>
              </a:spcAft>
              <a:buSzPts val="2800"/>
              <a:buNone/>
              <a:defRPr/>
            </a:lvl4pPr>
            <a:lvl5pPr lvl="4" algn="l">
              <a:lnSpc>
                <a:spcPct val="80000"/>
              </a:lnSpc>
              <a:spcBef>
                <a:spcPts val="0"/>
              </a:spcBef>
              <a:spcAft>
                <a:spcPts val="0"/>
              </a:spcAft>
              <a:buSzPts val="2800"/>
              <a:buNone/>
              <a:defRPr/>
            </a:lvl5pPr>
            <a:lvl6pPr lvl="5" algn="l">
              <a:lnSpc>
                <a:spcPct val="80000"/>
              </a:lnSpc>
              <a:spcBef>
                <a:spcPts val="0"/>
              </a:spcBef>
              <a:spcAft>
                <a:spcPts val="0"/>
              </a:spcAft>
              <a:buSzPts val="2800"/>
              <a:buNone/>
              <a:defRPr/>
            </a:lvl6pPr>
            <a:lvl7pPr lvl="6" algn="l">
              <a:lnSpc>
                <a:spcPct val="80000"/>
              </a:lnSpc>
              <a:spcBef>
                <a:spcPts val="0"/>
              </a:spcBef>
              <a:spcAft>
                <a:spcPts val="0"/>
              </a:spcAft>
              <a:buSzPts val="2800"/>
              <a:buNone/>
              <a:defRPr/>
            </a:lvl7pPr>
            <a:lvl8pPr lvl="7" algn="l">
              <a:lnSpc>
                <a:spcPct val="80000"/>
              </a:lnSpc>
              <a:spcBef>
                <a:spcPts val="0"/>
              </a:spcBef>
              <a:spcAft>
                <a:spcPts val="0"/>
              </a:spcAft>
              <a:buSzPts val="2800"/>
              <a:buNone/>
              <a:defRPr/>
            </a:lvl8pPr>
            <a:lvl9pPr lvl="8" algn="l">
              <a:lnSpc>
                <a:spcPct val="80000"/>
              </a:lnSpc>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5"/>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GREY WHITE 1">
  <p:cSld name="1_GREY WHITE 1">
    <p:bg>
      <p:bgPr>
        <a:solidFill>
          <a:srgbClr val="F6F7FA"/>
        </a:solidFill>
        <a:effectLst/>
      </p:bgPr>
    </p:bg>
    <p:spTree>
      <p:nvGrpSpPr>
        <p:cNvPr id="1" name="Shape 26"/>
        <p:cNvGrpSpPr/>
        <p:nvPr/>
      </p:nvGrpSpPr>
      <p:grpSpPr>
        <a:xfrm>
          <a:off x="0" y="0"/>
          <a:ext cx="0" cy="0"/>
          <a:chOff x="0" y="0"/>
          <a:chExt cx="0" cy="0"/>
        </a:xfrm>
      </p:grpSpPr>
      <p:sp>
        <p:nvSpPr>
          <p:cNvPr id="27" name="Google Shape;27;p67"/>
          <p:cNvSpPr/>
          <p:nvPr/>
        </p:nvSpPr>
        <p:spPr>
          <a:xfrm>
            <a:off x="0" y="0"/>
            <a:ext cx="3111690" cy="5143500"/>
          </a:xfrm>
          <a:prstGeom prst="rect">
            <a:avLst/>
          </a:prstGeom>
          <a:solidFill>
            <a:srgbClr val="FFFFFF"/>
          </a:solidFill>
          <a:ln>
            <a:noFill/>
          </a:ln>
          <a:effectLst>
            <a:outerShdw blurRad="127000" dist="54772" dir="5280000" rotWithShape="0">
              <a:srgbClr val="000000">
                <a:alpha val="16862"/>
              </a:srgbClr>
            </a:outerShdw>
          </a:effectLst>
        </p:spPr>
        <p:txBody>
          <a:bodyPr spcFirstLastPara="1" wrap="square" lIns="45700" tIns="45700" rIns="45700" bIns="45700" anchor="b" anchorCtr="0">
            <a:noAutofit/>
          </a:bodyPr>
          <a:lstStyle/>
          <a:p>
            <a:pPr marL="0" marR="0" lvl="0" indent="0" algn="l" rtl="0">
              <a:lnSpc>
                <a:spcPct val="100000"/>
              </a:lnSpc>
              <a:spcBef>
                <a:spcPts val="0"/>
              </a:spcBef>
              <a:spcAft>
                <a:spcPts val="0"/>
              </a:spcAft>
              <a:buClr>
                <a:srgbClr val="FFFFFF"/>
              </a:buClr>
              <a:buSzPts val="1300"/>
              <a:buFont typeface="Proxima Nova"/>
              <a:buNone/>
            </a:pPr>
            <a:endParaRPr sz="1300" b="0" i="0" u="none" strike="noStrike" cap="none">
              <a:solidFill>
                <a:srgbClr val="383838"/>
              </a:solidFill>
              <a:latin typeface="Proxima Nova"/>
              <a:ea typeface="Proxima Nova"/>
              <a:cs typeface="Proxima Nova"/>
              <a:sym typeface="Proxima Nova"/>
            </a:endParaRPr>
          </a:p>
        </p:txBody>
      </p:sp>
      <p:sp>
        <p:nvSpPr>
          <p:cNvPr id="28" name="Google Shape;28;p67"/>
          <p:cNvSpPr txBox="1">
            <a:spLocks noGrp="1"/>
          </p:cNvSpPr>
          <p:nvPr>
            <p:ph type="sldNum" idx="12"/>
          </p:nvPr>
        </p:nvSpPr>
        <p:spPr>
          <a:xfrm>
            <a:off x="8377672" y="343964"/>
            <a:ext cx="385772" cy="135891"/>
          </a:xfrm>
          <a:prstGeom prst="rect">
            <a:avLst/>
          </a:prstGeom>
          <a:noFill/>
          <a:ln>
            <a:noFill/>
          </a:ln>
        </p:spPr>
        <p:txBody>
          <a:bodyPr spcFirstLastPara="1" wrap="square" lIns="17125" tIns="17125" rIns="17125" bIns="17125" anchor="t" anchorCtr="0">
            <a:noAutofit/>
          </a:bodyPr>
          <a:lstStyle>
            <a:lvl1pPr marL="0" marR="0" lvl="0" indent="0" algn="r" rtl="0">
              <a:lnSpc>
                <a:spcPct val="100000"/>
              </a:lnSpc>
              <a:spcBef>
                <a:spcPts val="0"/>
              </a:spcBef>
              <a:spcAft>
                <a:spcPts val="0"/>
              </a:spcAft>
              <a:buClr>
                <a:srgbClr val="000000"/>
              </a:buClr>
              <a:buSzPts val="700"/>
              <a:buFont typeface="Proxima Nova"/>
              <a:buNone/>
              <a:defRPr sz="700" b="0" i="0" u="none" strike="noStrike" cap="none">
                <a:solidFill>
                  <a:srgbClr val="000000"/>
                </a:solidFill>
                <a:latin typeface="Proxima Nova"/>
                <a:ea typeface="Proxima Nova"/>
                <a:cs typeface="Proxima Nova"/>
                <a:sym typeface="Proxima Nova"/>
              </a:defRPr>
            </a:lvl1pPr>
            <a:lvl2pPr marL="0" marR="0" lvl="1" indent="0" algn="r" rtl="0">
              <a:lnSpc>
                <a:spcPct val="100000"/>
              </a:lnSpc>
              <a:spcBef>
                <a:spcPts val="0"/>
              </a:spcBef>
              <a:spcAft>
                <a:spcPts val="0"/>
              </a:spcAft>
              <a:buClr>
                <a:srgbClr val="000000"/>
              </a:buClr>
              <a:buSzPts val="700"/>
              <a:buFont typeface="Proxima Nova"/>
              <a:buNone/>
              <a:defRPr sz="700" b="0" i="0" u="none" strike="noStrike" cap="none">
                <a:solidFill>
                  <a:srgbClr val="000000"/>
                </a:solidFill>
                <a:latin typeface="Proxima Nova"/>
                <a:ea typeface="Proxima Nova"/>
                <a:cs typeface="Proxima Nova"/>
                <a:sym typeface="Proxima Nova"/>
              </a:defRPr>
            </a:lvl2pPr>
            <a:lvl3pPr marL="0" marR="0" lvl="2" indent="0" algn="r" rtl="0">
              <a:lnSpc>
                <a:spcPct val="100000"/>
              </a:lnSpc>
              <a:spcBef>
                <a:spcPts val="0"/>
              </a:spcBef>
              <a:spcAft>
                <a:spcPts val="0"/>
              </a:spcAft>
              <a:buClr>
                <a:srgbClr val="000000"/>
              </a:buClr>
              <a:buSzPts val="700"/>
              <a:buFont typeface="Proxima Nova"/>
              <a:buNone/>
              <a:defRPr sz="700" b="0" i="0" u="none" strike="noStrike" cap="none">
                <a:solidFill>
                  <a:srgbClr val="000000"/>
                </a:solidFill>
                <a:latin typeface="Proxima Nova"/>
                <a:ea typeface="Proxima Nova"/>
                <a:cs typeface="Proxima Nova"/>
                <a:sym typeface="Proxima Nova"/>
              </a:defRPr>
            </a:lvl3pPr>
            <a:lvl4pPr marL="0" marR="0" lvl="3" indent="0" algn="r" rtl="0">
              <a:lnSpc>
                <a:spcPct val="100000"/>
              </a:lnSpc>
              <a:spcBef>
                <a:spcPts val="0"/>
              </a:spcBef>
              <a:spcAft>
                <a:spcPts val="0"/>
              </a:spcAft>
              <a:buClr>
                <a:srgbClr val="000000"/>
              </a:buClr>
              <a:buSzPts val="700"/>
              <a:buFont typeface="Proxima Nova"/>
              <a:buNone/>
              <a:defRPr sz="700" b="0" i="0" u="none" strike="noStrike" cap="none">
                <a:solidFill>
                  <a:srgbClr val="000000"/>
                </a:solidFill>
                <a:latin typeface="Proxima Nova"/>
                <a:ea typeface="Proxima Nova"/>
                <a:cs typeface="Proxima Nova"/>
                <a:sym typeface="Proxima Nova"/>
              </a:defRPr>
            </a:lvl4pPr>
            <a:lvl5pPr marL="0" marR="0" lvl="4" indent="0" algn="r" rtl="0">
              <a:lnSpc>
                <a:spcPct val="100000"/>
              </a:lnSpc>
              <a:spcBef>
                <a:spcPts val="0"/>
              </a:spcBef>
              <a:spcAft>
                <a:spcPts val="0"/>
              </a:spcAft>
              <a:buClr>
                <a:srgbClr val="000000"/>
              </a:buClr>
              <a:buSzPts val="700"/>
              <a:buFont typeface="Proxima Nova"/>
              <a:buNone/>
              <a:defRPr sz="700" b="0" i="0" u="none" strike="noStrike" cap="none">
                <a:solidFill>
                  <a:srgbClr val="000000"/>
                </a:solidFill>
                <a:latin typeface="Proxima Nova"/>
                <a:ea typeface="Proxima Nova"/>
                <a:cs typeface="Proxima Nova"/>
                <a:sym typeface="Proxima Nova"/>
              </a:defRPr>
            </a:lvl5pPr>
            <a:lvl6pPr marL="0" marR="0" lvl="5" indent="0" algn="r" rtl="0">
              <a:lnSpc>
                <a:spcPct val="100000"/>
              </a:lnSpc>
              <a:spcBef>
                <a:spcPts val="0"/>
              </a:spcBef>
              <a:spcAft>
                <a:spcPts val="0"/>
              </a:spcAft>
              <a:buClr>
                <a:srgbClr val="000000"/>
              </a:buClr>
              <a:buSzPts val="700"/>
              <a:buFont typeface="Proxima Nova"/>
              <a:buNone/>
              <a:defRPr sz="700" b="0" i="0" u="none" strike="noStrike" cap="none">
                <a:solidFill>
                  <a:srgbClr val="000000"/>
                </a:solidFill>
                <a:latin typeface="Proxima Nova"/>
                <a:ea typeface="Proxima Nova"/>
                <a:cs typeface="Proxima Nova"/>
                <a:sym typeface="Proxima Nova"/>
              </a:defRPr>
            </a:lvl6pPr>
            <a:lvl7pPr marL="0" marR="0" lvl="6" indent="0" algn="r" rtl="0">
              <a:lnSpc>
                <a:spcPct val="100000"/>
              </a:lnSpc>
              <a:spcBef>
                <a:spcPts val="0"/>
              </a:spcBef>
              <a:spcAft>
                <a:spcPts val="0"/>
              </a:spcAft>
              <a:buClr>
                <a:srgbClr val="000000"/>
              </a:buClr>
              <a:buSzPts val="700"/>
              <a:buFont typeface="Proxima Nova"/>
              <a:buNone/>
              <a:defRPr sz="700" b="0" i="0" u="none" strike="noStrike" cap="none">
                <a:solidFill>
                  <a:srgbClr val="000000"/>
                </a:solidFill>
                <a:latin typeface="Proxima Nova"/>
                <a:ea typeface="Proxima Nova"/>
                <a:cs typeface="Proxima Nova"/>
                <a:sym typeface="Proxima Nova"/>
              </a:defRPr>
            </a:lvl7pPr>
            <a:lvl8pPr marL="0" marR="0" lvl="7" indent="0" algn="r" rtl="0">
              <a:lnSpc>
                <a:spcPct val="100000"/>
              </a:lnSpc>
              <a:spcBef>
                <a:spcPts val="0"/>
              </a:spcBef>
              <a:spcAft>
                <a:spcPts val="0"/>
              </a:spcAft>
              <a:buClr>
                <a:srgbClr val="000000"/>
              </a:buClr>
              <a:buSzPts val="700"/>
              <a:buFont typeface="Proxima Nova"/>
              <a:buNone/>
              <a:defRPr sz="700" b="0" i="0" u="none" strike="noStrike" cap="none">
                <a:solidFill>
                  <a:srgbClr val="000000"/>
                </a:solidFill>
                <a:latin typeface="Proxima Nova"/>
                <a:ea typeface="Proxima Nova"/>
                <a:cs typeface="Proxima Nova"/>
                <a:sym typeface="Proxima Nova"/>
              </a:defRPr>
            </a:lvl8pPr>
            <a:lvl9pPr marL="0" marR="0" lvl="8" indent="0" algn="r" rtl="0">
              <a:lnSpc>
                <a:spcPct val="100000"/>
              </a:lnSpc>
              <a:spcBef>
                <a:spcPts val="0"/>
              </a:spcBef>
              <a:spcAft>
                <a:spcPts val="0"/>
              </a:spcAft>
              <a:buClr>
                <a:srgbClr val="000000"/>
              </a:buClr>
              <a:buSzPts val="700"/>
              <a:buFont typeface="Proxima Nova"/>
              <a:buNone/>
              <a:defRPr sz="700" b="0" i="0" u="none" strike="noStrike" cap="none">
                <a:solidFill>
                  <a:srgbClr val="000000"/>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GREY WHITE 2">
  <p:cSld name="GREY WHITE 2">
    <p:bg>
      <p:bgPr>
        <a:solidFill>
          <a:srgbClr val="E6E7E8"/>
        </a:solidFill>
        <a:effectLst/>
      </p:bgPr>
    </p:bg>
    <p:spTree>
      <p:nvGrpSpPr>
        <p:cNvPr id="1" name="Shape 31"/>
        <p:cNvGrpSpPr/>
        <p:nvPr/>
      </p:nvGrpSpPr>
      <p:grpSpPr>
        <a:xfrm>
          <a:off x="0" y="0"/>
          <a:ext cx="0" cy="0"/>
          <a:chOff x="0" y="0"/>
          <a:chExt cx="0" cy="0"/>
        </a:xfrm>
      </p:grpSpPr>
      <p:sp>
        <p:nvSpPr>
          <p:cNvPr id="32" name="Google Shape;32;p70"/>
          <p:cNvSpPr/>
          <p:nvPr/>
        </p:nvSpPr>
        <p:spPr>
          <a:xfrm>
            <a:off x="-2809" y="-1027"/>
            <a:ext cx="3078120" cy="5147175"/>
          </a:xfrm>
          <a:prstGeom prst="rect">
            <a:avLst/>
          </a:prstGeom>
          <a:solidFill>
            <a:srgbClr val="FFFFFF"/>
          </a:solidFill>
          <a:ln>
            <a:noFill/>
          </a:ln>
          <a:effectLst>
            <a:outerShdw blurRad="469900" dist="40679" rotWithShape="0">
              <a:srgbClr val="000000">
                <a:alpha val="37647"/>
              </a:srgbClr>
            </a:outerShdw>
          </a:effectLst>
        </p:spPr>
        <p:txBody>
          <a:bodyPr spcFirstLastPara="1" wrap="square" lIns="45700" tIns="45700" rIns="45700" bIns="45700" anchor="b" anchorCtr="0">
            <a:noAutofit/>
          </a:bodyPr>
          <a:lstStyle/>
          <a:p>
            <a:pPr marL="0" marR="0" lvl="0" indent="0" algn="l" rtl="0">
              <a:lnSpc>
                <a:spcPct val="100000"/>
              </a:lnSpc>
              <a:spcBef>
                <a:spcPts val="0"/>
              </a:spcBef>
              <a:spcAft>
                <a:spcPts val="0"/>
              </a:spcAft>
              <a:buClr>
                <a:srgbClr val="FFFFFF"/>
              </a:buClr>
              <a:buSzPts val="1300"/>
              <a:buFont typeface="Proxima Nova"/>
              <a:buNone/>
            </a:pPr>
            <a:endParaRPr sz="1300" b="0" i="0" u="none" strike="noStrike" cap="none">
              <a:solidFill>
                <a:srgbClr val="383838"/>
              </a:solidFill>
              <a:latin typeface="Proxima Nova"/>
              <a:ea typeface="Proxima Nova"/>
              <a:cs typeface="Proxima Nova"/>
              <a:sym typeface="Proxima Nova"/>
            </a:endParaRPr>
          </a:p>
        </p:txBody>
      </p:sp>
      <p:pic>
        <p:nvPicPr>
          <p:cNvPr id="33" name="Google Shape;33;p70" descr="Image"/>
          <p:cNvPicPr preferRelativeResize="0"/>
          <p:nvPr/>
        </p:nvPicPr>
        <p:blipFill rotWithShape="1">
          <a:blip r:embed="rId2">
            <a:alphaModFix/>
          </a:blip>
          <a:srcRect/>
          <a:stretch/>
        </p:blipFill>
        <p:spPr>
          <a:xfrm>
            <a:off x="8700855" y="4685183"/>
            <a:ext cx="249474" cy="294156"/>
          </a:xfrm>
          <a:prstGeom prst="rect">
            <a:avLst/>
          </a:prstGeom>
          <a:noFill/>
          <a:ln>
            <a:noFill/>
          </a:ln>
        </p:spPr>
      </p:pic>
      <p:sp>
        <p:nvSpPr>
          <p:cNvPr id="34" name="Google Shape;34;p70"/>
          <p:cNvSpPr txBox="1"/>
          <p:nvPr/>
        </p:nvSpPr>
        <p:spPr>
          <a:xfrm>
            <a:off x="236961" y="4844925"/>
            <a:ext cx="3184296" cy="127001"/>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A7A7A7"/>
              </a:buClr>
              <a:buSzPts val="600"/>
              <a:buFont typeface="Proxima Nova"/>
              <a:buNone/>
            </a:pPr>
            <a:r>
              <a:rPr lang="en-US" sz="600" b="0" i="0" u="none" strike="noStrike" cap="none">
                <a:solidFill>
                  <a:srgbClr val="A7A7A7"/>
                </a:solidFill>
                <a:latin typeface="Proxima Nova"/>
                <a:ea typeface="Proxima Nova"/>
                <a:cs typeface="Proxima Nova"/>
                <a:sym typeface="Proxima Nova"/>
              </a:rPr>
              <a:t>© Infoblox Inc. All rights reserved.</a:t>
            </a:r>
            <a:endParaRPr sz="1400" b="0" i="0" u="none" strike="noStrike" cap="none">
              <a:solidFill>
                <a:srgbClr val="000000"/>
              </a:solidFill>
              <a:latin typeface="Arial"/>
              <a:ea typeface="Arial"/>
              <a:cs typeface="Arial"/>
              <a:sym typeface="Arial"/>
            </a:endParaRPr>
          </a:p>
        </p:txBody>
      </p:sp>
      <p:sp>
        <p:nvSpPr>
          <p:cNvPr id="35" name="Google Shape;35;p70"/>
          <p:cNvSpPr txBox="1">
            <a:spLocks noGrp="1"/>
          </p:cNvSpPr>
          <p:nvPr>
            <p:ph type="sldNum" idx="12"/>
          </p:nvPr>
        </p:nvSpPr>
        <p:spPr>
          <a:xfrm>
            <a:off x="8377672" y="343964"/>
            <a:ext cx="385772" cy="135891"/>
          </a:xfrm>
          <a:prstGeom prst="rect">
            <a:avLst/>
          </a:prstGeom>
          <a:noFill/>
          <a:ln>
            <a:noFill/>
          </a:ln>
        </p:spPr>
        <p:txBody>
          <a:bodyPr spcFirstLastPara="1" wrap="square" lIns="17125" tIns="17125" rIns="17125" bIns="17125" anchor="t" anchorCtr="0">
            <a:noAutofit/>
          </a:bodyPr>
          <a:lstStyle>
            <a:lvl1pPr marL="0" marR="0" lvl="0" indent="0" algn="r" rtl="0">
              <a:lnSpc>
                <a:spcPct val="100000"/>
              </a:lnSpc>
              <a:spcBef>
                <a:spcPts val="0"/>
              </a:spcBef>
              <a:spcAft>
                <a:spcPts val="0"/>
              </a:spcAft>
              <a:buClr>
                <a:srgbClr val="000000"/>
              </a:buClr>
              <a:buSzPts val="700"/>
              <a:buFont typeface="Proxima Nova"/>
              <a:buNone/>
              <a:defRPr sz="700" b="0" i="0" u="none" strike="noStrike" cap="none">
                <a:solidFill>
                  <a:srgbClr val="000000"/>
                </a:solidFill>
                <a:latin typeface="Proxima Nova"/>
                <a:ea typeface="Proxima Nova"/>
                <a:cs typeface="Proxima Nova"/>
                <a:sym typeface="Proxima Nova"/>
              </a:defRPr>
            </a:lvl1pPr>
            <a:lvl2pPr marL="0" marR="0" lvl="1" indent="0" algn="r" rtl="0">
              <a:lnSpc>
                <a:spcPct val="100000"/>
              </a:lnSpc>
              <a:spcBef>
                <a:spcPts val="0"/>
              </a:spcBef>
              <a:spcAft>
                <a:spcPts val="0"/>
              </a:spcAft>
              <a:buClr>
                <a:srgbClr val="000000"/>
              </a:buClr>
              <a:buSzPts val="700"/>
              <a:buFont typeface="Proxima Nova"/>
              <a:buNone/>
              <a:defRPr sz="700" b="0" i="0" u="none" strike="noStrike" cap="none">
                <a:solidFill>
                  <a:srgbClr val="000000"/>
                </a:solidFill>
                <a:latin typeface="Proxima Nova"/>
                <a:ea typeface="Proxima Nova"/>
                <a:cs typeface="Proxima Nova"/>
                <a:sym typeface="Proxima Nova"/>
              </a:defRPr>
            </a:lvl2pPr>
            <a:lvl3pPr marL="0" marR="0" lvl="2" indent="0" algn="r" rtl="0">
              <a:lnSpc>
                <a:spcPct val="100000"/>
              </a:lnSpc>
              <a:spcBef>
                <a:spcPts val="0"/>
              </a:spcBef>
              <a:spcAft>
                <a:spcPts val="0"/>
              </a:spcAft>
              <a:buClr>
                <a:srgbClr val="000000"/>
              </a:buClr>
              <a:buSzPts val="700"/>
              <a:buFont typeface="Proxima Nova"/>
              <a:buNone/>
              <a:defRPr sz="700" b="0" i="0" u="none" strike="noStrike" cap="none">
                <a:solidFill>
                  <a:srgbClr val="000000"/>
                </a:solidFill>
                <a:latin typeface="Proxima Nova"/>
                <a:ea typeface="Proxima Nova"/>
                <a:cs typeface="Proxima Nova"/>
                <a:sym typeface="Proxima Nova"/>
              </a:defRPr>
            </a:lvl3pPr>
            <a:lvl4pPr marL="0" marR="0" lvl="3" indent="0" algn="r" rtl="0">
              <a:lnSpc>
                <a:spcPct val="100000"/>
              </a:lnSpc>
              <a:spcBef>
                <a:spcPts val="0"/>
              </a:spcBef>
              <a:spcAft>
                <a:spcPts val="0"/>
              </a:spcAft>
              <a:buClr>
                <a:srgbClr val="000000"/>
              </a:buClr>
              <a:buSzPts val="700"/>
              <a:buFont typeface="Proxima Nova"/>
              <a:buNone/>
              <a:defRPr sz="700" b="0" i="0" u="none" strike="noStrike" cap="none">
                <a:solidFill>
                  <a:srgbClr val="000000"/>
                </a:solidFill>
                <a:latin typeface="Proxima Nova"/>
                <a:ea typeface="Proxima Nova"/>
                <a:cs typeface="Proxima Nova"/>
                <a:sym typeface="Proxima Nova"/>
              </a:defRPr>
            </a:lvl4pPr>
            <a:lvl5pPr marL="0" marR="0" lvl="4" indent="0" algn="r" rtl="0">
              <a:lnSpc>
                <a:spcPct val="100000"/>
              </a:lnSpc>
              <a:spcBef>
                <a:spcPts val="0"/>
              </a:spcBef>
              <a:spcAft>
                <a:spcPts val="0"/>
              </a:spcAft>
              <a:buClr>
                <a:srgbClr val="000000"/>
              </a:buClr>
              <a:buSzPts val="700"/>
              <a:buFont typeface="Proxima Nova"/>
              <a:buNone/>
              <a:defRPr sz="700" b="0" i="0" u="none" strike="noStrike" cap="none">
                <a:solidFill>
                  <a:srgbClr val="000000"/>
                </a:solidFill>
                <a:latin typeface="Proxima Nova"/>
                <a:ea typeface="Proxima Nova"/>
                <a:cs typeface="Proxima Nova"/>
                <a:sym typeface="Proxima Nova"/>
              </a:defRPr>
            </a:lvl5pPr>
            <a:lvl6pPr marL="0" marR="0" lvl="5" indent="0" algn="r" rtl="0">
              <a:lnSpc>
                <a:spcPct val="100000"/>
              </a:lnSpc>
              <a:spcBef>
                <a:spcPts val="0"/>
              </a:spcBef>
              <a:spcAft>
                <a:spcPts val="0"/>
              </a:spcAft>
              <a:buClr>
                <a:srgbClr val="000000"/>
              </a:buClr>
              <a:buSzPts val="700"/>
              <a:buFont typeface="Proxima Nova"/>
              <a:buNone/>
              <a:defRPr sz="700" b="0" i="0" u="none" strike="noStrike" cap="none">
                <a:solidFill>
                  <a:srgbClr val="000000"/>
                </a:solidFill>
                <a:latin typeface="Proxima Nova"/>
                <a:ea typeface="Proxima Nova"/>
                <a:cs typeface="Proxima Nova"/>
                <a:sym typeface="Proxima Nova"/>
              </a:defRPr>
            </a:lvl6pPr>
            <a:lvl7pPr marL="0" marR="0" lvl="6" indent="0" algn="r" rtl="0">
              <a:lnSpc>
                <a:spcPct val="100000"/>
              </a:lnSpc>
              <a:spcBef>
                <a:spcPts val="0"/>
              </a:spcBef>
              <a:spcAft>
                <a:spcPts val="0"/>
              </a:spcAft>
              <a:buClr>
                <a:srgbClr val="000000"/>
              </a:buClr>
              <a:buSzPts val="700"/>
              <a:buFont typeface="Proxima Nova"/>
              <a:buNone/>
              <a:defRPr sz="700" b="0" i="0" u="none" strike="noStrike" cap="none">
                <a:solidFill>
                  <a:srgbClr val="000000"/>
                </a:solidFill>
                <a:latin typeface="Proxima Nova"/>
                <a:ea typeface="Proxima Nova"/>
                <a:cs typeface="Proxima Nova"/>
                <a:sym typeface="Proxima Nova"/>
              </a:defRPr>
            </a:lvl7pPr>
            <a:lvl8pPr marL="0" marR="0" lvl="7" indent="0" algn="r" rtl="0">
              <a:lnSpc>
                <a:spcPct val="100000"/>
              </a:lnSpc>
              <a:spcBef>
                <a:spcPts val="0"/>
              </a:spcBef>
              <a:spcAft>
                <a:spcPts val="0"/>
              </a:spcAft>
              <a:buClr>
                <a:srgbClr val="000000"/>
              </a:buClr>
              <a:buSzPts val="700"/>
              <a:buFont typeface="Proxima Nova"/>
              <a:buNone/>
              <a:defRPr sz="700" b="0" i="0" u="none" strike="noStrike" cap="none">
                <a:solidFill>
                  <a:srgbClr val="000000"/>
                </a:solidFill>
                <a:latin typeface="Proxima Nova"/>
                <a:ea typeface="Proxima Nova"/>
                <a:cs typeface="Proxima Nova"/>
                <a:sym typeface="Proxima Nova"/>
              </a:defRPr>
            </a:lvl8pPr>
            <a:lvl9pPr marL="0" marR="0" lvl="8" indent="0" algn="r" rtl="0">
              <a:lnSpc>
                <a:spcPct val="100000"/>
              </a:lnSpc>
              <a:spcBef>
                <a:spcPts val="0"/>
              </a:spcBef>
              <a:spcAft>
                <a:spcPts val="0"/>
              </a:spcAft>
              <a:buClr>
                <a:srgbClr val="000000"/>
              </a:buClr>
              <a:buSzPts val="700"/>
              <a:buFont typeface="Proxima Nova"/>
              <a:buNone/>
              <a:defRPr sz="700" b="0" i="0" u="none" strike="noStrike" cap="none">
                <a:solidFill>
                  <a:srgbClr val="000000"/>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131109C-FF17-0F4B-A838-75CDB8CBCA69}"/>
              </a:ext>
            </a:extLst>
          </p:cNvPr>
          <p:cNvSpPr>
            <a:spLocks noGrp="1"/>
          </p:cNvSpPr>
          <p:nvPr>
            <p:ph type="title"/>
          </p:nvPr>
        </p:nvSpPr>
        <p:spPr>
          <a:xfrm>
            <a:off x="267275" y="123104"/>
            <a:ext cx="8481518" cy="783972"/>
          </a:xfrm>
          <a:prstGeom prst="rect">
            <a:avLst/>
          </a:prstGeom>
        </p:spPr>
        <p:txBody>
          <a:bodyPr anchor="ctr" anchorCtr="0">
            <a:normAutofit/>
          </a:bodyPr>
          <a:lstStyle>
            <a:lvl1pPr fontAlgn="ctr">
              <a:defRPr sz="2797"/>
            </a:lvl1pPr>
          </a:lstStyle>
          <a:p>
            <a:r>
              <a:rPr lang="en-US" dirty="0"/>
              <a:t>Click to edit Master title style</a:t>
            </a:r>
          </a:p>
        </p:txBody>
      </p:sp>
    </p:spTree>
    <p:extLst>
      <p:ext uri="{BB962C8B-B14F-4D97-AF65-F5344CB8AC3E}">
        <p14:creationId xmlns:p14="http://schemas.microsoft.com/office/powerpoint/2010/main" val="3897935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59"/>
          <p:cNvSpPr txBox="1">
            <a:spLocks noGrp="1"/>
          </p:cNvSpPr>
          <p:nvPr>
            <p:ph type="title"/>
          </p:nvPr>
        </p:nvSpPr>
        <p:spPr>
          <a:xfrm>
            <a:off x="457200" y="69056"/>
            <a:ext cx="8229600" cy="1128718"/>
          </a:xfrm>
          <a:prstGeom prst="rect">
            <a:avLst/>
          </a:prstGeom>
          <a:noFill/>
          <a:ln>
            <a:noFill/>
          </a:ln>
        </p:spPr>
        <p:txBody>
          <a:bodyPr spcFirstLastPara="1" wrap="square" lIns="45700" tIns="45700" rIns="45700" bIns="45700" anchor="ctr" anchorCtr="0">
            <a:normAutofit/>
          </a:bodyPr>
          <a:lstStyle>
            <a:lvl1pPr marR="0" lvl="0" algn="l" rtl="0">
              <a:lnSpc>
                <a:spcPct val="80000"/>
              </a:lnSpc>
              <a:spcBef>
                <a:spcPts val="0"/>
              </a:spcBef>
              <a:spcAft>
                <a:spcPts val="0"/>
              </a:spcAft>
              <a:buClr>
                <a:srgbClr val="535353"/>
              </a:buClr>
              <a:buSzPts val="2800"/>
              <a:buFont typeface="Arial"/>
              <a:buNone/>
              <a:defRPr sz="2800" b="0" i="0" u="none" strike="noStrike" cap="none">
                <a:solidFill>
                  <a:srgbClr val="535353"/>
                </a:solidFill>
                <a:latin typeface="Arial"/>
                <a:ea typeface="Arial"/>
                <a:cs typeface="Arial"/>
                <a:sym typeface="Arial"/>
              </a:defRPr>
            </a:lvl1pPr>
            <a:lvl2pPr marR="0" lvl="1" algn="l" rtl="0">
              <a:lnSpc>
                <a:spcPct val="80000"/>
              </a:lnSpc>
              <a:spcBef>
                <a:spcPts val="0"/>
              </a:spcBef>
              <a:spcAft>
                <a:spcPts val="0"/>
              </a:spcAft>
              <a:buClr>
                <a:srgbClr val="000000"/>
              </a:buClr>
              <a:buSzPts val="2800"/>
              <a:buFont typeface="Proxima Nova"/>
              <a:buNone/>
              <a:defRPr sz="2800" b="0" i="0" u="none" strike="noStrike" cap="none">
                <a:solidFill>
                  <a:srgbClr val="000000"/>
                </a:solidFill>
                <a:latin typeface="Proxima Nova"/>
                <a:ea typeface="Proxima Nova"/>
                <a:cs typeface="Proxima Nova"/>
                <a:sym typeface="Proxima Nova"/>
              </a:defRPr>
            </a:lvl2pPr>
            <a:lvl3pPr marR="0" lvl="2" algn="l" rtl="0">
              <a:lnSpc>
                <a:spcPct val="80000"/>
              </a:lnSpc>
              <a:spcBef>
                <a:spcPts val="0"/>
              </a:spcBef>
              <a:spcAft>
                <a:spcPts val="0"/>
              </a:spcAft>
              <a:buClr>
                <a:srgbClr val="000000"/>
              </a:buClr>
              <a:buSzPts val="2800"/>
              <a:buFont typeface="Proxima Nova"/>
              <a:buNone/>
              <a:defRPr sz="2800" b="0" i="0" u="none" strike="noStrike" cap="none">
                <a:solidFill>
                  <a:srgbClr val="000000"/>
                </a:solidFill>
                <a:latin typeface="Proxima Nova"/>
                <a:ea typeface="Proxima Nova"/>
                <a:cs typeface="Proxima Nova"/>
                <a:sym typeface="Proxima Nova"/>
              </a:defRPr>
            </a:lvl3pPr>
            <a:lvl4pPr marR="0" lvl="3" algn="l" rtl="0">
              <a:lnSpc>
                <a:spcPct val="80000"/>
              </a:lnSpc>
              <a:spcBef>
                <a:spcPts val="0"/>
              </a:spcBef>
              <a:spcAft>
                <a:spcPts val="0"/>
              </a:spcAft>
              <a:buClr>
                <a:srgbClr val="000000"/>
              </a:buClr>
              <a:buSzPts val="2800"/>
              <a:buFont typeface="Proxima Nova"/>
              <a:buNone/>
              <a:defRPr sz="2800" b="0" i="0" u="none" strike="noStrike" cap="none">
                <a:solidFill>
                  <a:srgbClr val="000000"/>
                </a:solidFill>
                <a:latin typeface="Proxima Nova"/>
                <a:ea typeface="Proxima Nova"/>
                <a:cs typeface="Proxima Nova"/>
                <a:sym typeface="Proxima Nova"/>
              </a:defRPr>
            </a:lvl4pPr>
            <a:lvl5pPr marR="0" lvl="4" algn="l" rtl="0">
              <a:lnSpc>
                <a:spcPct val="80000"/>
              </a:lnSpc>
              <a:spcBef>
                <a:spcPts val="0"/>
              </a:spcBef>
              <a:spcAft>
                <a:spcPts val="0"/>
              </a:spcAft>
              <a:buClr>
                <a:srgbClr val="000000"/>
              </a:buClr>
              <a:buSzPts val="2800"/>
              <a:buFont typeface="Proxima Nova"/>
              <a:buNone/>
              <a:defRPr sz="2800" b="0" i="0" u="none" strike="noStrike" cap="none">
                <a:solidFill>
                  <a:srgbClr val="000000"/>
                </a:solidFill>
                <a:latin typeface="Proxima Nova"/>
                <a:ea typeface="Proxima Nova"/>
                <a:cs typeface="Proxima Nova"/>
                <a:sym typeface="Proxima Nova"/>
              </a:defRPr>
            </a:lvl5pPr>
            <a:lvl6pPr marR="0" lvl="5" algn="l" rtl="0">
              <a:lnSpc>
                <a:spcPct val="80000"/>
              </a:lnSpc>
              <a:spcBef>
                <a:spcPts val="0"/>
              </a:spcBef>
              <a:spcAft>
                <a:spcPts val="0"/>
              </a:spcAft>
              <a:buClr>
                <a:srgbClr val="000000"/>
              </a:buClr>
              <a:buSzPts val="2800"/>
              <a:buFont typeface="Proxima Nova"/>
              <a:buNone/>
              <a:defRPr sz="2800" b="0" i="0" u="none" strike="noStrike" cap="none">
                <a:solidFill>
                  <a:srgbClr val="000000"/>
                </a:solidFill>
                <a:latin typeface="Proxima Nova"/>
                <a:ea typeface="Proxima Nova"/>
                <a:cs typeface="Proxima Nova"/>
                <a:sym typeface="Proxima Nova"/>
              </a:defRPr>
            </a:lvl6pPr>
            <a:lvl7pPr marR="0" lvl="6" algn="l" rtl="0">
              <a:lnSpc>
                <a:spcPct val="80000"/>
              </a:lnSpc>
              <a:spcBef>
                <a:spcPts val="0"/>
              </a:spcBef>
              <a:spcAft>
                <a:spcPts val="0"/>
              </a:spcAft>
              <a:buClr>
                <a:srgbClr val="000000"/>
              </a:buClr>
              <a:buSzPts val="2800"/>
              <a:buFont typeface="Proxima Nova"/>
              <a:buNone/>
              <a:defRPr sz="2800" b="0" i="0" u="none" strike="noStrike" cap="none">
                <a:solidFill>
                  <a:srgbClr val="000000"/>
                </a:solidFill>
                <a:latin typeface="Proxima Nova"/>
                <a:ea typeface="Proxima Nova"/>
                <a:cs typeface="Proxima Nova"/>
                <a:sym typeface="Proxima Nova"/>
              </a:defRPr>
            </a:lvl7pPr>
            <a:lvl8pPr marR="0" lvl="7" algn="l" rtl="0">
              <a:lnSpc>
                <a:spcPct val="80000"/>
              </a:lnSpc>
              <a:spcBef>
                <a:spcPts val="0"/>
              </a:spcBef>
              <a:spcAft>
                <a:spcPts val="0"/>
              </a:spcAft>
              <a:buClr>
                <a:srgbClr val="000000"/>
              </a:buClr>
              <a:buSzPts val="2800"/>
              <a:buFont typeface="Proxima Nova"/>
              <a:buNone/>
              <a:defRPr sz="2800" b="0" i="0" u="none" strike="noStrike" cap="none">
                <a:solidFill>
                  <a:srgbClr val="000000"/>
                </a:solidFill>
                <a:latin typeface="Proxima Nova"/>
                <a:ea typeface="Proxima Nova"/>
                <a:cs typeface="Proxima Nova"/>
                <a:sym typeface="Proxima Nova"/>
              </a:defRPr>
            </a:lvl8pPr>
            <a:lvl9pPr marR="0" lvl="8" algn="l" rtl="0">
              <a:lnSpc>
                <a:spcPct val="80000"/>
              </a:lnSpc>
              <a:spcBef>
                <a:spcPts val="0"/>
              </a:spcBef>
              <a:spcAft>
                <a:spcPts val="0"/>
              </a:spcAft>
              <a:buClr>
                <a:srgbClr val="000000"/>
              </a:buClr>
              <a:buSzPts val="2800"/>
              <a:buFont typeface="Proxima Nova"/>
              <a:buNone/>
              <a:defRPr sz="2800" b="0" i="0" u="none" strike="noStrike" cap="none">
                <a:solidFill>
                  <a:srgbClr val="000000"/>
                </a:solidFill>
                <a:latin typeface="Proxima Nova"/>
                <a:ea typeface="Proxima Nova"/>
                <a:cs typeface="Proxima Nova"/>
                <a:sym typeface="Proxima Nova"/>
              </a:defRPr>
            </a:lvl9pPr>
          </a:lstStyle>
          <a:p>
            <a:endParaRPr/>
          </a:p>
        </p:txBody>
      </p:sp>
      <p:sp>
        <p:nvSpPr>
          <p:cNvPr id="7" name="Google Shape;7;p59"/>
          <p:cNvSpPr txBox="1">
            <a:spLocks noGrp="1"/>
          </p:cNvSpPr>
          <p:nvPr>
            <p:ph type="body" idx="1"/>
          </p:nvPr>
        </p:nvSpPr>
        <p:spPr>
          <a:xfrm>
            <a:off x="457200" y="1200150"/>
            <a:ext cx="8229600" cy="3658389"/>
          </a:xfrm>
          <a:prstGeom prst="rect">
            <a:avLst/>
          </a:prstGeom>
          <a:noFill/>
          <a:ln>
            <a:noFill/>
          </a:ln>
        </p:spPr>
        <p:txBody>
          <a:bodyPr spcFirstLastPara="1" wrap="square" lIns="45700" tIns="45700" rIns="45700" bIns="45700" anchor="t" anchorCtr="0">
            <a:normAutofit/>
          </a:bodyPr>
          <a:lstStyle>
            <a:lvl1pPr marL="457200" marR="0" lvl="0" indent="-355600" algn="l" rtl="0">
              <a:lnSpc>
                <a:spcPct val="90000"/>
              </a:lnSpc>
              <a:spcBef>
                <a:spcPts val="1200"/>
              </a:spcBef>
              <a:spcAft>
                <a:spcPts val="0"/>
              </a:spcAft>
              <a:buClr>
                <a:srgbClr val="45B7A5"/>
              </a:buClr>
              <a:buSzPts val="2000"/>
              <a:buFont typeface="Proxima Nova"/>
              <a:buChar char="•"/>
              <a:defRPr sz="2000" b="0" i="0" u="none" strike="noStrike" cap="none">
                <a:solidFill>
                  <a:srgbClr val="535353"/>
                </a:solidFill>
                <a:latin typeface="Arial"/>
                <a:ea typeface="Arial"/>
                <a:cs typeface="Arial"/>
                <a:sym typeface="Arial"/>
              </a:defRPr>
            </a:lvl1pPr>
            <a:lvl2pPr marL="914400" marR="0" lvl="1" indent="-342900" algn="l" rtl="0">
              <a:lnSpc>
                <a:spcPct val="100000"/>
              </a:lnSpc>
              <a:spcBef>
                <a:spcPts val="1200"/>
              </a:spcBef>
              <a:spcAft>
                <a:spcPts val="0"/>
              </a:spcAft>
              <a:buClr>
                <a:srgbClr val="45B7A5"/>
              </a:buClr>
              <a:buSzPts val="1800"/>
              <a:buFont typeface="Proxima Nova"/>
              <a:buChar char="–"/>
              <a:defRPr sz="1800" b="0" i="0" u="none" strike="noStrike" cap="none">
                <a:solidFill>
                  <a:srgbClr val="535353"/>
                </a:solidFill>
                <a:latin typeface="Arial"/>
                <a:ea typeface="Arial"/>
                <a:cs typeface="Arial"/>
                <a:sym typeface="Arial"/>
              </a:defRPr>
            </a:lvl2pPr>
            <a:lvl3pPr marL="1371600" marR="0" lvl="2" indent="-330200" algn="l" rtl="0">
              <a:lnSpc>
                <a:spcPct val="112500"/>
              </a:lnSpc>
              <a:spcBef>
                <a:spcPts val="1200"/>
              </a:spcBef>
              <a:spcAft>
                <a:spcPts val="0"/>
              </a:spcAft>
              <a:buClr>
                <a:srgbClr val="45B7A5"/>
              </a:buClr>
              <a:buSzPts val="1600"/>
              <a:buFont typeface="Proxima Nova"/>
              <a:buChar char="⚬"/>
              <a:defRPr sz="1600" b="0" i="0" u="none" strike="noStrike" cap="none">
                <a:solidFill>
                  <a:srgbClr val="535353"/>
                </a:solidFill>
                <a:latin typeface="Arial"/>
                <a:ea typeface="Arial"/>
                <a:cs typeface="Arial"/>
                <a:sym typeface="Arial"/>
              </a:defRPr>
            </a:lvl3pPr>
            <a:lvl4pPr marL="1828800" marR="0" lvl="3" indent="-317500" algn="l" rtl="0">
              <a:lnSpc>
                <a:spcPct val="128571"/>
              </a:lnSpc>
              <a:spcBef>
                <a:spcPts val="1200"/>
              </a:spcBef>
              <a:spcAft>
                <a:spcPts val="0"/>
              </a:spcAft>
              <a:buClr>
                <a:srgbClr val="45B7A5"/>
              </a:buClr>
              <a:buSzPts val="1400"/>
              <a:buFont typeface="Proxima Nova"/>
              <a:buChar char="•"/>
              <a:defRPr sz="1400" b="0" i="0" u="none" strike="noStrike" cap="none">
                <a:solidFill>
                  <a:srgbClr val="535353"/>
                </a:solidFill>
                <a:latin typeface="Arial"/>
                <a:ea typeface="Arial"/>
                <a:cs typeface="Arial"/>
                <a:sym typeface="Arial"/>
              </a:defRPr>
            </a:lvl4pPr>
            <a:lvl5pPr marL="2286000" marR="0" lvl="4" indent="-355600" algn="l" rtl="0">
              <a:lnSpc>
                <a:spcPct val="120000"/>
              </a:lnSpc>
              <a:spcBef>
                <a:spcPts val="1200"/>
              </a:spcBef>
              <a:spcAft>
                <a:spcPts val="0"/>
              </a:spcAft>
              <a:buClr>
                <a:srgbClr val="45B7A5"/>
              </a:buClr>
              <a:buSzPts val="2000"/>
              <a:buFont typeface="Proxima Nova"/>
              <a:buChar char="•"/>
              <a:defRPr sz="2000" b="0" i="0" u="none" strike="noStrike" cap="none">
                <a:solidFill>
                  <a:srgbClr val="6A6A6A"/>
                </a:solidFill>
                <a:latin typeface="Arial"/>
                <a:ea typeface="Arial"/>
                <a:cs typeface="Arial"/>
                <a:sym typeface="Arial"/>
              </a:defRPr>
            </a:lvl5pPr>
            <a:lvl6pPr marL="2743200" marR="0" lvl="5" indent="-355600" algn="l" rtl="0">
              <a:lnSpc>
                <a:spcPct val="120000"/>
              </a:lnSpc>
              <a:spcBef>
                <a:spcPts val="1200"/>
              </a:spcBef>
              <a:spcAft>
                <a:spcPts val="0"/>
              </a:spcAft>
              <a:buClr>
                <a:srgbClr val="45B7A5"/>
              </a:buClr>
              <a:buSzPts val="2000"/>
              <a:buFont typeface="Proxima Nova"/>
              <a:buChar char="•"/>
              <a:defRPr sz="2000" b="0" i="0" u="none" strike="noStrike" cap="none">
                <a:solidFill>
                  <a:srgbClr val="6A6A6A"/>
                </a:solidFill>
                <a:latin typeface="Proxima Nova"/>
                <a:ea typeface="Proxima Nova"/>
                <a:cs typeface="Proxima Nova"/>
                <a:sym typeface="Proxima Nova"/>
              </a:defRPr>
            </a:lvl6pPr>
            <a:lvl7pPr marL="3200400" marR="0" lvl="6" indent="-355600" algn="l" rtl="0">
              <a:lnSpc>
                <a:spcPct val="120000"/>
              </a:lnSpc>
              <a:spcBef>
                <a:spcPts val="1200"/>
              </a:spcBef>
              <a:spcAft>
                <a:spcPts val="0"/>
              </a:spcAft>
              <a:buClr>
                <a:srgbClr val="45B7A5"/>
              </a:buClr>
              <a:buSzPts val="2000"/>
              <a:buFont typeface="Proxima Nova"/>
              <a:buChar char="•"/>
              <a:defRPr sz="2000" b="0" i="0" u="none" strike="noStrike" cap="none">
                <a:solidFill>
                  <a:srgbClr val="6A6A6A"/>
                </a:solidFill>
                <a:latin typeface="Proxima Nova"/>
                <a:ea typeface="Proxima Nova"/>
                <a:cs typeface="Proxima Nova"/>
                <a:sym typeface="Proxima Nova"/>
              </a:defRPr>
            </a:lvl7pPr>
            <a:lvl8pPr marL="3657600" marR="0" lvl="7" indent="-355600" algn="l" rtl="0">
              <a:lnSpc>
                <a:spcPct val="120000"/>
              </a:lnSpc>
              <a:spcBef>
                <a:spcPts val="1200"/>
              </a:spcBef>
              <a:spcAft>
                <a:spcPts val="0"/>
              </a:spcAft>
              <a:buClr>
                <a:srgbClr val="45B7A5"/>
              </a:buClr>
              <a:buSzPts val="2000"/>
              <a:buFont typeface="Proxima Nova"/>
              <a:buChar char="•"/>
              <a:defRPr sz="2000" b="0" i="0" u="none" strike="noStrike" cap="none">
                <a:solidFill>
                  <a:srgbClr val="6A6A6A"/>
                </a:solidFill>
                <a:latin typeface="Proxima Nova"/>
                <a:ea typeface="Proxima Nova"/>
                <a:cs typeface="Proxima Nova"/>
                <a:sym typeface="Proxima Nova"/>
              </a:defRPr>
            </a:lvl8pPr>
            <a:lvl9pPr marL="4114800" marR="0" lvl="8" indent="-355600" algn="l" rtl="0">
              <a:lnSpc>
                <a:spcPct val="120000"/>
              </a:lnSpc>
              <a:spcBef>
                <a:spcPts val="1200"/>
              </a:spcBef>
              <a:spcAft>
                <a:spcPts val="0"/>
              </a:spcAft>
              <a:buClr>
                <a:srgbClr val="45B7A5"/>
              </a:buClr>
              <a:buSzPts val="2000"/>
              <a:buFont typeface="Proxima Nova"/>
              <a:buChar char="•"/>
              <a:defRPr sz="2000" b="0" i="0" u="none" strike="noStrike" cap="none">
                <a:solidFill>
                  <a:srgbClr val="6A6A6A"/>
                </a:solidFill>
                <a:latin typeface="Proxima Nova"/>
                <a:ea typeface="Proxima Nova"/>
                <a:cs typeface="Proxima Nova"/>
                <a:sym typeface="Proxima Nova"/>
              </a:defRPr>
            </a:lvl9pPr>
          </a:lstStyle>
          <a:p>
            <a:endParaRPr/>
          </a:p>
        </p:txBody>
      </p:sp>
      <p:sp>
        <p:nvSpPr>
          <p:cNvPr id="8" name="Google Shape;8;p59"/>
          <p:cNvSpPr txBox="1"/>
          <p:nvPr/>
        </p:nvSpPr>
        <p:spPr>
          <a:xfrm>
            <a:off x="5791200" y="4869809"/>
            <a:ext cx="2895600" cy="20574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A5A5A5"/>
              </a:buClr>
              <a:buSzPts val="700"/>
              <a:buFont typeface="Arial"/>
              <a:buNone/>
            </a:pPr>
            <a:r>
              <a:rPr lang="en-US" sz="700" b="0" i="0" u="none" strike="noStrike" cap="none">
                <a:solidFill>
                  <a:srgbClr val="A5A5A5"/>
                </a:solidFill>
                <a:latin typeface="Arial"/>
                <a:ea typeface="Arial"/>
                <a:cs typeface="Arial"/>
                <a:sym typeface="Arial"/>
              </a:rPr>
              <a:t>© Infoblox Inc. All rights reserved.  </a:t>
            </a:r>
            <a:r>
              <a:rPr lang="en-US" sz="800" b="0" i="0" u="none" strike="noStrike" cap="none">
                <a:solidFill>
                  <a:srgbClr val="A5A5A5"/>
                </a:solidFill>
                <a:latin typeface="Arial"/>
                <a:ea typeface="Arial"/>
                <a:cs typeface="Arial"/>
                <a:sym typeface="Arial"/>
              </a:rPr>
              <a:t>| </a:t>
            </a:r>
            <a:r>
              <a:rPr lang="en-US" sz="600" b="0" i="0" u="none" strike="noStrike" cap="none">
                <a:solidFill>
                  <a:srgbClr val="A5A5A5"/>
                </a:solidFill>
                <a:latin typeface="Arial"/>
                <a:ea typeface="Arial"/>
                <a:cs typeface="Arial"/>
                <a:sym typeface="Arial"/>
              </a:rPr>
              <a:t> </a:t>
            </a:r>
            <a:fld id="{00000000-1234-1234-1234-123412341234}" type="slidenum">
              <a:rPr lang="en-US" sz="700" b="0" i="0" u="none" strike="noStrike" cap="none">
                <a:solidFill>
                  <a:srgbClr val="A5A5A5"/>
                </a:solidFill>
                <a:latin typeface="Arial"/>
                <a:ea typeface="Arial"/>
                <a:cs typeface="Arial"/>
                <a:sym typeface="Arial"/>
              </a:rPr>
              <a:t>‹#›</a:t>
            </a:fld>
            <a:r>
              <a:rPr lang="en-US" sz="700" b="0" i="0" u="none" strike="noStrike" cap="none">
                <a:solidFill>
                  <a:srgbClr val="A5A5A5"/>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9" name="Google Shape;9;p59"/>
          <p:cNvPicPr preferRelativeResize="0"/>
          <p:nvPr/>
        </p:nvPicPr>
        <p:blipFill rotWithShape="1">
          <a:blip r:embed="rId10">
            <a:alphaModFix/>
          </a:blip>
          <a:srcRect/>
          <a:stretch/>
        </p:blipFill>
        <p:spPr>
          <a:xfrm>
            <a:off x="8759106" y="4867300"/>
            <a:ext cx="198006" cy="18822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mills@Infoblox.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hyperlink" Target="https://www.raspberrypi.org/softwar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pi-hole.net/"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pi.hole/admin"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17.jpg"/><Relationship Id="rId4" Type="http://schemas.openxmlformats.org/officeDocument/2006/relationships/image" Target="../media/image16.jpg"/></Relationships>
</file>

<file path=ppt/slides/_rels/slide24.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 Id="rId9"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hyperlink" Target="https://www.cloudwards.net/ransomware-statistics/"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hyperlink" Target="https://statescoop.com/ransomware-map/" TargetMode="Externa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8.png"/><Relationship Id="rId7" Type="http://schemas.openxmlformats.org/officeDocument/2006/relationships/hyperlink" Target="https://www.comparitech.com/blog/information-security/government-ransomware-attacks/"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hyperlink" Target="https://www.darkreading.com/attacks-breaches/universities-face-double-threat-of-ransomware-data-breaches/d/d-id/1340242" TargetMode="External"/><Relationship Id="rId5" Type="http://schemas.openxmlformats.org/officeDocument/2006/relationships/hyperlink" Target="https://threatpost.com/post-cyberattack-universal-health-services-faces-67m-in-losses/164424/" TargetMode="External"/><Relationship Id="rId10" Type="http://schemas.openxmlformats.org/officeDocument/2006/relationships/image" Target="../media/image31.png"/><Relationship Id="rId4" Type="http://schemas.openxmlformats.org/officeDocument/2006/relationships/hyperlink" Target="https://thejournal.com/articles/2020/12/11/k12-has-become-the-most-targeted-segment-for-ransomware.aspx" TargetMode="External"/><Relationship Id="rId9"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32.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18" Type="http://schemas.openxmlformats.org/officeDocument/2006/relationships/image" Target="../media/image60.png"/><Relationship Id="rId3" Type="http://schemas.openxmlformats.org/officeDocument/2006/relationships/image" Target="../media/image46.png"/><Relationship Id="rId21" Type="http://schemas.openxmlformats.org/officeDocument/2006/relationships/image" Target="../media/image63.pn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59.png"/><Relationship Id="rId2" Type="http://schemas.openxmlformats.org/officeDocument/2006/relationships/notesSlide" Target="../notesSlides/notesSlide31.xml"/><Relationship Id="rId16" Type="http://schemas.openxmlformats.org/officeDocument/2006/relationships/image" Target="../media/image58.png"/><Relationship Id="rId20" Type="http://schemas.openxmlformats.org/officeDocument/2006/relationships/image" Target="../media/image62.png"/><Relationship Id="rId1" Type="http://schemas.openxmlformats.org/officeDocument/2006/relationships/slideLayout" Target="../slideLayouts/slideLayout6.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7.png"/><Relationship Id="rId23" Type="http://schemas.openxmlformats.org/officeDocument/2006/relationships/image" Target="../media/image65.png"/><Relationship Id="rId10" Type="http://schemas.openxmlformats.org/officeDocument/2006/relationships/image" Target="../media/image53.png"/><Relationship Id="rId19" Type="http://schemas.openxmlformats.org/officeDocument/2006/relationships/image" Target="../media/image61.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4.png"/><Relationship Id="rId22" Type="http://schemas.openxmlformats.org/officeDocument/2006/relationships/image" Target="../media/image6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https://dex.infoblox.com/"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67.png"/><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18" Type="http://schemas.openxmlformats.org/officeDocument/2006/relationships/image" Target="../media/image100.png"/><Relationship Id="rId26" Type="http://schemas.openxmlformats.org/officeDocument/2006/relationships/image" Target="../media/image108.png"/><Relationship Id="rId3" Type="http://schemas.openxmlformats.org/officeDocument/2006/relationships/image" Target="../media/image85.png"/><Relationship Id="rId21" Type="http://schemas.openxmlformats.org/officeDocument/2006/relationships/image" Target="../media/image103.png"/><Relationship Id="rId7" Type="http://schemas.openxmlformats.org/officeDocument/2006/relationships/image" Target="../media/image89.png"/><Relationship Id="rId12" Type="http://schemas.openxmlformats.org/officeDocument/2006/relationships/image" Target="../media/image94.png"/><Relationship Id="rId17" Type="http://schemas.openxmlformats.org/officeDocument/2006/relationships/image" Target="../media/image99.png"/><Relationship Id="rId25" Type="http://schemas.openxmlformats.org/officeDocument/2006/relationships/image" Target="../media/image107.png"/><Relationship Id="rId2" Type="http://schemas.openxmlformats.org/officeDocument/2006/relationships/notesSlide" Target="../notesSlides/notesSlide44.xml"/><Relationship Id="rId16" Type="http://schemas.openxmlformats.org/officeDocument/2006/relationships/image" Target="../media/image98.png"/><Relationship Id="rId20" Type="http://schemas.openxmlformats.org/officeDocument/2006/relationships/image" Target="../media/image102.png"/><Relationship Id="rId1" Type="http://schemas.openxmlformats.org/officeDocument/2006/relationships/slideLayout" Target="../slideLayouts/slideLayout4.xml"/><Relationship Id="rId6" Type="http://schemas.openxmlformats.org/officeDocument/2006/relationships/image" Target="../media/image88.png"/><Relationship Id="rId11" Type="http://schemas.openxmlformats.org/officeDocument/2006/relationships/image" Target="../media/image93.png"/><Relationship Id="rId24" Type="http://schemas.openxmlformats.org/officeDocument/2006/relationships/image" Target="../media/image106.png"/><Relationship Id="rId5" Type="http://schemas.openxmlformats.org/officeDocument/2006/relationships/image" Target="../media/image87.png"/><Relationship Id="rId15" Type="http://schemas.openxmlformats.org/officeDocument/2006/relationships/image" Target="../media/image97.png"/><Relationship Id="rId23" Type="http://schemas.openxmlformats.org/officeDocument/2006/relationships/image" Target="../media/image105.png"/><Relationship Id="rId10" Type="http://schemas.openxmlformats.org/officeDocument/2006/relationships/image" Target="../media/image92.png"/><Relationship Id="rId19" Type="http://schemas.openxmlformats.org/officeDocument/2006/relationships/image" Target="../media/image101.png"/><Relationship Id="rId4" Type="http://schemas.openxmlformats.org/officeDocument/2006/relationships/image" Target="../media/image86.png"/><Relationship Id="rId9" Type="http://schemas.openxmlformats.org/officeDocument/2006/relationships/image" Target="../media/image91.png"/><Relationship Id="rId14" Type="http://schemas.openxmlformats.org/officeDocument/2006/relationships/image" Target="../media/image96.png"/><Relationship Id="rId22" Type="http://schemas.openxmlformats.org/officeDocument/2006/relationships/image" Target="../media/image104.png"/><Relationship Id="rId27" Type="http://schemas.openxmlformats.org/officeDocument/2006/relationships/image" Target="../media/image109.png"/></Relationships>
</file>

<file path=ppt/slides/_rels/slide47.xml.rels><?xml version="1.0" encoding="UTF-8" standalone="yes"?>
<Relationships xmlns="http://schemas.openxmlformats.org/package/2006/relationships"><Relationship Id="rId3" Type="http://schemas.openxmlformats.org/officeDocument/2006/relationships/image" Target="../media/image110.tiff"/><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111.tiff"/></Relationships>
</file>

<file path=ppt/slides/_rels/slide4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5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hyperlink" Target="https://csp.infoblox.com/"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hyperlink" Target="https://dex.infoblox.com/" TargetMode="Externa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8" Type="http://schemas.openxmlformats.org/officeDocument/2006/relationships/image" Target="../media/image133.jpg"/><Relationship Id="rId3" Type="http://schemas.openxmlformats.org/officeDocument/2006/relationships/image" Target="../media/image128.jpg"/><Relationship Id="rId7" Type="http://schemas.openxmlformats.org/officeDocument/2006/relationships/image" Target="../media/image132.jpg"/><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image" Target="../media/image131.jpg"/><Relationship Id="rId5" Type="http://schemas.openxmlformats.org/officeDocument/2006/relationships/image" Target="../media/image130.jpg"/><Relationship Id="rId4" Type="http://schemas.openxmlformats.org/officeDocument/2006/relationships/image" Target="../media/image129.jp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notesSlide" Target="../notesSlides/notesSlide58.xml"/><Relationship Id="rId1" Type="http://schemas.openxmlformats.org/officeDocument/2006/relationships/slideLayout" Target="../slideLayouts/slideLayout8.xml"/><Relationship Id="rId5" Type="http://schemas.openxmlformats.org/officeDocument/2006/relationships/image" Target="../media/image136.emf"/><Relationship Id="rId4" Type="http://schemas.openxmlformats.org/officeDocument/2006/relationships/image" Target="../media/image135.emf"/></Relationships>
</file>

<file path=ppt/slides/_rels/slide6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hyperlink" Target="https://vcloudportal.tme.infoblox.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8" Type="http://schemas.openxmlformats.org/officeDocument/2006/relationships/hyperlink" Target="https://catalog.training.infoblox.com/catalogue?name=DIS" TargetMode="External"/><Relationship Id="rId3" Type="http://schemas.openxmlformats.org/officeDocument/2006/relationships/image" Target="../media/image138.png"/><Relationship Id="rId7" Type="http://schemas.openxmlformats.org/officeDocument/2006/relationships/hyperlink" Target="https://catalog.training.infoblox.com/catalogue?name=DSP" TargetMode="External"/><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hyperlink" Target="https://catalog.training.infoblox.com/catalogue?name=DDIP" TargetMode="External"/><Relationship Id="rId5" Type="http://schemas.openxmlformats.org/officeDocument/2006/relationships/image" Target="../media/image140.png"/><Relationship Id="rId4" Type="http://schemas.openxmlformats.org/officeDocument/2006/relationships/image" Target="../media/image139.png"/></Relationships>
</file>

<file path=ppt/slides/_rels/slide71.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61.xml"/><Relationship Id="rId1" Type="http://schemas.openxmlformats.org/officeDocument/2006/relationships/slideLayout" Target="../slideLayouts/slideLayout5.xml"/><Relationship Id="rId5" Type="http://schemas.openxmlformats.org/officeDocument/2006/relationships/image" Target="../media/image143.png"/><Relationship Id="rId4" Type="http://schemas.openxmlformats.org/officeDocument/2006/relationships/image" Target="../media/image142.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5"/>
          <p:cNvSpPr txBox="1">
            <a:spLocks noGrp="1"/>
          </p:cNvSpPr>
          <p:nvPr>
            <p:ph type="ctrTitle"/>
          </p:nvPr>
        </p:nvSpPr>
        <p:spPr>
          <a:xfrm>
            <a:off x="309023" y="1630335"/>
            <a:ext cx="5944820" cy="1144669"/>
          </a:xfrm>
          <a:prstGeom prst="rect">
            <a:avLst/>
          </a:prstGeom>
          <a:noFill/>
          <a:ln>
            <a:noFill/>
          </a:ln>
        </p:spPr>
        <p:txBody>
          <a:bodyPr spcFirstLastPara="1" wrap="square" lIns="45700" tIns="45700" rIns="45700" bIns="0" anchor="t" anchorCtr="0">
            <a:normAutofit/>
          </a:bodyPr>
          <a:lstStyle/>
          <a:p>
            <a:pPr marL="0" lvl="0" indent="0" algn="l" rtl="0">
              <a:lnSpc>
                <a:spcPct val="100000"/>
              </a:lnSpc>
              <a:spcBef>
                <a:spcPts val="0"/>
              </a:spcBef>
              <a:spcAft>
                <a:spcPts val="0"/>
              </a:spcAft>
              <a:buSzPts val="2800"/>
              <a:buNone/>
            </a:pPr>
            <a:r>
              <a:rPr lang="en-US" dirty="0"/>
              <a:t>Infoblox DNS Security</a:t>
            </a:r>
            <a:br>
              <a:rPr lang="en-US" dirty="0"/>
            </a:br>
            <a:r>
              <a:rPr lang="en-US" dirty="0"/>
              <a:t>Data Exfiltration Workshop</a:t>
            </a:r>
            <a:endParaRPr b="1" dirty="0"/>
          </a:p>
        </p:txBody>
      </p:sp>
      <p:sp>
        <p:nvSpPr>
          <p:cNvPr id="42" name="Google Shape;42;p5"/>
          <p:cNvSpPr txBox="1">
            <a:spLocks noGrp="1"/>
          </p:cNvSpPr>
          <p:nvPr>
            <p:ph type="subTitle" idx="1"/>
          </p:nvPr>
        </p:nvSpPr>
        <p:spPr>
          <a:xfrm>
            <a:off x="309022" y="2571750"/>
            <a:ext cx="6270961" cy="2368352"/>
          </a:xfrm>
          <a:prstGeom prst="rect">
            <a:avLst/>
          </a:prstGeom>
          <a:noFill/>
          <a:ln>
            <a:noFill/>
          </a:ln>
        </p:spPr>
        <p:txBody>
          <a:bodyPr spcFirstLastPara="1" wrap="square" lIns="45700" tIns="91425" rIns="45700" bIns="91425" anchor="t" anchorCtr="0">
            <a:noAutofit/>
          </a:bodyPr>
          <a:lstStyle/>
          <a:p>
            <a:pPr marL="0" lvl="0" indent="0" algn="l" rtl="0">
              <a:lnSpc>
                <a:spcPct val="100000"/>
              </a:lnSpc>
              <a:spcBef>
                <a:spcPts val="1200"/>
              </a:spcBef>
              <a:spcAft>
                <a:spcPts val="0"/>
              </a:spcAft>
              <a:buSzPts val="2000"/>
              <a:buNone/>
            </a:pPr>
            <a:r>
              <a:rPr lang="en-US" sz="1399" dirty="0"/>
              <a:t>Arthur “Damon” Mills, Senior Channel Solutions Architect - Public Sector</a:t>
            </a:r>
            <a:endParaRPr dirty="0"/>
          </a:p>
          <a:p>
            <a:pPr marL="0" lvl="0" indent="0" algn="l" rtl="0">
              <a:lnSpc>
                <a:spcPct val="100000"/>
              </a:lnSpc>
              <a:spcBef>
                <a:spcPts val="1200"/>
              </a:spcBef>
              <a:spcAft>
                <a:spcPts val="0"/>
              </a:spcAft>
              <a:buSzPts val="2000"/>
              <a:buNone/>
            </a:pPr>
            <a:r>
              <a:rPr lang="en-US" sz="1399" u="sng" dirty="0">
                <a:solidFill>
                  <a:schemeClr val="hlink"/>
                </a:solidFill>
                <a:hlinkClick r:id="rId3"/>
              </a:rPr>
              <a:t>amills@infoblox.com</a:t>
            </a:r>
            <a:r>
              <a:rPr lang="en-US" sz="1399" dirty="0"/>
              <a:t> | 508.858.9122</a:t>
            </a:r>
            <a:endParaRPr dirty="0"/>
          </a:p>
          <a:p>
            <a:pPr marL="0" lvl="0" indent="0" algn="l" rtl="0">
              <a:lnSpc>
                <a:spcPct val="100000"/>
              </a:lnSpc>
              <a:spcBef>
                <a:spcPts val="1200"/>
              </a:spcBef>
              <a:spcAft>
                <a:spcPts val="0"/>
              </a:spcAft>
              <a:buSzPts val="2000"/>
              <a:buNone/>
            </a:pPr>
            <a:endParaRPr sz="1399"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0"/>
          <p:cNvSpPr txBox="1">
            <a:spLocks noGrp="1"/>
          </p:cNvSpPr>
          <p:nvPr>
            <p:ph type="title"/>
          </p:nvPr>
        </p:nvSpPr>
        <p:spPr>
          <a:xfrm>
            <a:off x="267274" y="170564"/>
            <a:ext cx="8481518" cy="786926"/>
          </a:xfrm>
          <a:prstGeom prst="rect">
            <a:avLst/>
          </a:prstGeom>
          <a:noFill/>
          <a:ln>
            <a:noFill/>
          </a:ln>
        </p:spPr>
        <p:txBody>
          <a:bodyPr spcFirstLastPara="1" wrap="square" lIns="45700" tIns="45700" rIns="45700" bIns="45700" anchor="ctr" anchorCtr="0">
            <a:normAutofit/>
          </a:bodyPr>
          <a:lstStyle/>
          <a:p>
            <a:pPr marL="0" lvl="0" indent="0" algn="l" rtl="0">
              <a:lnSpc>
                <a:spcPct val="80000"/>
              </a:lnSpc>
              <a:spcBef>
                <a:spcPts val="0"/>
              </a:spcBef>
              <a:spcAft>
                <a:spcPts val="0"/>
              </a:spcAft>
              <a:buSzPts val="2800"/>
              <a:buNone/>
            </a:pPr>
            <a:r>
              <a:rPr lang="en-US"/>
              <a:t>Raspberry PI Overview</a:t>
            </a:r>
            <a:endParaRPr/>
          </a:p>
        </p:txBody>
      </p:sp>
      <p:sp>
        <p:nvSpPr>
          <p:cNvPr id="97" name="Google Shape;97;p20"/>
          <p:cNvSpPr txBox="1">
            <a:spLocks noGrp="1"/>
          </p:cNvSpPr>
          <p:nvPr>
            <p:ph type="body" idx="1"/>
          </p:nvPr>
        </p:nvSpPr>
        <p:spPr>
          <a:xfrm>
            <a:off x="267274" y="1085990"/>
            <a:ext cx="6201259" cy="3559200"/>
          </a:xfrm>
          <a:prstGeom prst="rect">
            <a:avLst/>
          </a:prstGeom>
          <a:noFill/>
          <a:ln>
            <a:noFill/>
          </a:ln>
        </p:spPr>
        <p:txBody>
          <a:bodyPr spcFirstLastPara="1" wrap="square" lIns="45700" tIns="45700" rIns="45700" bIns="45700" anchor="t" anchorCtr="0">
            <a:normAutofit fontScale="62500" lnSpcReduction="20000"/>
          </a:bodyPr>
          <a:lstStyle/>
          <a:p>
            <a:pPr marL="457200" lvl="0" indent="-355600" algn="l" rtl="0">
              <a:lnSpc>
                <a:spcPct val="120000"/>
              </a:lnSpc>
              <a:spcBef>
                <a:spcPts val="1200"/>
              </a:spcBef>
              <a:spcAft>
                <a:spcPts val="0"/>
              </a:spcAft>
              <a:buSzPct val="160000"/>
              <a:buChar char="•"/>
            </a:pPr>
            <a:r>
              <a:rPr lang="en-US"/>
              <a:t>Raspberry PI is a series of small single-board computers developed by the Raspberry PI Foundation, a UK-based charity</a:t>
            </a:r>
            <a:endParaRPr/>
          </a:p>
          <a:p>
            <a:pPr marL="457200" lvl="0" indent="-355600" algn="l" rtl="0">
              <a:lnSpc>
                <a:spcPct val="120000"/>
              </a:lnSpc>
              <a:spcBef>
                <a:spcPts val="1200"/>
              </a:spcBef>
              <a:spcAft>
                <a:spcPts val="0"/>
              </a:spcAft>
              <a:buSzPct val="160000"/>
              <a:buChar char="•"/>
            </a:pPr>
            <a:r>
              <a:rPr lang="en-US"/>
              <a:t>Raspberry Pi project originally focused on promoting teaching basic computer science in schools and in developing countries</a:t>
            </a:r>
            <a:endParaRPr/>
          </a:p>
          <a:p>
            <a:pPr marL="457200" lvl="0" indent="-355600" algn="l" rtl="0">
              <a:lnSpc>
                <a:spcPct val="120000"/>
              </a:lnSpc>
              <a:spcBef>
                <a:spcPts val="1200"/>
              </a:spcBef>
              <a:spcAft>
                <a:spcPts val="0"/>
              </a:spcAft>
              <a:buSzPct val="160000"/>
              <a:buChar char="•"/>
            </a:pPr>
            <a:r>
              <a:rPr lang="en-US"/>
              <a:t>Raspberry PI 4 Specifications</a:t>
            </a:r>
            <a:endParaRPr/>
          </a:p>
          <a:p>
            <a:pPr marL="914400" lvl="1" indent="-342900" algn="l" rtl="0">
              <a:lnSpc>
                <a:spcPct val="120000"/>
              </a:lnSpc>
              <a:spcBef>
                <a:spcPts val="1200"/>
              </a:spcBef>
              <a:spcAft>
                <a:spcPts val="0"/>
              </a:spcAft>
              <a:buSzPct val="159999"/>
              <a:buChar char="–"/>
            </a:pPr>
            <a:r>
              <a:rPr lang="en-US"/>
              <a:t>Broadcom BCM2711 ARM v8 1.5GHz 64-bit Quad-core CPU</a:t>
            </a:r>
            <a:endParaRPr/>
          </a:p>
          <a:p>
            <a:pPr marL="914400" lvl="1" indent="-342900" algn="l" rtl="0">
              <a:lnSpc>
                <a:spcPct val="120000"/>
              </a:lnSpc>
              <a:spcBef>
                <a:spcPts val="1200"/>
              </a:spcBef>
              <a:spcAft>
                <a:spcPts val="0"/>
              </a:spcAft>
              <a:buSzPct val="159999"/>
              <a:buChar char="–"/>
            </a:pPr>
            <a:r>
              <a:rPr lang="en-US"/>
              <a:t>2/4/8 GB LPDDR4-3200 SDRAM</a:t>
            </a:r>
            <a:endParaRPr/>
          </a:p>
          <a:p>
            <a:pPr marL="914400" lvl="1" indent="-342900" algn="l" rtl="0">
              <a:lnSpc>
                <a:spcPct val="120000"/>
              </a:lnSpc>
              <a:spcBef>
                <a:spcPts val="1200"/>
              </a:spcBef>
              <a:spcAft>
                <a:spcPts val="0"/>
              </a:spcAft>
              <a:buSzPct val="159999"/>
              <a:buChar char="–"/>
            </a:pPr>
            <a:r>
              <a:rPr lang="en-US"/>
              <a:t>2.4 GHz and 5.0 GHz IEEE 802.11ac wireless, Bluetooth 5.0, BLE</a:t>
            </a:r>
            <a:endParaRPr/>
          </a:p>
          <a:p>
            <a:pPr marL="914400" lvl="1" indent="-342900" algn="l" rtl="0">
              <a:lnSpc>
                <a:spcPct val="120000"/>
              </a:lnSpc>
              <a:spcBef>
                <a:spcPts val="1200"/>
              </a:spcBef>
              <a:spcAft>
                <a:spcPts val="0"/>
              </a:spcAft>
              <a:buSzPct val="159999"/>
              <a:buChar char="–"/>
            </a:pPr>
            <a:r>
              <a:rPr lang="en-US"/>
              <a:t>Gigabit Ethernet</a:t>
            </a:r>
            <a:endParaRPr/>
          </a:p>
          <a:p>
            <a:pPr marL="914400" lvl="1" indent="-342900" algn="l" rtl="0">
              <a:lnSpc>
                <a:spcPct val="120000"/>
              </a:lnSpc>
              <a:spcBef>
                <a:spcPts val="1200"/>
              </a:spcBef>
              <a:spcAft>
                <a:spcPts val="0"/>
              </a:spcAft>
              <a:buSzPct val="159999"/>
              <a:buChar char="–"/>
            </a:pPr>
            <a:r>
              <a:rPr lang="en-US"/>
              <a:t>2 USB 3.0 ports; 2 USB 2.0 ports</a:t>
            </a:r>
            <a:endParaRPr/>
          </a:p>
          <a:p>
            <a:pPr marL="914400" lvl="1" indent="-342900" algn="l" rtl="0">
              <a:lnSpc>
                <a:spcPct val="120000"/>
              </a:lnSpc>
              <a:spcBef>
                <a:spcPts val="1200"/>
              </a:spcBef>
              <a:spcAft>
                <a:spcPts val="0"/>
              </a:spcAft>
              <a:buSzPct val="159999"/>
              <a:buChar char="–"/>
            </a:pPr>
            <a:r>
              <a:rPr lang="en-US"/>
              <a:t>2 × micro-HDMI ports (up to 4kp60 supported)</a:t>
            </a:r>
            <a:endParaRPr/>
          </a:p>
        </p:txBody>
      </p:sp>
      <p:pic>
        <p:nvPicPr>
          <p:cNvPr id="98" name="Google Shape;98;p20" descr="A picture containing text, electronics, circuit&#10;&#10;Description automatically generated"/>
          <p:cNvPicPr preferRelativeResize="0"/>
          <p:nvPr/>
        </p:nvPicPr>
        <p:blipFill rotWithShape="1">
          <a:blip r:embed="rId3">
            <a:alphaModFix/>
          </a:blip>
          <a:srcRect/>
          <a:stretch/>
        </p:blipFill>
        <p:spPr>
          <a:xfrm rot="5400000">
            <a:off x="6396567" y="1198033"/>
            <a:ext cx="2747433" cy="274743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1"/>
          <p:cNvSpPr txBox="1">
            <a:spLocks noGrp="1"/>
          </p:cNvSpPr>
          <p:nvPr>
            <p:ph type="title"/>
          </p:nvPr>
        </p:nvSpPr>
        <p:spPr>
          <a:xfrm>
            <a:off x="267275" y="162098"/>
            <a:ext cx="8481518" cy="786926"/>
          </a:xfrm>
          <a:prstGeom prst="rect">
            <a:avLst/>
          </a:prstGeom>
          <a:noFill/>
          <a:ln>
            <a:noFill/>
          </a:ln>
        </p:spPr>
        <p:txBody>
          <a:bodyPr spcFirstLastPara="1" wrap="square" lIns="45700" tIns="45700" rIns="45700" bIns="45700" anchor="ctr" anchorCtr="0">
            <a:normAutofit/>
          </a:bodyPr>
          <a:lstStyle/>
          <a:p>
            <a:pPr marL="0" lvl="0" indent="0" algn="l" rtl="0">
              <a:lnSpc>
                <a:spcPct val="80000"/>
              </a:lnSpc>
              <a:spcBef>
                <a:spcPts val="0"/>
              </a:spcBef>
              <a:spcAft>
                <a:spcPts val="0"/>
              </a:spcAft>
              <a:buSzPts val="2800"/>
              <a:buNone/>
            </a:pPr>
            <a:r>
              <a:rPr lang="en-US" dirty="0"/>
              <a:t>Raspberry Pi Kit Overview</a:t>
            </a:r>
            <a:endParaRPr dirty="0"/>
          </a:p>
        </p:txBody>
      </p:sp>
      <p:sp>
        <p:nvSpPr>
          <p:cNvPr id="104" name="Google Shape;104;p21"/>
          <p:cNvSpPr txBox="1">
            <a:spLocks noGrp="1"/>
          </p:cNvSpPr>
          <p:nvPr>
            <p:ph type="body" idx="1"/>
          </p:nvPr>
        </p:nvSpPr>
        <p:spPr>
          <a:xfrm>
            <a:off x="267275" y="1085990"/>
            <a:ext cx="6404458" cy="3559200"/>
          </a:xfrm>
          <a:prstGeom prst="rect">
            <a:avLst/>
          </a:prstGeom>
          <a:noFill/>
          <a:ln>
            <a:noFill/>
          </a:ln>
        </p:spPr>
        <p:txBody>
          <a:bodyPr spcFirstLastPara="1" wrap="square" lIns="45700" tIns="45700" rIns="45700" bIns="45700" anchor="t" anchorCtr="0">
            <a:normAutofit fontScale="85000" lnSpcReduction="20000"/>
          </a:bodyPr>
          <a:lstStyle/>
          <a:p>
            <a:pPr marL="457200" lvl="0" indent="-355600" algn="l" rtl="0">
              <a:lnSpc>
                <a:spcPct val="90000"/>
              </a:lnSpc>
              <a:spcBef>
                <a:spcPts val="1200"/>
              </a:spcBef>
              <a:spcAft>
                <a:spcPts val="0"/>
              </a:spcAft>
              <a:buSzPct val="117647"/>
              <a:buChar char="•"/>
            </a:pPr>
            <a:r>
              <a:rPr lang="en-US" dirty="0"/>
              <a:t>Raspberry PI Kit Includes</a:t>
            </a:r>
            <a:endParaRPr dirty="0"/>
          </a:p>
          <a:p>
            <a:pPr marL="914400" lvl="1" indent="-342900" algn="l" rtl="0">
              <a:lnSpc>
                <a:spcPct val="100000"/>
              </a:lnSpc>
              <a:spcBef>
                <a:spcPts val="1200"/>
              </a:spcBef>
              <a:spcAft>
                <a:spcPts val="0"/>
              </a:spcAft>
              <a:buSzPct val="117647"/>
              <a:buChar char="–"/>
            </a:pPr>
            <a:r>
              <a:rPr lang="en-US" dirty="0"/>
              <a:t>Raspberry PI 4B 4GB LPDDR4-3200 SDRAM</a:t>
            </a:r>
            <a:endParaRPr dirty="0"/>
          </a:p>
          <a:p>
            <a:pPr marL="914400" lvl="1" indent="-342900" algn="l" rtl="0">
              <a:lnSpc>
                <a:spcPct val="100000"/>
              </a:lnSpc>
              <a:spcBef>
                <a:spcPts val="1200"/>
              </a:spcBef>
              <a:spcAft>
                <a:spcPts val="0"/>
              </a:spcAft>
              <a:buSzPct val="117647"/>
              <a:buChar char="–"/>
            </a:pPr>
            <a:r>
              <a:rPr lang="en-US" dirty="0"/>
              <a:t>32GB Class 10 MicroSD Card</a:t>
            </a:r>
            <a:endParaRPr b="1" dirty="0"/>
          </a:p>
          <a:p>
            <a:pPr marL="914400" lvl="1" indent="-342900" algn="l" rtl="0">
              <a:lnSpc>
                <a:spcPct val="100000"/>
              </a:lnSpc>
              <a:spcBef>
                <a:spcPts val="1200"/>
              </a:spcBef>
              <a:spcAft>
                <a:spcPts val="0"/>
              </a:spcAft>
              <a:buSzPct val="117647"/>
              <a:buChar char="–"/>
            </a:pPr>
            <a:r>
              <a:rPr lang="en-US" dirty="0"/>
              <a:t>Mini Silent Fan with Screws</a:t>
            </a:r>
            <a:endParaRPr b="1" dirty="0"/>
          </a:p>
          <a:p>
            <a:pPr marL="914400" lvl="1" indent="-342900" algn="l" rtl="0">
              <a:lnSpc>
                <a:spcPct val="100000"/>
              </a:lnSpc>
              <a:spcBef>
                <a:spcPts val="1200"/>
              </a:spcBef>
              <a:spcAft>
                <a:spcPts val="0"/>
              </a:spcAft>
              <a:buSzPct val="117647"/>
              <a:buChar char="–"/>
            </a:pPr>
            <a:r>
              <a:rPr lang="en-US" dirty="0"/>
              <a:t>Copper Heat Sinks</a:t>
            </a:r>
            <a:endParaRPr dirty="0"/>
          </a:p>
          <a:p>
            <a:pPr marL="914400" lvl="1" indent="-342900" algn="l" rtl="0">
              <a:lnSpc>
                <a:spcPct val="100000"/>
              </a:lnSpc>
              <a:spcBef>
                <a:spcPts val="1200"/>
              </a:spcBef>
              <a:spcAft>
                <a:spcPts val="0"/>
              </a:spcAft>
              <a:buSzPct val="117647"/>
              <a:buChar char="–"/>
            </a:pPr>
            <a:r>
              <a:rPr lang="en-US" dirty="0"/>
              <a:t>Micro HDMI to HDMI Cables</a:t>
            </a:r>
            <a:endParaRPr b="1" dirty="0"/>
          </a:p>
          <a:p>
            <a:pPr marL="914400" lvl="1" indent="-342900" algn="l" rtl="0">
              <a:lnSpc>
                <a:spcPct val="100000"/>
              </a:lnSpc>
              <a:spcBef>
                <a:spcPts val="1200"/>
              </a:spcBef>
              <a:spcAft>
                <a:spcPts val="0"/>
              </a:spcAft>
              <a:buSzPct val="117647"/>
              <a:buChar char="–"/>
            </a:pPr>
            <a:r>
              <a:rPr lang="en-US" dirty="0"/>
              <a:t>5V / 3A Power Supply with Switch</a:t>
            </a:r>
            <a:endParaRPr dirty="0"/>
          </a:p>
          <a:p>
            <a:pPr marL="914400" lvl="1" indent="-342900" algn="l" rtl="0">
              <a:lnSpc>
                <a:spcPct val="100000"/>
              </a:lnSpc>
              <a:spcBef>
                <a:spcPts val="1200"/>
              </a:spcBef>
              <a:spcAft>
                <a:spcPts val="0"/>
              </a:spcAft>
              <a:buSzPct val="117647"/>
              <a:buChar char="–"/>
            </a:pPr>
            <a:r>
              <a:rPr lang="en-US" dirty="0"/>
              <a:t>Black Case </a:t>
            </a:r>
            <a:endParaRPr dirty="0"/>
          </a:p>
          <a:p>
            <a:pPr marL="914400" lvl="1" indent="-342900" algn="l" rtl="0">
              <a:lnSpc>
                <a:spcPct val="100000"/>
              </a:lnSpc>
              <a:spcBef>
                <a:spcPts val="1200"/>
              </a:spcBef>
              <a:spcAft>
                <a:spcPts val="0"/>
              </a:spcAft>
              <a:buSzPct val="117647"/>
              <a:buChar char="–"/>
            </a:pPr>
            <a:r>
              <a:rPr lang="en-US" dirty="0"/>
              <a:t>USB Card Reader Dongle</a:t>
            </a:r>
            <a:endParaRPr dirty="0"/>
          </a:p>
          <a:p>
            <a:pPr marL="914400" lvl="1" indent="-342900" algn="l" rtl="0">
              <a:lnSpc>
                <a:spcPct val="100000"/>
              </a:lnSpc>
              <a:spcBef>
                <a:spcPts val="1200"/>
              </a:spcBef>
              <a:spcAft>
                <a:spcPts val="0"/>
              </a:spcAft>
              <a:buSzPct val="117647"/>
              <a:buChar char="–"/>
            </a:pPr>
            <a:r>
              <a:rPr lang="en-US" dirty="0"/>
              <a:t>Screwdriver</a:t>
            </a:r>
            <a:endParaRPr b="1" dirty="0"/>
          </a:p>
        </p:txBody>
      </p:sp>
      <p:pic>
        <p:nvPicPr>
          <p:cNvPr id="105" name="Google Shape;105;p21"/>
          <p:cNvPicPr preferRelativeResize="0"/>
          <p:nvPr/>
        </p:nvPicPr>
        <p:blipFill rotWithShape="1">
          <a:blip r:embed="rId3">
            <a:alphaModFix/>
          </a:blip>
          <a:srcRect/>
          <a:stretch/>
        </p:blipFill>
        <p:spPr>
          <a:xfrm>
            <a:off x="6238053" y="631632"/>
            <a:ext cx="2510740" cy="388023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3"/>
          <p:cNvSpPr txBox="1">
            <a:spLocks noGrp="1"/>
          </p:cNvSpPr>
          <p:nvPr>
            <p:ph type="ctrTitle"/>
          </p:nvPr>
        </p:nvSpPr>
        <p:spPr>
          <a:xfrm>
            <a:off x="305076" y="1630336"/>
            <a:ext cx="5578937" cy="1603931"/>
          </a:xfrm>
          <a:prstGeom prst="rect">
            <a:avLst/>
          </a:prstGeom>
          <a:noFill/>
          <a:ln>
            <a:noFill/>
          </a:ln>
        </p:spPr>
        <p:txBody>
          <a:bodyPr spcFirstLastPara="1" wrap="square" lIns="45700" tIns="45700" rIns="45700" bIns="0" anchor="t" anchorCtr="0">
            <a:normAutofit/>
          </a:bodyPr>
          <a:lstStyle/>
          <a:p>
            <a:pPr marL="0" lvl="0" indent="0" algn="l" rtl="0">
              <a:lnSpc>
                <a:spcPct val="80000"/>
              </a:lnSpc>
              <a:spcBef>
                <a:spcPts val="0"/>
              </a:spcBef>
              <a:spcAft>
                <a:spcPts val="0"/>
              </a:spcAft>
              <a:buSzPts val="2800"/>
              <a:buNone/>
            </a:pPr>
            <a:r>
              <a:rPr lang="en-US" sz="2800"/>
              <a:t>Lab 2: </a:t>
            </a:r>
            <a:br>
              <a:rPr lang="en-US" sz="2800"/>
            </a:br>
            <a:br>
              <a:rPr lang="en-US" sz="2800"/>
            </a:br>
            <a:r>
              <a:rPr lang="en-US" sz="2800"/>
              <a:t>Installing Raspberry Pi OS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45F98-FB27-6148-8B9C-E2443F9AC451}"/>
              </a:ext>
            </a:extLst>
          </p:cNvPr>
          <p:cNvSpPr>
            <a:spLocks noGrp="1"/>
          </p:cNvSpPr>
          <p:nvPr>
            <p:ph type="title"/>
          </p:nvPr>
        </p:nvSpPr>
        <p:spPr/>
        <p:txBody>
          <a:bodyPr/>
          <a:lstStyle/>
          <a:p>
            <a:r>
              <a:rPr lang="en-US" dirty="0"/>
              <a:t>Raspberry Pi Overview</a:t>
            </a:r>
          </a:p>
        </p:txBody>
      </p:sp>
      <p:sp>
        <p:nvSpPr>
          <p:cNvPr id="3" name="Text Placeholder 2">
            <a:extLst>
              <a:ext uri="{FF2B5EF4-FFF2-40B4-BE49-F238E27FC236}">
                <a16:creationId xmlns:a16="http://schemas.microsoft.com/office/drawing/2014/main" id="{71BD004C-05BE-AB43-816A-4C59DCA942D7}"/>
              </a:ext>
            </a:extLst>
          </p:cNvPr>
          <p:cNvSpPr>
            <a:spLocks noGrp="1"/>
          </p:cNvSpPr>
          <p:nvPr>
            <p:ph type="body" idx="1"/>
          </p:nvPr>
        </p:nvSpPr>
        <p:spPr>
          <a:xfrm>
            <a:off x="226758" y="1032870"/>
            <a:ext cx="4711850" cy="3547356"/>
          </a:xfrm>
        </p:spPr>
        <p:txBody>
          <a:bodyPr/>
          <a:lstStyle/>
          <a:p>
            <a:r>
              <a:rPr lang="en-US" dirty="0"/>
              <a:t>Small single-board computer (SBC) developed in the UK by Raspberry PI foundation with Broadcom</a:t>
            </a:r>
          </a:p>
          <a:p>
            <a:r>
              <a:rPr lang="en-US" dirty="0"/>
              <a:t>Designed to promote teaching computer science and STEM in schools and developing countries</a:t>
            </a:r>
          </a:p>
          <a:p>
            <a:r>
              <a:rPr lang="en-US" dirty="0"/>
              <a:t>As of May 2021, more than 40 million boards have been purchased</a:t>
            </a:r>
          </a:p>
          <a:p>
            <a:r>
              <a:rPr lang="en-US" dirty="0"/>
              <a:t>Latest PI is the Raspberry PI 4</a:t>
            </a:r>
          </a:p>
        </p:txBody>
      </p:sp>
      <p:pic>
        <p:nvPicPr>
          <p:cNvPr id="6" name="Picture 5" descr="A diagram of a motherboard&#10;&#10;Description automatically generated with low confidence">
            <a:extLst>
              <a:ext uri="{FF2B5EF4-FFF2-40B4-BE49-F238E27FC236}">
                <a16:creationId xmlns:a16="http://schemas.microsoft.com/office/drawing/2014/main" id="{102F0D95-757C-7041-BAAA-046029727D45}"/>
              </a:ext>
            </a:extLst>
          </p:cNvPr>
          <p:cNvPicPr>
            <a:picLocks noChangeAspect="1"/>
          </p:cNvPicPr>
          <p:nvPr/>
        </p:nvPicPr>
        <p:blipFill>
          <a:blip r:embed="rId2"/>
          <a:stretch>
            <a:fillRect/>
          </a:stretch>
        </p:blipFill>
        <p:spPr>
          <a:xfrm>
            <a:off x="4938608" y="1329753"/>
            <a:ext cx="3978634" cy="2483994"/>
          </a:xfrm>
          <a:prstGeom prst="rect">
            <a:avLst/>
          </a:prstGeom>
        </p:spPr>
      </p:pic>
    </p:spTree>
    <p:extLst>
      <p:ext uri="{BB962C8B-B14F-4D97-AF65-F5344CB8AC3E}">
        <p14:creationId xmlns:p14="http://schemas.microsoft.com/office/powerpoint/2010/main" val="4147058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5"/>
          <p:cNvSpPr txBox="1">
            <a:spLocks noGrp="1"/>
          </p:cNvSpPr>
          <p:nvPr>
            <p:ph type="title"/>
          </p:nvPr>
        </p:nvSpPr>
        <p:spPr>
          <a:xfrm>
            <a:off x="267275" y="162098"/>
            <a:ext cx="8481518" cy="786926"/>
          </a:xfrm>
          <a:prstGeom prst="rect">
            <a:avLst/>
          </a:prstGeom>
          <a:noFill/>
          <a:ln>
            <a:noFill/>
          </a:ln>
        </p:spPr>
        <p:txBody>
          <a:bodyPr spcFirstLastPara="1" wrap="square" lIns="45700" tIns="45700" rIns="45700" bIns="45700" anchor="ctr" anchorCtr="0">
            <a:normAutofit/>
          </a:bodyPr>
          <a:lstStyle/>
          <a:p>
            <a:pPr marL="0" lvl="0" indent="0" algn="l" rtl="0">
              <a:lnSpc>
                <a:spcPct val="80000"/>
              </a:lnSpc>
              <a:spcBef>
                <a:spcPts val="0"/>
              </a:spcBef>
              <a:spcAft>
                <a:spcPts val="0"/>
              </a:spcAft>
              <a:buSzPts val="2800"/>
              <a:buNone/>
            </a:pPr>
            <a:r>
              <a:rPr lang="en-US" dirty="0"/>
              <a:t>Raspberry Pi Imager Utility</a:t>
            </a:r>
            <a:endParaRPr dirty="0"/>
          </a:p>
        </p:txBody>
      </p:sp>
      <p:pic>
        <p:nvPicPr>
          <p:cNvPr id="116" name="Google Shape;116;p25"/>
          <p:cNvPicPr preferRelativeResize="0">
            <a:picLocks noGrp="1"/>
          </p:cNvPicPr>
          <p:nvPr>
            <p:ph type="body" idx="1"/>
          </p:nvPr>
        </p:nvPicPr>
        <p:blipFill rotWithShape="1">
          <a:blip r:embed="rId3">
            <a:alphaModFix/>
          </a:blip>
          <a:srcRect/>
          <a:stretch/>
        </p:blipFill>
        <p:spPr>
          <a:xfrm>
            <a:off x="6401792" y="1351467"/>
            <a:ext cx="2742208" cy="2440565"/>
          </a:xfrm>
          <a:prstGeom prst="rect">
            <a:avLst/>
          </a:prstGeom>
          <a:noFill/>
          <a:ln>
            <a:noFill/>
          </a:ln>
        </p:spPr>
      </p:pic>
      <p:sp>
        <p:nvSpPr>
          <p:cNvPr id="117" name="Google Shape;117;p25"/>
          <p:cNvSpPr txBox="1"/>
          <p:nvPr/>
        </p:nvSpPr>
        <p:spPr>
          <a:xfrm>
            <a:off x="450155" y="1150245"/>
            <a:ext cx="6195307" cy="2997738"/>
          </a:xfrm>
          <a:prstGeom prst="rect">
            <a:avLst/>
          </a:prstGeom>
          <a:noFill/>
          <a:ln>
            <a:noFill/>
          </a:ln>
        </p:spPr>
        <p:txBody>
          <a:bodyPr spcFirstLastPara="1" wrap="square" lIns="45700" tIns="45700" rIns="45700" bIns="45700" anchor="t" anchorCtr="0">
            <a:normAutofit/>
          </a:bodyPr>
          <a:lstStyle/>
          <a:p>
            <a:pPr marL="457200" marR="0" lvl="0" indent="-355600" algn="l" rtl="0">
              <a:lnSpc>
                <a:spcPct val="90000"/>
              </a:lnSpc>
              <a:spcBef>
                <a:spcPts val="1200"/>
              </a:spcBef>
              <a:spcAft>
                <a:spcPts val="0"/>
              </a:spcAft>
              <a:buClr>
                <a:srgbClr val="45B7A5"/>
              </a:buClr>
              <a:buSzPts val="2000"/>
              <a:buFont typeface="Proxima Nova"/>
              <a:buChar char="•"/>
            </a:pPr>
            <a:r>
              <a:rPr lang="en-US" sz="2000" b="0" i="0" u="none" strike="noStrike" cap="none">
                <a:solidFill>
                  <a:srgbClr val="535353"/>
                </a:solidFill>
                <a:latin typeface="Arial"/>
                <a:ea typeface="Arial"/>
                <a:cs typeface="Arial"/>
                <a:sym typeface="Arial"/>
              </a:rPr>
              <a:t>Official Raspberry Pi utility for simple imaging of a microSD card with Raspbian OS</a:t>
            </a:r>
            <a:endParaRPr/>
          </a:p>
          <a:p>
            <a:pPr marL="457200" marR="0" lvl="0" indent="-355600" algn="l" rtl="0">
              <a:lnSpc>
                <a:spcPct val="90000"/>
              </a:lnSpc>
              <a:spcBef>
                <a:spcPts val="1200"/>
              </a:spcBef>
              <a:spcAft>
                <a:spcPts val="0"/>
              </a:spcAft>
              <a:buClr>
                <a:srgbClr val="45B7A5"/>
              </a:buClr>
              <a:buSzPts val="2000"/>
              <a:buFont typeface="Proxima Nova"/>
              <a:buChar char="•"/>
            </a:pPr>
            <a:r>
              <a:rPr lang="en-US" sz="2000" b="0" i="0" u="none" strike="noStrike" cap="none">
                <a:solidFill>
                  <a:srgbClr val="535353"/>
                </a:solidFill>
                <a:latin typeface="Arial"/>
                <a:ea typeface="Arial"/>
                <a:cs typeface="Arial"/>
                <a:sym typeface="Arial"/>
              </a:rPr>
              <a:t>Utilizes included USB Card Reader Dongle and microSD card in Raspberry Pi kit</a:t>
            </a:r>
            <a:endParaRPr/>
          </a:p>
          <a:p>
            <a:pPr marL="457200" marR="0" lvl="0" indent="-355600" algn="l" rtl="0">
              <a:lnSpc>
                <a:spcPct val="90000"/>
              </a:lnSpc>
              <a:spcBef>
                <a:spcPts val="1200"/>
              </a:spcBef>
              <a:spcAft>
                <a:spcPts val="0"/>
              </a:spcAft>
              <a:buClr>
                <a:srgbClr val="45B7A5"/>
              </a:buClr>
              <a:buSzPts val="2000"/>
              <a:buFont typeface="Proxima Nova"/>
              <a:buChar char="•"/>
            </a:pPr>
            <a:r>
              <a:rPr lang="en-US" sz="2000" b="0" i="0" u="none" strike="noStrike" cap="none">
                <a:solidFill>
                  <a:srgbClr val="535353"/>
                </a:solidFill>
                <a:latin typeface="Arial"/>
                <a:ea typeface="Arial"/>
                <a:cs typeface="Arial"/>
                <a:sym typeface="Arial"/>
              </a:rPr>
              <a:t>Validate that both the OS and SC card are selected prior to clicking “write” on the utility  </a:t>
            </a:r>
            <a:endParaRPr/>
          </a:p>
        </p:txBody>
      </p:sp>
      <p:sp>
        <p:nvSpPr>
          <p:cNvPr id="118" name="Google Shape;118;p25"/>
          <p:cNvSpPr/>
          <p:nvPr/>
        </p:nvSpPr>
        <p:spPr>
          <a:xfrm>
            <a:off x="2575299" y="4349205"/>
            <a:ext cx="399340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sng" strike="noStrike" cap="none">
                <a:solidFill>
                  <a:srgbClr val="0000FF"/>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https://www.raspberrypi.org/software/</a:t>
            </a:r>
            <a:endParaRPr sz="2000" b="0" i="0" u="none" strike="noStrike" cap="none">
              <a:solidFill>
                <a:srgbClr val="000000"/>
              </a:solidFill>
              <a:latin typeface="Times New Roman"/>
              <a:ea typeface="Times New Roman"/>
              <a:cs typeface="Times New Roman"/>
              <a:sym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6"/>
          <p:cNvSpPr txBox="1">
            <a:spLocks noGrp="1"/>
          </p:cNvSpPr>
          <p:nvPr>
            <p:ph type="title"/>
          </p:nvPr>
        </p:nvSpPr>
        <p:spPr>
          <a:xfrm>
            <a:off x="267275" y="162098"/>
            <a:ext cx="8481518" cy="786926"/>
          </a:xfrm>
          <a:prstGeom prst="rect">
            <a:avLst/>
          </a:prstGeom>
          <a:noFill/>
          <a:ln>
            <a:noFill/>
          </a:ln>
        </p:spPr>
        <p:txBody>
          <a:bodyPr spcFirstLastPara="1" wrap="square" lIns="45700" tIns="45700" rIns="45700" bIns="45700" anchor="ctr" anchorCtr="0">
            <a:normAutofit/>
          </a:bodyPr>
          <a:lstStyle/>
          <a:p>
            <a:pPr marL="0" lvl="0" indent="0" algn="l" rtl="0">
              <a:lnSpc>
                <a:spcPct val="80000"/>
              </a:lnSpc>
              <a:spcBef>
                <a:spcPts val="0"/>
              </a:spcBef>
              <a:spcAft>
                <a:spcPts val="0"/>
              </a:spcAft>
              <a:buSzPts val="2800"/>
              <a:buNone/>
            </a:pPr>
            <a:r>
              <a:rPr lang="en-US"/>
              <a:t>Pi OS Setup and Configuration</a:t>
            </a:r>
            <a:endParaRPr/>
          </a:p>
        </p:txBody>
      </p:sp>
      <p:pic>
        <p:nvPicPr>
          <p:cNvPr id="124" name="Google Shape;124;p26" descr="A picture containing text, electronics, circuit&#10;&#10;Description automatically generated"/>
          <p:cNvPicPr preferRelativeResize="0">
            <a:picLocks noGrp="1"/>
          </p:cNvPicPr>
          <p:nvPr>
            <p:ph type="body" idx="1"/>
          </p:nvPr>
        </p:nvPicPr>
        <p:blipFill rotWithShape="1">
          <a:blip r:embed="rId3">
            <a:alphaModFix/>
          </a:blip>
          <a:srcRect/>
          <a:stretch/>
        </p:blipFill>
        <p:spPr>
          <a:xfrm rot="-5400000">
            <a:off x="5620938" y="1468613"/>
            <a:ext cx="4305300" cy="2206274"/>
          </a:xfrm>
          <a:prstGeom prst="rect">
            <a:avLst/>
          </a:prstGeom>
          <a:noFill/>
          <a:ln>
            <a:noFill/>
          </a:ln>
        </p:spPr>
      </p:pic>
      <p:sp>
        <p:nvSpPr>
          <p:cNvPr id="125" name="Google Shape;125;p26"/>
          <p:cNvSpPr txBox="1"/>
          <p:nvPr/>
        </p:nvSpPr>
        <p:spPr>
          <a:xfrm>
            <a:off x="450155" y="1150245"/>
            <a:ext cx="6195307" cy="2997738"/>
          </a:xfrm>
          <a:prstGeom prst="rect">
            <a:avLst/>
          </a:prstGeom>
          <a:noFill/>
          <a:ln>
            <a:noFill/>
          </a:ln>
        </p:spPr>
        <p:txBody>
          <a:bodyPr spcFirstLastPara="1" wrap="square" lIns="45700" tIns="45700" rIns="45700" bIns="45700" anchor="t" anchorCtr="0">
            <a:normAutofit/>
          </a:bodyPr>
          <a:lstStyle/>
          <a:p>
            <a:pPr marL="457200" marR="0" lvl="0" indent="-355600" algn="l" rtl="0">
              <a:lnSpc>
                <a:spcPct val="90000"/>
              </a:lnSpc>
              <a:spcBef>
                <a:spcPts val="1200"/>
              </a:spcBef>
              <a:spcAft>
                <a:spcPts val="0"/>
              </a:spcAft>
              <a:buClr>
                <a:srgbClr val="45B7A5"/>
              </a:buClr>
              <a:buSzPts val="2000"/>
              <a:buFont typeface="Proxima Nova"/>
              <a:buChar char="•"/>
            </a:pPr>
            <a:r>
              <a:rPr lang="en-US" sz="2000" b="0" i="0" u="none" strike="noStrike" cap="none">
                <a:solidFill>
                  <a:srgbClr val="535353"/>
                </a:solidFill>
                <a:latin typeface="Arial"/>
                <a:ea typeface="Arial"/>
                <a:cs typeface="Arial"/>
                <a:sym typeface="Arial"/>
              </a:rPr>
              <a:t>Install microSD card into the slot on the Raspberry Pi </a:t>
            </a:r>
            <a:endParaRPr/>
          </a:p>
          <a:p>
            <a:pPr marL="457200" marR="0" lvl="0" indent="-355600" algn="l" rtl="0">
              <a:lnSpc>
                <a:spcPct val="90000"/>
              </a:lnSpc>
              <a:spcBef>
                <a:spcPts val="1200"/>
              </a:spcBef>
              <a:spcAft>
                <a:spcPts val="0"/>
              </a:spcAft>
              <a:buClr>
                <a:srgbClr val="45B7A5"/>
              </a:buClr>
              <a:buSzPts val="2000"/>
              <a:buFont typeface="Proxima Nova"/>
              <a:buChar char="•"/>
            </a:pPr>
            <a:r>
              <a:rPr lang="en-US" sz="2000" b="0" i="0" u="none" strike="noStrike" cap="none">
                <a:solidFill>
                  <a:srgbClr val="535353"/>
                </a:solidFill>
                <a:latin typeface="Arial"/>
                <a:ea typeface="Arial"/>
                <a:cs typeface="Arial"/>
                <a:sym typeface="Arial"/>
              </a:rPr>
              <a:t>On Boot set the country, language, and time zone on the Raspberry Pi</a:t>
            </a:r>
            <a:endParaRPr/>
          </a:p>
          <a:p>
            <a:pPr marL="457200" marR="0" lvl="0" indent="-355600" algn="l" rtl="0">
              <a:lnSpc>
                <a:spcPct val="90000"/>
              </a:lnSpc>
              <a:spcBef>
                <a:spcPts val="1200"/>
              </a:spcBef>
              <a:spcAft>
                <a:spcPts val="0"/>
              </a:spcAft>
              <a:buClr>
                <a:srgbClr val="45B7A5"/>
              </a:buClr>
              <a:buSzPts val="2000"/>
              <a:buFont typeface="Proxima Nova"/>
              <a:buChar char="•"/>
            </a:pPr>
            <a:r>
              <a:rPr lang="en-US" sz="2000" b="0" i="0" u="none" strike="noStrike" cap="none">
                <a:solidFill>
                  <a:srgbClr val="535353"/>
                </a:solidFill>
                <a:latin typeface="Arial"/>
                <a:ea typeface="Arial"/>
                <a:cs typeface="Arial"/>
                <a:sym typeface="Arial"/>
              </a:rPr>
              <a:t>Configure Static IP address in Network Settings</a:t>
            </a:r>
            <a:endParaRPr/>
          </a:p>
          <a:p>
            <a:pPr marL="914400" marR="0" lvl="1" indent="-342900" algn="l" rtl="0">
              <a:lnSpc>
                <a:spcPct val="100000"/>
              </a:lnSpc>
              <a:spcBef>
                <a:spcPts val="1200"/>
              </a:spcBef>
              <a:spcAft>
                <a:spcPts val="0"/>
              </a:spcAft>
              <a:buClr>
                <a:srgbClr val="45B7A5"/>
              </a:buClr>
              <a:buSzPts val="1800"/>
              <a:buFont typeface="Proxima Nova"/>
              <a:buChar char="–"/>
            </a:pPr>
            <a:r>
              <a:rPr lang="en-US" sz="1800" b="0" i="0" u="none" strike="noStrike" cap="none">
                <a:solidFill>
                  <a:srgbClr val="535353"/>
                </a:solidFill>
                <a:latin typeface="Arial"/>
                <a:ea typeface="Arial"/>
                <a:cs typeface="Arial"/>
                <a:sym typeface="Arial"/>
              </a:rPr>
              <a:t>Pi Hole requires hard wired static IP address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7"/>
          <p:cNvSpPr txBox="1">
            <a:spLocks noGrp="1"/>
          </p:cNvSpPr>
          <p:nvPr>
            <p:ph type="title"/>
          </p:nvPr>
        </p:nvSpPr>
        <p:spPr>
          <a:xfrm>
            <a:off x="267275" y="162098"/>
            <a:ext cx="8481518" cy="786926"/>
          </a:xfrm>
          <a:prstGeom prst="rect">
            <a:avLst/>
          </a:prstGeom>
          <a:noFill/>
          <a:ln>
            <a:noFill/>
          </a:ln>
        </p:spPr>
        <p:txBody>
          <a:bodyPr spcFirstLastPara="1" wrap="square" lIns="45700" tIns="45700" rIns="45700" bIns="45700" anchor="ctr" anchorCtr="0">
            <a:normAutofit/>
          </a:bodyPr>
          <a:lstStyle/>
          <a:p>
            <a:pPr marL="0" lvl="0" indent="0" algn="l" rtl="0">
              <a:lnSpc>
                <a:spcPct val="80000"/>
              </a:lnSpc>
              <a:spcBef>
                <a:spcPts val="0"/>
              </a:spcBef>
              <a:spcAft>
                <a:spcPts val="0"/>
              </a:spcAft>
              <a:buSzPts val="2800"/>
              <a:buNone/>
            </a:pPr>
            <a:r>
              <a:rPr lang="en-US"/>
              <a:t>Change Default Raspberry Root Password (optional) </a:t>
            </a:r>
            <a:endParaRPr/>
          </a:p>
        </p:txBody>
      </p:sp>
      <p:sp>
        <p:nvSpPr>
          <p:cNvPr id="131" name="Google Shape;131;p27"/>
          <p:cNvSpPr txBox="1">
            <a:spLocks noGrp="1"/>
          </p:cNvSpPr>
          <p:nvPr>
            <p:ph type="body" idx="1"/>
          </p:nvPr>
        </p:nvSpPr>
        <p:spPr>
          <a:xfrm>
            <a:off x="267275" y="1085990"/>
            <a:ext cx="5851585" cy="3559200"/>
          </a:xfrm>
          <a:prstGeom prst="rect">
            <a:avLst/>
          </a:prstGeom>
          <a:noFill/>
          <a:ln>
            <a:noFill/>
          </a:ln>
        </p:spPr>
        <p:txBody>
          <a:bodyPr spcFirstLastPara="1" wrap="square" lIns="45700" tIns="45700" rIns="45700" bIns="45700" anchor="t" anchorCtr="0">
            <a:normAutofit/>
          </a:bodyPr>
          <a:lstStyle/>
          <a:p>
            <a:pPr marL="457200" lvl="0" indent="-355600" algn="l" rtl="0">
              <a:lnSpc>
                <a:spcPct val="90000"/>
              </a:lnSpc>
              <a:spcBef>
                <a:spcPts val="1200"/>
              </a:spcBef>
              <a:spcAft>
                <a:spcPts val="0"/>
              </a:spcAft>
              <a:buSzPts val="2000"/>
              <a:buChar char="•"/>
            </a:pPr>
            <a:r>
              <a:rPr lang="en-US"/>
              <a:t>Use a terminal window to change the default superuser name and password</a:t>
            </a:r>
            <a:endParaRPr/>
          </a:p>
          <a:p>
            <a:pPr marL="457200" lvl="0" indent="-355600" algn="l" rtl="0">
              <a:lnSpc>
                <a:spcPct val="90000"/>
              </a:lnSpc>
              <a:spcBef>
                <a:spcPts val="1200"/>
              </a:spcBef>
              <a:spcAft>
                <a:spcPts val="0"/>
              </a:spcAft>
              <a:buSzPts val="2000"/>
              <a:buChar char="•"/>
            </a:pPr>
            <a:r>
              <a:rPr lang="en-US"/>
              <a:t>Type “sudo passwd pi” to change the default password</a:t>
            </a:r>
            <a:endParaRPr/>
          </a:p>
          <a:p>
            <a:pPr marL="457200" lvl="0" indent="-355600" algn="l" rtl="0">
              <a:lnSpc>
                <a:spcPct val="90000"/>
              </a:lnSpc>
              <a:spcBef>
                <a:spcPts val="1200"/>
              </a:spcBef>
              <a:spcAft>
                <a:spcPts val="0"/>
              </a:spcAft>
              <a:buSzPts val="2000"/>
              <a:buChar char="•"/>
            </a:pPr>
            <a:r>
              <a:rPr lang="en-US"/>
              <a:t>Once confirmed the password will be applied immediately</a:t>
            </a:r>
            <a:endParaRPr/>
          </a:p>
          <a:p>
            <a:pPr marL="457200" lvl="0" indent="-355600" algn="l" rtl="0">
              <a:lnSpc>
                <a:spcPct val="90000"/>
              </a:lnSpc>
              <a:spcBef>
                <a:spcPts val="1200"/>
              </a:spcBef>
              <a:spcAft>
                <a:spcPts val="0"/>
              </a:spcAft>
              <a:buSzPts val="2000"/>
              <a:buChar char="•"/>
            </a:pPr>
            <a:r>
              <a:rPr lang="en-US" i="1"/>
              <a:t>The root</a:t>
            </a:r>
            <a:r>
              <a:rPr lang="en-US"/>
              <a:t> password is left blank by default, but can be changed using the same method</a:t>
            </a:r>
            <a:endParaRPr/>
          </a:p>
        </p:txBody>
      </p:sp>
      <p:pic>
        <p:nvPicPr>
          <p:cNvPr id="132" name="Google Shape;132;p27" descr="Icon&#10;&#10;Description automatically generated"/>
          <p:cNvPicPr preferRelativeResize="0"/>
          <p:nvPr/>
        </p:nvPicPr>
        <p:blipFill rotWithShape="1">
          <a:blip r:embed="rId3">
            <a:alphaModFix/>
          </a:blip>
          <a:srcRect/>
          <a:stretch/>
        </p:blipFill>
        <p:spPr>
          <a:xfrm>
            <a:off x="6471841" y="1724790"/>
            <a:ext cx="2276952" cy="22815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46"/>
          <p:cNvSpPr txBox="1">
            <a:spLocks noGrp="1"/>
          </p:cNvSpPr>
          <p:nvPr>
            <p:ph type="ctrTitle"/>
          </p:nvPr>
        </p:nvSpPr>
        <p:spPr>
          <a:xfrm>
            <a:off x="305076" y="1630336"/>
            <a:ext cx="6644364" cy="1603931"/>
          </a:xfrm>
          <a:prstGeom prst="rect">
            <a:avLst/>
          </a:prstGeom>
          <a:noFill/>
          <a:ln>
            <a:noFill/>
          </a:ln>
        </p:spPr>
        <p:txBody>
          <a:bodyPr spcFirstLastPara="1" wrap="square" lIns="45700" tIns="45700" rIns="45700" bIns="0" anchor="t" anchorCtr="0">
            <a:normAutofit fontScale="90000"/>
          </a:bodyPr>
          <a:lstStyle/>
          <a:p>
            <a:pPr marL="0" lvl="0" indent="0" algn="l" rtl="0">
              <a:lnSpc>
                <a:spcPct val="80000"/>
              </a:lnSpc>
              <a:spcBef>
                <a:spcPts val="0"/>
              </a:spcBef>
              <a:spcAft>
                <a:spcPts val="0"/>
              </a:spcAft>
              <a:buSzPct val="111111"/>
              <a:buNone/>
            </a:pPr>
            <a:r>
              <a:rPr lang="en-US" sz="2800" dirty="0"/>
              <a:t>Lab 3: </a:t>
            </a:r>
            <a:br>
              <a:rPr lang="en-US" sz="2800" dirty="0"/>
            </a:br>
            <a:br>
              <a:rPr lang="en-US" sz="2800" dirty="0"/>
            </a:br>
            <a:r>
              <a:rPr lang="en-US" sz="2800" dirty="0"/>
              <a:t>Installation - Configuration of Pi-hole Software</a:t>
            </a:r>
            <a:br>
              <a:rPr lang="en-US" sz="2800" dirty="0"/>
            </a:br>
            <a:endParaRPr sz="28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7"/>
          <p:cNvSpPr txBox="1">
            <a:spLocks noGrp="1"/>
          </p:cNvSpPr>
          <p:nvPr>
            <p:ph type="title"/>
          </p:nvPr>
        </p:nvSpPr>
        <p:spPr>
          <a:xfrm>
            <a:off x="267275" y="162098"/>
            <a:ext cx="8481518" cy="786926"/>
          </a:xfrm>
          <a:prstGeom prst="rect">
            <a:avLst/>
          </a:prstGeom>
          <a:noFill/>
          <a:ln>
            <a:noFill/>
          </a:ln>
        </p:spPr>
        <p:txBody>
          <a:bodyPr spcFirstLastPara="1" wrap="square" lIns="45700" tIns="45700" rIns="45700" bIns="45700" anchor="ctr" anchorCtr="0">
            <a:normAutofit/>
          </a:bodyPr>
          <a:lstStyle/>
          <a:p>
            <a:pPr marL="0" lvl="0" indent="0" algn="l" rtl="0">
              <a:lnSpc>
                <a:spcPct val="80000"/>
              </a:lnSpc>
              <a:spcBef>
                <a:spcPts val="0"/>
              </a:spcBef>
              <a:spcAft>
                <a:spcPts val="0"/>
              </a:spcAft>
              <a:buSzPts val="2800"/>
              <a:buNone/>
            </a:pPr>
            <a:r>
              <a:rPr lang="en-US"/>
              <a:t>Installation of Pi Hole Software</a:t>
            </a:r>
            <a:endParaRPr/>
          </a:p>
        </p:txBody>
      </p:sp>
      <p:sp>
        <p:nvSpPr>
          <p:cNvPr id="392" name="Google Shape;392;p47"/>
          <p:cNvSpPr txBox="1">
            <a:spLocks noGrp="1"/>
          </p:cNvSpPr>
          <p:nvPr>
            <p:ph type="body" idx="1"/>
          </p:nvPr>
        </p:nvSpPr>
        <p:spPr>
          <a:xfrm>
            <a:off x="267275" y="949024"/>
            <a:ext cx="5947094" cy="4032378"/>
          </a:xfrm>
          <a:prstGeom prst="rect">
            <a:avLst/>
          </a:prstGeom>
          <a:noFill/>
          <a:ln>
            <a:noFill/>
          </a:ln>
        </p:spPr>
        <p:txBody>
          <a:bodyPr spcFirstLastPara="1" wrap="square" lIns="45700" tIns="45700" rIns="45700" bIns="45700" anchor="t" anchorCtr="0">
            <a:noAutofit/>
          </a:bodyPr>
          <a:lstStyle/>
          <a:p>
            <a:pPr marL="457200" lvl="0" indent="-355600" algn="l" rtl="0">
              <a:lnSpc>
                <a:spcPct val="100000"/>
              </a:lnSpc>
              <a:spcBef>
                <a:spcPts val="1200"/>
              </a:spcBef>
              <a:spcAft>
                <a:spcPts val="0"/>
              </a:spcAft>
              <a:buSzPts val="2000"/>
              <a:buChar char="•"/>
            </a:pPr>
            <a:r>
              <a:rPr lang="en-US"/>
              <a:t>Download and Install the Pi Hole software for the Raspberry Pi</a:t>
            </a:r>
            <a:endParaRPr/>
          </a:p>
          <a:p>
            <a:pPr marL="914400" lvl="1" indent="-342900" algn="l" rtl="0">
              <a:lnSpc>
                <a:spcPct val="100000"/>
              </a:lnSpc>
              <a:spcBef>
                <a:spcPts val="1200"/>
              </a:spcBef>
              <a:spcAft>
                <a:spcPts val="0"/>
              </a:spcAft>
              <a:buSzPts val="1800"/>
              <a:buChar char="–"/>
            </a:pPr>
            <a:r>
              <a:rPr lang="en-US" u="sng">
                <a:solidFill>
                  <a:schemeClr val="hlink"/>
                </a:solidFill>
                <a:hlinkClick r:id="rId3"/>
              </a:rPr>
              <a:t>https://pi-hole.net/</a:t>
            </a:r>
            <a:endParaRPr sz="2000"/>
          </a:p>
          <a:p>
            <a:pPr marL="457200" lvl="0" indent="-355600" algn="l" rtl="0">
              <a:lnSpc>
                <a:spcPct val="100000"/>
              </a:lnSpc>
              <a:spcBef>
                <a:spcPts val="1200"/>
              </a:spcBef>
              <a:spcAft>
                <a:spcPts val="0"/>
              </a:spcAft>
              <a:buSzPts val="2000"/>
              <a:buChar char="•"/>
            </a:pPr>
            <a:r>
              <a:rPr lang="en-US"/>
              <a:t>Install can be completed one of two ways</a:t>
            </a:r>
            <a:endParaRPr/>
          </a:p>
          <a:p>
            <a:pPr marL="914400" lvl="1" indent="-342900" algn="l" rtl="0">
              <a:lnSpc>
                <a:spcPct val="100000"/>
              </a:lnSpc>
              <a:spcBef>
                <a:spcPts val="1200"/>
              </a:spcBef>
              <a:spcAft>
                <a:spcPts val="0"/>
              </a:spcAft>
              <a:buSzPts val="1800"/>
              <a:buChar char="–"/>
            </a:pPr>
            <a:r>
              <a:rPr lang="en-US"/>
              <a:t>Run the one step automated installation process</a:t>
            </a:r>
            <a:endParaRPr/>
          </a:p>
          <a:p>
            <a:pPr marL="914400" lvl="1" indent="-342900" algn="l" rtl="0">
              <a:lnSpc>
                <a:spcPct val="100000"/>
              </a:lnSpc>
              <a:spcBef>
                <a:spcPts val="1200"/>
              </a:spcBef>
              <a:spcAft>
                <a:spcPts val="0"/>
              </a:spcAft>
              <a:buSzPts val="1800"/>
              <a:buChar char="–"/>
            </a:pPr>
            <a:r>
              <a:rPr lang="en-US"/>
              <a:t>Manually download and install the Pi Hole software separately </a:t>
            </a:r>
            <a:endParaRPr sz="2000"/>
          </a:p>
          <a:p>
            <a:pPr marL="571500" lvl="1" indent="0" algn="l" rtl="0">
              <a:lnSpc>
                <a:spcPct val="100000"/>
              </a:lnSpc>
              <a:spcBef>
                <a:spcPts val="1200"/>
              </a:spcBef>
              <a:spcAft>
                <a:spcPts val="0"/>
              </a:spcAft>
              <a:buSzPts val="1800"/>
              <a:buNone/>
            </a:pPr>
            <a:endParaRPr sz="1200"/>
          </a:p>
        </p:txBody>
      </p:sp>
      <p:pic>
        <p:nvPicPr>
          <p:cNvPr id="393" name="Google Shape;393;p47" descr="Icon&#10;&#10;Description automatically generated"/>
          <p:cNvPicPr preferRelativeResize="0"/>
          <p:nvPr/>
        </p:nvPicPr>
        <p:blipFill rotWithShape="1">
          <a:blip r:embed="rId4">
            <a:alphaModFix/>
          </a:blip>
          <a:srcRect/>
          <a:stretch/>
        </p:blipFill>
        <p:spPr>
          <a:xfrm>
            <a:off x="6690650" y="1056442"/>
            <a:ext cx="2058143" cy="303061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48"/>
          <p:cNvSpPr txBox="1">
            <a:spLocks noGrp="1"/>
          </p:cNvSpPr>
          <p:nvPr>
            <p:ph type="title"/>
          </p:nvPr>
        </p:nvSpPr>
        <p:spPr>
          <a:xfrm>
            <a:off x="267275" y="162098"/>
            <a:ext cx="8481518" cy="786926"/>
          </a:xfrm>
          <a:prstGeom prst="rect">
            <a:avLst/>
          </a:prstGeom>
          <a:noFill/>
          <a:ln>
            <a:noFill/>
          </a:ln>
        </p:spPr>
        <p:txBody>
          <a:bodyPr spcFirstLastPara="1" wrap="square" lIns="45700" tIns="45700" rIns="45700" bIns="45700" anchor="ctr" anchorCtr="0">
            <a:normAutofit/>
          </a:bodyPr>
          <a:lstStyle/>
          <a:p>
            <a:pPr marL="0" lvl="0" indent="0" algn="l" rtl="0">
              <a:lnSpc>
                <a:spcPct val="80000"/>
              </a:lnSpc>
              <a:spcBef>
                <a:spcPts val="0"/>
              </a:spcBef>
              <a:spcAft>
                <a:spcPts val="0"/>
              </a:spcAft>
              <a:buSzPts val="2800"/>
              <a:buNone/>
            </a:pPr>
            <a:r>
              <a:rPr lang="en-US"/>
              <a:t>Configuration of Pi Hole Software</a:t>
            </a:r>
            <a:endParaRPr/>
          </a:p>
        </p:txBody>
      </p:sp>
      <p:sp>
        <p:nvSpPr>
          <p:cNvPr id="399" name="Google Shape;399;p48"/>
          <p:cNvSpPr txBox="1">
            <a:spLocks noGrp="1"/>
          </p:cNvSpPr>
          <p:nvPr>
            <p:ph type="body" idx="1"/>
          </p:nvPr>
        </p:nvSpPr>
        <p:spPr>
          <a:xfrm>
            <a:off x="267274" y="1085990"/>
            <a:ext cx="8228655" cy="3559200"/>
          </a:xfrm>
          <a:prstGeom prst="rect">
            <a:avLst/>
          </a:prstGeom>
          <a:noFill/>
          <a:ln>
            <a:noFill/>
          </a:ln>
        </p:spPr>
        <p:txBody>
          <a:bodyPr spcFirstLastPara="1" wrap="square" lIns="45700" tIns="45700" rIns="45700" bIns="45700" anchor="t" anchorCtr="0">
            <a:normAutofit/>
          </a:bodyPr>
          <a:lstStyle/>
          <a:p>
            <a:pPr marL="457200" lvl="0" indent="-355600" algn="l" rtl="0">
              <a:lnSpc>
                <a:spcPct val="140000"/>
              </a:lnSpc>
              <a:spcBef>
                <a:spcPts val="1200"/>
              </a:spcBef>
              <a:spcAft>
                <a:spcPts val="0"/>
              </a:spcAft>
              <a:buSzPts val="2000"/>
              <a:buChar char="•"/>
            </a:pPr>
            <a:r>
              <a:rPr lang="en-US"/>
              <a:t>Follow the “Pi-hole configuration wizard” menu and prompts to complete the initial installation and configuration</a:t>
            </a:r>
            <a:endParaRPr/>
          </a:p>
          <a:p>
            <a:pPr marL="457200" lvl="0" indent="-355600" algn="l" rtl="0">
              <a:lnSpc>
                <a:spcPct val="140000"/>
              </a:lnSpc>
              <a:spcBef>
                <a:spcPts val="1200"/>
              </a:spcBef>
              <a:spcAft>
                <a:spcPts val="0"/>
              </a:spcAft>
              <a:buSzPts val="2000"/>
              <a:buChar char="•"/>
            </a:pPr>
            <a:r>
              <a:rPr lang="en-US" b="1"/>
              <a:t>Important!</a:t>
            </a:r>
            <a:r>
              <a:rPr lang="en-US"/>
              <a:t> Notate the password on the final screen and write it down, it cannot be recovered and will need a full reinstall.</a:t>
            </a:r>
            <a:endParaRPr/>
          </a:p>
          <a:p>
            <a:pPr marL="457200" lvl="0" indent="-355600" algn="l" rtl="0">
              <a:lnSpc>
                <a:spcPct val="140000"/>
              </a:lnSpc>
              <a:spcBef>
                <a:spcPts val="1200"/>
              </a:spcBef>
              <a:spcAft>
                <a:spcPts val="0"/>
              </a:spcAft>
              <a:buSzPts val="2000"/>
              <a:buChar char="•"/>
            </a:pPr>
            <a:r>
              <a:rPr lang="en-US"/>
              <a:t>Configure Pi Hole using Web UI login using the IP Address of the Pi</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47" name="Google Shape;47;p9"/>
          <p:cNvSpPr txBox="1">
            <a:spLocks noGrp="1"/>
          </p:cNvSpPr>
          <p:nvPr>
            <p:ph type="title"/>
          </p:nvPr>
        </p:nvSpPr>
        <p:spPr>
          <a:xfrm>
            <a:off x="226758" y="129754"/>
            <a:ext cx="8568530" cy="794478"/>
          </a:xfrm>
          <a:prstGeom prst="rect">
            <a:avLst/>
          </a:prstGeom>
          <a:noFill/>
          <a:ln>
            <a:noFill/>
          </a:ln>
        </p:spPr>
        <p:txBody>
          <a:bodyPr spcFirstLastPara="1" wrap="square" lIns="45700" tIns="45700" rIns="45700" bIns="45700" anchor="ctr" anchorCtr="0">
            <a:normAutofit/>
          </a:bodyPr>
          <a:lstStyle/>
          <a:p>
            <a:pPr marL="0" lvl="0" indent="0" algn="l" rtl="0">
              <a:lnSpc>
                <a:spcPct val="80000"/>
              </a:lnSpc>
              <a:spcBef>
                <a:spcPts val="0"/>
              </a:spcBef>
              <a:spcAft>
                <a:spcPts val="0"/>
              </a:spcAft>
              <a:buSzPts val="2800"/>
              <a:buNone/>
            </a:pPr>
            <a:r>
              <a:rPr lang="en-US" b="1"/>
              <a:t>Prerequisites</a:t>
            </a:r>
            <a:endParaRPr/>
          </a:p>
        </p:txBody>
      </p:sp>
      <p:sp>
        <p:nvSpPr>
          <p:cNvPr id="48" name="Google Shape;48;p9"/>
          <p:cNvSpPr txBox="1">
            <a:spLocks noGrp="1"/>
          </p:cNvSpPr>
          <p:nvPr>
            <p:ph type="body" idx="1"/>
          </p:nvPr>
        </p:nvSpPr>
        <p:spPr>
          <a:xfrm>
            <a:off x="226757" y="1032870"/>
            <a:ext cx="8568529" cy="3547356"/>
          </a:xfrm>
          <a:prstGeom prst="rect">
            <a:avLst/>
          </a:prstGeom>
          <a:noFill/>
          <a:ln>
            <a:noFill/>
          </a:ln>
        </p:spPr>
        <p:txBody>
          <a:bodyPr spcFirstLastPara="1" wrap="square" lIns="45700" tIns="45700" rIns="45700" bIns="45700" anchor="t" anchorCtr="0">
            <a:normAutofit fontScale="70000" lnSpcReduction="20000"/>
          </a:bodyPr>
          <a:lstStyle/>
          <a:p>
            <a:pPr marL="457200" lvl="0" indent="-355600" algn="l" rtl="0">
              <a:lnSpc>
                <a:spcPct val="120000"/>
              </a:lnSpc>
              <a:spcBef>
                <a:spcPts val="1200"/>
              </a:spcBef>
              <a:spcAft>
                <a:spcPts val="0"/>
              </a:spcAft>
              <a:buSzPct val="142857"/>
              <a:buChar char="•"/>
            </a:pPr>
            <a:r>
              <a:rPr lang="en-US"/>
              <a:t>Basic understanding of TCP/IP, DNS, and DHCP</a:t>
            </a:r>
            <a:endParaRPr/>
          </a:p>
          <a:p>
            <a:pPr marL="457200" lvl="0" indent="-355600" algn="l" rtl="0">
              <a:lnSpc>
                <a:spcPct val="120000"/>
              </a:lnSpc>
              <a:spcBef>
                <a:spcPts val="1200"/>
              </a:spcBef>
              <a:spcAft>
                <a:spcPts val="0"/>
              </a:spcAft>
              <a:buSzPct val="142857"/>
              <a:buChar char="•"/>
            </a:pPr>
            <a:r>
              <a:rPr lang="en-US"/>
              <a:t>Basic understanding Debian Linux and the Linux Command Line (CLI)</a:t>
            </a:r>
            <a:endParaRPr/>
          </a:p>
          <a:p>
            <a:pPr marL="457200" lvl="0" indent="-355600" algn="l" rtl="0">
              <a:lnSpc>
                <a:spcPct val="120000"/>
              </a:lnSpc>
              <a:spcBef>
                <a:spcPts val="1200"/>
              </a:spcBef>
              <a:spcAft>
                <a:spcPts val="0"/>
              </a:spcAft>
              <a:buSzPct val="142857"/>
              <a:buChar char="•"/>
            </a:pPr>
            <a:r>
              <a:rPr lang="en-US"/>
              <a:t>Local Install</a:t>
            </a:r>
            <a:endParaRPr/>
          </a:p>
          <a:p>
            <a:pPr marL="914400" lvl="1" indent="-342900" algn="l" rtl="0">
              <a:lnSpc>
                <a:spcPct val="120000"/>
              </a:lnSpc>
              <a:spcBef>
                <a:spcPts val="1200"/>
              </a:spcBef>
              <a:spcAft>
                <a:spcPts val="0"/>
              </a:spcAft>
              <a:buSzPct val="142857"/>
              <a:buChar char="–"/>
            </a:pPr>
            <a:r>
              <a:rPr lang="en-US"/>
              <a:t>USB Keyboard</a:t>
            </a:r>
            <a:endParaRPr/>
          </a:p>
          <a:p>
            <a:pPr marL="914400" lvl="1" indent="-342900" algn="l" rtl="0">
              <a:lnSpc>
                <a:spcPct val="120000"/>
              </a:lnSpc>
              <a:spcBef>
                <a:spcPts val="1200"/>
              </a:spcBef>
              <a:spcAft>
                <a:spcPts val="0"/>
              </a:spcAft>
              <a:buSzPct val="142857"/>
              <a:buChar char="–"/>
            </a:pPr>
            <a:r>
              <a:rPr lang="en-US"/>
              <a:t>USB Mouse</a:t>
            </a:r>
            <a:endParaRPr/>
          </a:p>
          <a:p>
            <a:pPr marL="914400" lvl="1" indent="-342900" algn="l" rtl="0">
              <a:lnSpc>
                <a:spcPct val="120000"/>
              </a:lnSpc>
              <a:spcBef>
                <a:spcPts val="1200"/>
              </a:spcBef>
              <a:spcAft>
                <a:spcPts val="0"/>
              </a:spcAft>
              <a:buSzPct val="142857"/>
              <a:buChar char="–"/>
            </a:pPr>
            <a:r>
              <a:rPr lang="en-US"/>
              <a:t>Monitor with HDMI Input</a:t>
            </a:r>
            <a:endParaRPr/>
          </a:p>
          <a:p>
            <a:pPr marL="914400" lvl="1" indent="-342900" algn="l" rtl="0">
              <a:lnSpc>
                <a:spcPct val="120000"/>
              </a:lnSpc>
              <a:spcBef>
                <a:spcPts val="1200"/>
              </a:spcBef>
              <a:spcAft>
                <a:spcPts val="0"/>
              </a:spcAft>
              <a:buSzPct val="142857"/>
              <a:buChar char="–"/>
            </a:pPr>
            <a:r>
              <a:rPr lang="en-US"/>
              <a:t>Network Cable </a:t>
            </a:r>
            <a:endParaRPr/>
          </a:p>
          <a:p>
            <a:pPr marL="457200" lvl="0" indent="-355600" algn="l" rtl="0">
              <a:lnSpc>
                <a:spcPct val="120000"/>
              </a:lnSpc>
              <a:spcBef>
                <a:spcPts val="1200"/>
              </a:spcBef>
              <a:spcAft>
                <a:spcPts val="0"/>
              </a:spcAft>
              <a:buSzPct val="142857"/>
              <a:buChar char="•"/>
            </a:pPr>
            <a:r>
              <a:rPr lang="en-US"/>
              <a:t>Remote Install</a:t>
            </a:r>
            <a:endParaRPr/>
          </a:p>
          <a:p>
            <a:pPr marL="914400" lvl="1" indent="-342900" algn="l" rtl="0">
              <a:lnSpc>
                <a:spcPct val="120000"/>
              </a:lnSpc>
              <a:spcBef>
                <a:spcPts val="1200"/>
              </a:spcBef>
              <a:spcAft>
                <a:spcPts val="0"/>
              </a:spcAft>
              <a:buSzPct val="142857"/>
              <a:buChar char="–"/>
            </a:pPr>
            <a:r>
              <a:rPr lang="en-US"/>
              <a:t>SSH Client (Putty, SecureCRT, etc.)</a:t>
            </a:r>
            <a:br>
              <a:rPr lang="en-US" b="1"/>
            </a:b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50"/>
          <p:cNvSpPr txBox="1">
            <a:spLocks noGrp="1"/>
          </p:cNvSpPr>
          <p:nvPr>
            <p:ph type="title"/>
          </p:nvPr>
        </p:nvSpPr>
        <p:spPr>
          <a:xfrm>
            <a:off x="267275" y="162098"/>
            <a:ext cx="8481518" cy="786926"/>
          </a:xfrm>
          <a:prstGeom prst="rect">
            <a:avLst/>
          </a:prstGeom>
          <a:noFill/>
          <a:ln>
            <a:noFill/>
          </a:ln>
        </p:spPr>
        <p:txBody>
          <a:bodyPr spcFirstLastPara="1" wrap="square" lIns="45700" tIns="45700" rIns="45700" bIns="45700" anchor="ctr" anchorCtr="0">
            <a:normAutofit/>
          </a:bodyPr>
          <a:lstStyle/>
          <a:p>
            <a:pPr marL="0" lvl="0" indent="0" algn="l" rtl="0">
              <a:lnSpc>
                <a:spcPct val="80000"/>
              </a:lnSpc>
              <a:spcBef>
                <a:spcPts val="0"/>
              </a:spcBef>
              <a:spcAft>
                <a:spcPts val="0"/>
              </a:spcAft>
              <a:buSzPts val="2800"/>
              <a:buNone/>
            </a:pPr>
            <a:r>
              <a:rPr lang="en-US"/>
              <a:t>Configuration of Pi Hole Software (part 2)</a:t>
            </a:r>
            <a:endParaRPr/>
          </a:p>
        </p:txBody>
      </p:sp>
      <p:sp>
        <p:nvSpPr>
          <p:cNvPr id="405" name="Google Shape;405;p50"/>
          <p:cNvSpPr txBox="1">
            <a:spLocks noGrp="1"/>
          </p:cNvSpPr>
          <p:nvPr>
            <p:ph type="body" idx="1"/>
          </p:nvPr>
        </p:nvSpPr>
        <p:spPr>
          <a:xfrm>
            <a:off x="267274" y="1085990"/>
            <a:ext cx="8228655" cy="3559200"/>
          </a:xfrm>
          <a:prstGeom prst="rect">
            <a:avLst/>
          </a:prstGeom>
          <a:noFill/>
          <a:ln>
            <a:noFill/>
          </a:ln>
        </p:spPr>
        <p:txBody>
          <a:bodyPr spcFirstLastPara="1" wrap="square" lIns="45700" tIns="45700" rIns="45700" bIns="45700" anchor="t" anchorCtr="0">
            <a:normAutofit/>
          </a:bodyPr>
          <a:lstStyle/>
          <a:p>
            <a:pPr marL="457200" lvl="0" indent="-355600" algn="l" rtl="0">
              <a:lnSpc>
                <a:spcPct val="140000"/>
              </a:lnSpc>
              <a:spcBef>
                <a:spcPts val="1200"/>
              </a:spcBef>
              <a:spcAft>
                <a:spcPts val="0"/>
              </a:spcAft>
              <a:buSzPts val="2000"/>
              <a:buChar char="•"/>
            </a:pPr>
            <a:r>
              <a:rPr lang="en-US"/>
              <a:t>Configure DNS to redirect to the Pi Hole software</a:t>
            </a:r>
            <a:endParaRPr/>
          </a:p>
          <a:p>
            <a:pPr marL="914400" lvl="1" indent="-342900" algn="l" rtl="0">
              <a:lnSpc>
                <a:spcPct val="140000"/>
              </a:lnSpc>
              <a:spcBef>
                <a:spcPts val="1200"/>
              </a:spcBef>
              <a:spcAft>
                <a:spcPts val="0"/>
              </a:spcAft>
              <a:buSzPts val="1800"/>
              <a:buChar char="–"/>
            </a:pPr>
            <a:r>
              <a:rPr lang="en-US"/>
              <a:t>Configure home router to route through Pi Hole</a:t>
            </a:r>
            <a:endParaRPr/>
          </a:p>
          <a:p>
            <a:pPr marL="914400" lvl="1" indent="-342900" algn="l" rtl="0">
              <a:lnSpc>
                <a:spcPct val="140000"/>
              </a:lnSpc>
              <a:spcBef>
                <a:spcPts val="1200"/>
              </a:spcBef>
              <a:spcAft>
                <a:spcPts val="0"/>
              </a:spcAft>
              <a:buSzPts val="1800"/>
              <a:buChar char="–"/>
            </a:pPr>
            <a:r>
              <a:rPr lang="en-US"/>
              <a:t>Configure DNS on the local device</a:t>
            </a:r>
            <a:endParaRPr/>
          </a:p>
          <a:p>
            <a:pPr marL="457200" lvl="0" indent="-355600" algn="l" rtl="0">
              <a:lnSpc>
                <a:spcPct val="140000"/>
              </a:lnSpc>
              <a:spcBef>
                <a:spcPts val="1200"/>
              </a:spcBef>
              <a:spcAft>
                <a:spcPts val="0"/>
              </a:spcAft>
              <a:buSzPts val="2000"/>
              <a:buChar char="•"/>
            </a:pPr>
            <a:r>
              <a:rPr lang="en-US"/>
              <a:t>Log into the Pi-hole at </a:t>
            </a:r>
            <a:r>
              <a:rPr lang="en-US" u="sng">
                <a:solidFill>
                  <a:schemeClr val="hlink"/>
                </a:solidFill>
                <a:hlinkClick r:id="rId3"/>
              </a:rPr>
              <a:t>http://pi.hole/admin</a:t>
            </a:r>
            <a:r>
              <a:rPr lang="en-US"/>
              <a:t> to verify DNS is being redirected correctly through the Pi Hole</a:t>
            </a:r>
            <a:endParaRPr/>
          </a:p>
          <a:p>
            <a:pPr marL="457200" lvl="0" indent="-228600" algn="l" rtl="0">
              <a:lnSpc>
                <a:spcPct val="140000"/>
              </a:lnSpc>
              <a:spcBef>
                <a:spcPts val="1200"/>
              </a:spcBef>
              <a:spcAft>
                <a:spcPts val="0"/>
              </a:spcAft>
              <a:buSzPts val="2000"/>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51"/>
          <p:cNvSpPr txBox="1">
            <a:spLocks noGrp="1"/>
          </p:cNvSpPr>
          <p:nvPr>
            <p:ph type="title"/>
          </p:nvPr>
        </p:nvSpPr>
        <p:spPr>
          <a:xfrm>
            <a:off x="267275" y="162098"/>
            <a:ext cx="8481518" cy="786926"/>
          </a:xfrm>
          <a:prstGeom prst="rect">
            <a:avLst/>
          </a:prstGeom>
          <a:noFill/>
          <a:ln>
            <a:noFill/>
          </a:ln>
        </p:spPr>
        <p:txBody>
          <a:bodyPr spcFirstLastPara="1" wrap="square" lIns="45700" tIns="45700" rIns="45700" bIns="45700" anchor="ctr" anchorCtr="0">
            <a:normAutofit/>
          </a:bodyPr>
          <a:lstStyle/>
          <a:p>
            <a:pPr marL="0" lvl="0" indent="0" algn="l" rtl="0">
              <a:lnSpc>
                <a:spcPct val="80000"/>
              </a:lnSpc>
              <a:spcBef>
                <a:spcPts val="0"/>
              </a:spcBef>
              <a:spcAft>
                <a:spcPts val="0"/>
              </a:spcAft>
              <a:buSzPts val="2800"/>
              <a:buNone/>
            </a:pPr>
            <a:r>
              <a:rPr lang="en-US"/>
              <a:t>Adding Pi-hole Blocklist Collections (IoCs)</a:t>
            </a:r>
            <a:endParaRPr/>
          </a:p>
        </p:txBody>
      </p:sp>
      <p:pic>
        <p:nvPicPr>
          <p:cNvPr id="411" name="Google Shape;411;p51" descr="Graphical user interface, text, application, email&#10;&#10;Description automatically generated"/>
          <p:cNvPicPr preferRelativeResize="0"/>
          <p:nvPr/>
        </p:nvPicPr>
        <p:blipFill rotWithShape="1">
          <a:blip r:embed="rId3">
            <a:alphaModFix/>
          </a:blip>
          <a:srcRect/>
          <a:stretch/>
        </p:blipFill>
        <p:spPr>
          <a:xfrm>
            <a:off x="4774223" y="1474116"/>
            <a:ext cx="3974570" cy="2195268"/>
          </a:xfrm>
          <a:prstGeom prst="rect">
            <a:avLst/>
          </a:prstGeom>
          <a:noFill/>
          <a:ln>
            <a:noFill/>
          </a:ln>
        </p:spPr>
      </p:pic>
      <p:sp>
        <p:nvSpPr>
          <p:cNvPr id="412" name="Google Shape;412;p51"/>
          <p:cNvSpPr txBox="1">
            <a:spLocks noGrp="1"/>
          </p:cNvSpPr>
          <p:nvPr>
            <p:ph type="body" idx="1"/>
          </p:nvPr>
        </p:nvSpPr>
        <p:spPr>
          <a:xfrm>
            <a:off x="267275" y="949024"/>
            <a:ext cx="4304726" cy="3431152"/>
          </a:xfrm>
          <a:prstGeom prst="rect">
            <a:avLst/>
          </a:prstGeom>
          <a:noFill/>
          <a:ln>
            <a:noFill/>
          </a:ln>
        </p:spPr>
        <p:txBody>
          <a:bodyPr spcFirstLastPara="1" wrap="square" lIns="45700" tIns="45700" rIns="45700" bIns="45700" anchor="t" anchorCtr="0">
            <a:normAutofit/>
          </a:bodyPr>
          <a:lstStyle/>
          <a:p>
            <a:pPr marL="285750" lvl="0" indent="-285750" algn="l" rtl="0">
              <a:lnSpc>
                <a:spcPct val="150000"/>
              </a:lnSpc>
              <a:spcBef>
                <a:spcPts val="1200"/>
              </a:spcBef>
              <a:spcAft>
                <a:spcPts val="0"/>
              </a:spcAft>
              <a:buSzPts val="2000"/>
              <a:buFont typeface="Arial"/>
              <a:buChar char="•"/>
            </a:pPr>
            <a:r>
              <a:rPr lang="en-US"/>
              <a:t>AdAway Default Blocklist</a:t>
            </a:r>
            <a:br>
              <a:rPr lang="en-US"/>
            </a:br>
            <a:r>
              <a:rPr lang="en-US"/>
              <a:t>Malicious Site List</a:t>
            </a:r>
            <a:endParaRPr/>
          </a:p>
          <a:p>
            <a:pPr marL="285750" lvl="0" indent="-285750" algn="l" rtl="0">
              <a:lnSpc>
                <a:spcPct val="150000"/>
              </a:lnSpc>
              <a:spcBef>
                <a:spcPts val="1200"/>
              </a:spcBef>
              <a:spcAft>
                <a:spcPts val="0"/>
              </a:spcAft>
              <a:buSzPts val="2000"/>
              <a:buFont typeface="Arial"/>
              <a:buChar char="•"/>
            </a:pPr>
            <a:r>
              <a:rPr lang="en-US"/>
              <a:t>Digital Side Threat-Intel Block List</a:t>
            </a:r>
            <a:endParaRPr/>
          </a:p>
          <a:p>
            <a:pPr marL="285750" lvl="0" indent="-285750" algn="l" rtl="0">
              <a:lnSpc>
                <a:spcPct val="150000"/>
              </a:lnSpc>
              <a:spcBef>
                <a:spcPts val="1200"/>
              </a:spcBef>
              <a:spcAft>
                <a:spcPts val="0"/>
              </a:spcAft>
              <a:buSzPts val="2000"/>
              <a:buFont typeface="Arial"/>
              <a:buChar char="•"/>
            </a:pPr>
            <a:r>
              <a:rPr lang="en-US"/>
              <a:t>Phishing Army Block List</a:t>
            </a:r>
            <a:endParaRPr/>
          </a:p>
          <a:p>
            <a:pPr marL="285750" lvl="0" indent="-285750" algn="l" rtl="0">
              <a:lnSpc>
                <a:spcPct val="150000"/>
              </a:lnSpc>
              <a:spcBef>
                <a:spcPts val="1200"/>
              </a:spcBef>
              <a:spcAft>
                <a:spcPts val="0"/>
              </a:spcAft>
              <a:buSzPts val="2000"/>
              <a:buFont typeface="Arial"/>
              <a:buChar char="•"/>
            </a:pPr>
            <a:r>
              <a:rPr lang="en-US"/>
              <a:t>OISD Full Hosts List</a:t>
            </a:r>
            <a:endParaRPr/>
          </a:p>
          <a:p>
            <a:pPr marL="457200" lvl="0" indent="-228600" algn="l" rtl="0">
              <a:lnSpc>
                <a:spcPct val="140000"/>
              </a:lnSpc>
              <a:spcBef>
                <a:spcPts val="1200"/>
              </a:spcBef>
              <a:spcAft>
                <a:spcPts val="0"/>
              </a:spcAft>
              <a:buSzPts val="2000"/>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30"/>
          <p:cNvSpPr txBox="1">
            <a:spLocks noGrp="1"/>
          </p:cNvSpPr>
          <p:nvPr>
            <p:ph type="ctrTitle"/>
          </p:nvPr>
        </p:nvSpPr>
        <p:spPr>
          <a:xfrm>
            <a:off x="305076" y="1630336"/>
            <a:ext cx="5578937" cy="1603931"/>
          </a:xfrm>
          <a:prstGeom prst="rect">
            <a:avLst/>
          </a:prstGeom>
          <a:noFill/>
          <a:ln>
            <a:noFill/>
          </a:ln>
        </p:spPr>
        <p:txBody>
          <a:bodyPr spcFirstLastPara="1" wrap="square" lIns="45700" tIns="45700" rIns="45700" bIns="0" anchor="t" anchorCtr="0">
            <a:normAutofit/>
          </a:bodyPr>
          <a:lstStyle/>
          <a:p>
            <a:pPr marL="0" lvl="0" indent="0" algn="l" rtl="0">
              <a:lnSpc>
                <a:spcPct val="80000"/>
              </a:lnSpc>
              <a:spcBef>
                <a:spcPts val="0"/>
              </a:spcBef>
              <a:spcAft>
                <a:spcPts val="0"/>
              </a:spcAft>
              <a:buSzPts val="2800"/>
              <a:buNone/>
            </a:pPr>
            <a:r>
              <a:rPr lang="en-US" sz="2800" dirty="0"/>
              <a:t>Lab 4: </a:t>
            </a:r>
            <a:br>
              <a:rPr lang="en-US" sz="2800" dirty="0"/>
            </a:br>
            <a:br>
              <a:rPr lang="en-US" sz="2800" dirty="0"/>
            </a:br>
            <a:r>
              <a:rPr lang="en-US" sz="2800" dirty="0"/>
              <a:t>DNS Security Essentials</a:t>
            </a: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31"/>
          <p:cNvSpPr txBox="1">
            <a:spLocks noGrp="1"/>
          </p:cNvSpPr>
          <p:nvPr>
            <p:ph type="title"/>
          </p:nvPr>
        </p:nvSpPr>
        <p:spPr>
          <a:xfrm>
            <a:off x="267275" y="162098"/>
            <a:ext cx="8481518" cy="786926"/>
          </a:xfrm>
          <a:prstGeom prst="rect">
            <a:avLst/>
          </a:prstGeom>
          <a:noFill/>
          <a:ln>
            <a:noFill/>
          </a:ln>
        </p:spPr>
        <p:txBody>
          <a:bodyPr spcFirstLastPara="1" wrap="square" lIns="45700" tIns="45700" rIns="45700" bIns="45700" anchor="ctr" anchorCtr="0">
            <a:normAutofit/>
          </a:bodyPr>
          <a:lstStyle/>
          <a:p>
            <a:pPr marL="0" lvl="0" indent="0" algn="l" rtl="0">
              <a:lnSpc>
                <a:spcPct val="80000"/>
              </a:lnSpc>
              <a:spcBef>
                <a:spcPts val="0"/>
              </a:spcBef>
              <a:spcAft>
                <a:spcPts val="0"/>
              </a:spcAft>
              <a:buSzPts val="2800"/>
              <a:buNone/>
            </a:pPr>
            <a:r>
              <a:rPr lang="en-US"/>
              <a:t>Work Locations Have Become Dynamic</a:t>
            </a:r>
            <a:endParaRPr/>
          </a:p>
        </p:txBody>
      </p:sp>
      <p:sp>
        <p:nvSpPr>
          <p:cNvPr id="156" name="Google Shape;156;p31"/>
          <p:cNvSpPr txBox="1">
            <a:spLocks noGrp="1"/>
          </p:cNvSpPr>
          <p:nvPr>
            <p:ph type="body" idx="1"/>
          </p:nvPr>
        </p:nvSpPr>
        <p:spPr>
          <a:xfrm>
            <a:off x="267275" y="1085990"/>
            <a:ext cx="8481518" cy="3559200"/>
          </a:xfrm>
          <a:prstGeom prst="rect">
            <a:avLst/>
          </a:prstGeom>
          <a:noFill/>
          <a:ln>
            <a:noFill/>
          </a:ln>
        </p:spPr>
        <p:txBody>
          <a:bodyPr spcFirstLastPara="1" wrap="square" lIns="45700" tIns="45700" rIns="45700" bIns="45700" anchor="t" anchorCtr="0">
            <a:normAutofit/>
          </a:bodyPr>
          <a:lstStyle/>
          <a:p>
            <a:pPr marL="457200" lvl="0" indent="-355600" algn="l" rtl="0">
              <a:lnSpc>
                <a:spcPct val="90000"/>
              </a:lnSpc>
              <a:spcBef>
                <a:spcPts val="1200"/>
              </a:spcBef>
              <a:spcAft>
                <a:spcPts val="0"/>
              </a:spcAft>
              <a:buSzPts val="2000"/>
              <a:buChar char="•"/>
            </a:pPr>
            <a:r>
              <a:rPr lang="en-US"/>
              <a:t>Fully working remote</a:t>
            </a:r>
            <a:endParaRPr/>
          </a:p>
          <a:p>
            <a:pPr marL="457200" lvl="0" indent="-355600" algn="l" rtl="0">
              <a:lnSpc>
                <a:spcPct val="90000"/>
              </a:lnSpc>
              <a:spcBef>
                <a:spcPts val="1200"/>
              </a:spcBef>
              <a:spcAft>
                <a:spcPts val="0"/>
              </a:spcAft>
              <a:buSzPts val="2000"/>
              <a:buChar char="•"/>
            </a:pPr>
            <a:r>
              <a:rPr lang="en-US"/>
              <a:t>Partially back in the office (hours or day limited)</a:t>
            </a:r>
            <a:endParaRPr/>
          </a:p>
          <a:p>
            <a:pPr marL="457200" lvl="0" indent="-355600" algn="l" rtl="0">
              <a:lnSpc>
                <a:spcPct val="90000"/>
              </a:lnSpc>
              <a:spcBef>
                <a:spcPts val="1200"/>
              </a:spcBef>
              <a:spcAft>
                <a:spcPts val="0"/>
              </a:spcAft>
              <a:buSzPts val="2000"/>
              <a:buChar char="•"/>
            </a:pPr>
            <a:r>
              <a:rPr lang="en-US"/>
              <a:t>Fully back in the office</a:t>
            </a:r>
            <a:endParaRPr/>
          </a:p>
          <a:p>
            <a:pPr marL="457200" lvl="0" indent="-355600" algn="l" rtl="0">
              <a:lnSpc>
                <a:spcPct val="90000"/>
              </a:lnSpc>
              <a:spcBef>
                <a:spcPts val="1200"/>
              </a:spcBef>
              <a:spcAft>
                <a:spcPts val="0"/>
              </a:spcAft>
              <a:buSzPts val="2000"/>
              <a:buChar char="•"/>
            </a:pPr>
            <a:r>
              <a:rPr lang="en-US"/>
              <a:t>3</a:t>
            </a:r>
            <a:r>
              <a:rPr lang="en-US" baseline="30000"/>
              <a:t>rd</a:t>
            </a:r>
            <a:r>
              <a:rPr lang="en-US"/>
              <a:t> party locations</a:t>
            </a:r>
            <a:endParaRPr/>
          </a:p>
        </p:txBody>
      </p:sp>
      <p:pic>
        <p:nvPicPr>
          <p:cNvPr id="157" name="Google Shape;157;p31" descr="Brand Awareness | Sarah Wyer e/Portfolio"/>
          <p:cNvPicPr preferRelativeResize="0"/>
          <p:nvPr/>
        </p:nvPicPr>
        <p:blipFill rotWithShape="1">
          <a:blip r:embed="rId3">
            <a:alphaModFix/>
          </a:blip>
          <a:srcRect/>
          <a:stretch/>
        </p:blipFill>
        <p:spPr>
          <a:xfrm>
            <a:off x="3972424" y="2929054"/>
            <a:ext cx="1583009" cy="1583009"/>
          </a:xfrm>
          <a:prstGeom prst="rect">
            <a:avLst/>
          </a:prstGeom>
          <a:noFill/>
          <a:ln>
            <a:noFill/>
          </a:ln>
        </p:spPr>
      </p:pic>
      <p:pic>
        <p:nvPicPr>
          <p:cNvPr id="158" name="Google Shape;158;p31"/>
          <p:cNvPicPr preferRelativeResize="0"/>
          <p:nvPr/>
        </p:nvPicPr>
        <p:blipFill rotWithShape="1">
          <a:blip r:embed="rId4">
            <a:alphaModFix/>
          </a:blip>
          <a:srcRect/>
          <a:stretch/>
        </p:blipFill>
        <p:spPr>
          <a:xfrm>
            <a:off x="5963114" y="2929054"/>
            <a:ext cx="2377998" cy="1334488"/>
          </a:xfrm>
          <a:prstGeom prst="rect">
            <a:avLst/>
          </a:prstGeom>
          <a:noFill/>
          <a:ln>
            <a:noFill/>
          </a:ln>
        </p:spPr>
      </p:pic>
      <p:pic>
        <p:nvPicPr>
          <p:cNvPr id="159" name="Google Shape;159;p31" descr="Free Access to Regus Business Lounges for eXp Realty ..."/>
          <p:cNvPicPr preferRelativeResize="0"/>
          <p:nvPr/>
        </p:nvPicPr>
        <p:blipFill rotWithShape="1">
          <a:blip r:embed="rId5">
            <a:alphaModFix/>
          </a:blip>
          <a:srcRect/>
          <a:stretch/>
        </p:blipFill>
        <p:spPr>
          <a:xfrm>
            <a:off x="1388327" y="2913256"/>
            <a:ext cx="2129609" cy="158300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fade">
                                      <p:cBhvr>
                                        <p:cTn id="7" dur="500"/>
                                        <p:tgtEl>
                                          <p:spTgt spid="1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7"/>
                                        </p:tgtEl>
                                        <p:attrNameLst>
                                          <p:attrName>style.visibility</p:attrName>
                                        </p:attrNameLst>
                                      </p:cBhvr>
                                      <p:to>
                                        <p:strVal val="visible"/>
                                      </p:to>
                                    </p:set>
                                    <p:animEffect transition="in" filter="fade">
                                      <p:cBhvr>
                                        <p:cTn id="12" dur="500"/>
                                        <p:tgtEl>
                                          <p:spTgt spid="15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8"/>
                                        </p:tgtEl>
                                        <p:attrNameLst>
                                          <p:attrName>style.visibility</p:attrName>
                                        </p:attrNameLst>
                                      </p:cBhvr>
                                      <p:to>
                                        <p:strVal val="visible"/>
                                      </p:to>
                                    </p:set>
                                    <p:animEffect transition="in" filter="fade">
                                      <p:cBhvr>
                                        <p:cTn id="17"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32"/>
          <p:cNvSpPr txBox="1">
            <a:spLocks noGrp="1"/>
          </p:cNvSpPr>
          <p:nvPr>
            <p:ph type="title"/>
          </p:nvPr>
        </p:nvSpPr>
        <p:spPr>
          <a:xfrm>
            <a:off x="267275" y="113921"/>
            <a:ext cx="8481518" cy="783972"/>
          </a:xfrm>
          <a:prstGeom prst="rect">
            <a:avLst/>
          </a:prstGeom>
          <a:noFill/>
          <a:ln>
            <a:noFill/>
          </a:ln>
        </p:spPr>
        <p:txBody>
          <a:bodyPr spcFirstLastPara="1" wrap="square" lIns="45700" tIns="45700" rIns="45700" bIns="45700" anchor="ctr" anchorCtr="0">
            <a:normAutofit/>
          </a:bodyPr>
          <a:lstStyle/>
          <a:p>
            <a:pPr marL="0" lvl="0" indent="0" algn="l" rtl="0">
              <a:lnSpc>
                <a:spcPct val="80000"/>
              </a:lnSpc>
              <a:spcBef>
                <a:spcPts val="0"/>
              </a:spcBef>
              <a:spcAft>
                <a:spcPts val="0"/>
              </a:spcAft>
              <a:buSzPts val="2800"/>
              <a:buNone/>
            </a:pPr>
            <a:r>
              <a:rPr lang="en-US"/>
              <a:t>What do these have in common?</a:t>
            </a:r>
            <a:endParaRPr/>
          </a:p>
        </p:txBody>
      </p:sp>
      <p:pic>
        <p:nvPicPr>
          <p:cNvPr id="165" name="Google Shape;165;p32" descr="Amazon Echo: UK release date, price, features, and what ..."/>
          <p:cNvPicPr preferRelativeResize="0"/>
          <p:nvPr/>
        </p:nvPicPr>
        <p:blipFill rotWithShape="1">
          <a:blip r:embed="rId3">
            <a:alphaModFix/>
          </a:blip>
          <a:srcRect/>
          <a:stretch/>
        </p:blipFill>
        <p:spPr>
          <a:xfrm>
            <a:off x="65983" y="929439"/>
            <a:ext cx="2331720" cy="1554480"/>
          </a:xfrm>
          <a:prstGeom prst="rect">
            <a:avLst/>
          </a:prstGeom>
          <a:noFill/>
          <a:ln>
            <a:noFill/>
          </a:ln>
        </p:spPr>
      </p:pic>
      <p:pic>
        <p:nvPicPr>
          <p:cNvPr id="166" name="Google Shape;166;p32"/>
          <p:cNvPicPr preferRelativeResize="0"/>
          <p:nvPr/>
        </p:nvPicPr>
        <p:blipFill rotWithShape="1">
          <a:blip r:embed="rId4">
            <a:alphaModFix/>
          </a:blip>
          <a:srcRect/>
          <a:stretch/>
        </p:blipFill>
        <p:spPr>
          <a:xfrm>
            <a:off x="195254" y="2865471"/>
            <a:ext cx="2321049" cy="1305590"/>
          </a:xfrm>
          <a:prstGeom prst="rect">
            <a:avLst/>
          </a:prstGeom>
          <a:noFill/>
          <a:ln>
            <a:noFill/>
          </a:ln>
        </p:spPr>
      </p:pic>
      <p:pic>
        <p:nvPicPr>
          <p:cNvPr id="167" name="Google Shape;167;p32" descr="The Best Smart Thermostats For Homes (And Budgets) Of All ..."/>
          <p:cNvPicPr preferRelativeResize="0"/>
          <p:nvPr/>
        </p:nvPicPr>
        <p:blipFill rotWithShape="1">
          <a:blip r:embed="rId5">
            <a:alphaModFix/>
          </a:blip>
          <a:srcRect/>
          <a:stretch/>
        </p:blipFill>
        <p:spPr>
          <a:xfrm>
            <a:off x="3200400" y="929439"/>
            <a:ext cx="3162532" cy="1778924"/>
          </a:xfrm>
          <a:prstGeom prst="rect">
            <a:avLst/>
          </a:prstGeom>
          <a:noFill/>
          <a:ln>
            <a:noFill/>
          </a:ln>
        </p:spPr>
      </p:pic>
      <p:pic>
        <p:nvPicPr>
          <p:cNvPr id="168" name="Google Shape;168;p32" descr="The Samsung SMART TV: Let's talk tech - Gearburn"/>
          <p:cNvPicPr preferRelativeResize="0"/>
          <p:nvPr/>
        </p:nvPicPr>
        <p:blipFill rotWithShape="1">
          <a:blip r:embed="rId6">
            <a:alphaModFix/>
          </a:blip>
          <a:srcRect/>
          <a:stretch/>
        </p:blipFill>
        <p:spPr>
          <a:xfrm>
            <a:off x="2601336" y="2769531"/>
            <a:ext cx="3093316" cy="2048721"/>
          </a:xfrm>
          <a:prstGeom prst="rect">
            <a:avLst/>
          </a:prstGeom>
          <a:noFill/>
          <a:ln>
            <a:noFill/>
          </a:ln>
        </p:spPr>
      </p:pic>
      <p:pic>
        <p:nvPicPr>
          <p:cNvPr id="169" name="Google Shape;169;p32" descr="Samsung Smart Refrigerator 2016 - Ratings/Review ..."/>
          <p:cNvPicPr preferRelativeResize="0"/>
          <p:nvPr/>
        </p:nvPicPr>
        <p:blipFill rotWithShape="1">
          <a:blip r:embed="rId7">
            <a:alphaModFix/>
          </a:blip>
          <a:srcRect/>
          <a:stretch/>
        </p:blipFill>
        <p:spPr>
          <a:xfrm>
            <a:off x="7119498" y="696683"/>
            <a:ext cx="2011680" cy="2011680"/>
          </a:xfrm>
          <a:prstGeom prst="rect">
            <a:avLst/>
          </a:prstGeom>
          <a:noFill/>
          <a:ln>
            <a:noFill/>
          </a:ln>
        </p:spPr>
      </p:pic>
      <p:pic>
        <p:nvPicPr>
          <p:cNvPr id="170" name="Google Shape;170;p32"/>
          <p:cNvPicPr preferRelativeResize="0"/>
          <p:nvPr/>
        </p:nvPicPr>
        <p:blipFill rotWithShape="1">
          <a:blip r:embed="rId8">
            <a:alphaModFix/>
          </a:blip>
          <a:srcRect/>
          <a:stretch/>
        </p:blipFill>
        <p:spPr>
          <a:xfrm>
            <a:off x="6362932" y="2865471"/>
            <a:ext cx="2321049" cy="1856839"/>
          </a:xfrm>
          <a:prstGeom prst="rect">
            <a:avLst/>
          </a:prstGeom>
          <a:noFill/>
          <a:ln>
            <a:noFill/>
          </a:ln>
        </p:spPr>
      </p:pic>
      <p:pic>
        <p:nvPicPr>
          <p:cNvPr id="171" name="Google Shape;171;p32"/>
          <p:cNvPicPr preferRelativeResize="0"/>
          <p:nvPr/>
        </p:nvPicPr>
        <p:blipFill rotWithShape="1">
          <a:blip r:embed="rId9">
            <a:alphaModFix/>
          </a:blip>
          <a:srcRect/>
          <a:stretch/>
        </p:blipFill>
        <p:spPr>
          <a:xfrm>
            <a:off x="1617844" y="631692"/>
            <a:ext cx="5780380" cy="370445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fade">
                                      <p:cBhvr>
                                        <p:cTn id="7" dur="500"/>
                                        <p:tgtEl>
                                          <p:spTgt spid="1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6"/>
                                        </p:tgtEl>
                                        <p:attrNameLst>
                                          <p:attrName>style.visibility</p:attrName>
                                        </p:attrNameLst>
                                      </p:cBhvr>
                                      <p:to>
                                        <p:strVal val="visible"/>
                                      </p:to>
                                    </p:set>
                                    <p:animEffect transition="in" filter="fade">
                                      <p:cBhvr>
                                        <p:cTn id="12" dur="500"/>
                                        <p:tgtEl>
                                          <p:spTgt spid="1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7"/>
                                        </p:tgtEl>
                                        <p:attrNameLst>
                                          <p:attrName>style.visibility</p:attrName>
                                        </p:attrNameLst>
                                      </p:cBhvr>
                                      <p:to>
                                        <p:strVal val="visible"/>
                                      </p:to>
                                    </p:set>
                                    <p:animEffect transition="in" filter="fade">
                                      <p:cBhvr>
                                        <p:cTn id="17" dur="500"/>
                                        <p:tgtEl>
                                          <p:spTgt spid="16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8"/>
                                        </p:tgtEl>
                                        <p:attrNameLst>
                                          <p:attrName>style.visibility</p:attrName>
                                        </p:attrNameLst>
                                      </p:cBhvr>
                                      <p:to>
                                        <p:strVal val="visible"/>
                                      </p:to>
                                    </p:set>
                                    <p:animEffect transition="in" filter="fade">
                                      <p:cBhvr>
                                        <p:cTn id="22" dur="500"/>
                                        <p:tgtEl>
                                          <p:spTgt spid="16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9"/>
                                        </p:tgtEl>
                                        <p:attrNameLst>
                                          <p:attrName>style.visibility</p:attrName>
                                        </p:attrNameLst>
                                      </p:cBhvr>
                                      <p:to>
                                        <p:strVal val="visible"/>
                                      </p:to>
                                    </p:set>
                                    <p:animEffect transition="in" filter="fade">
                                      <p:cBhvr>
                                        <p:cTn id="27" dur="500"/>
                                        <p:tgtEl>
                                          <p:spTgt spid="16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0"/>
                                        </p:tgtEl>
                                        <p:attrNameLst>
                                          <p:attrName>style.visibility</p:attrName>
                                        </p:attrNameLst>
                                      </p:cBhvr>
                                      <p:to>
                                        <p:strVal val="visible"/>
                                      </p:to>
                                    </p:set>
                                    <p:animEffect transition="in" filter="fade">
                                      <p:cBhvr>
                                        <p:cTn id="32" dur="500"/>
                                        <p:tgtEl>
                                          <p:spTgt spid="17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1"/>
                                        </p:tgtEl>
                                        <p:attrNameLst>
                                          <p:attrName>style.visibility</p:attrName>
                                        </p:attrNameLst>
                                      </p:cBhvr>
                                      <p:to>
                                        <p:strVal val="visible"/>
                                      </p:to>
                                    </p:set>
                                    <p:animEffect transition="in" filter="fade">
                                      <p:cBhvr>
                                        <p:cTn id="37" dur="500"/>
                                        <p:tgtEl>
                                          <p:spTgt spid="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3"/>
          <p:cNvSpPr txBox="1">
            <a:spLocks noGrp="1"/>
          </p:cNvSpPr>
          <p:nvPr>
            <p:ph type="title"/>
          </p:nvPr>
        </p:nvSpPr>
        <p:spPr>
          <a:xfrm>
            <a:off x="267275" y="162098"/>
            <a:ext cx="8481518" cy="786926"/>
          </a:xfrm>
          <a:prstGeom prst="rect">
            <a:avLst/>
          </a:prstGeom>
          <a:noFill/>
          <a:ln>
            <a:noFill/>
          </a:ln>
        </p:spPr>
        <p:txBody>
          <a:bodyPr spcFirstLastPara="1" wrap="square" lIns="45700" tIns="45700" rIns="45700" bIns="45700" anchor="ctr" anchorCtr="0">
            <a:normAutofit/>
          </a:bodyPr>
          <a:lstStyle/>
          <a:p>
            <a:pPr marL="0" lvl="0" indent="0" algn="l" rtl="0">
              <a:lnSpc>
                <a:spcPct val="80000"/>
              </a:lnSpc>
              <a:spcBef>
                <a:spcPts val="0"/>
              </a:spcBef>
              <a:spcAft>
                <a:spcPts val="0"/>
              </a:spcAft>
              <a:buSzPts val="2800"/>
              <a:buNone/>
            </a:pPr>
            <a:r>
              <a:rPr lang="en-US"/>
              <a:t>Meanwhile the Bad Guys Have Been Hard at Work</a:t>
            </a:r>
            <a:endParaRPr/>
          </a:p>
        </p:txBody>
      </p:sp>
      <p:pic>
        <p:nvPicPr>
          <p:cNvPr id="178" name="Google Shape;178;p33" descr="What is Ransomware? - Neckerman Insurance Services"/>
          <p:cNvPicPr preferRelativeResize="0"/>
          <p:nvPr/>
        </p:nvPicPr>
        <p:blipFill rotWithShape="1">
          <a:blip r:embed="rId3">
            <a:alphaModFix/>
          </a:blip>
          <a:srcRect/>
          <a:stretch/>
        </p:blipFill>
        <p:spPr>
          <a:xfrm>
            <a:off x="563111" y="768990"/>
            <a:ext cx="2866623" cy="2058024"/>
          </a:xfrm>
          <a:prstGeom prst="rect">
            <a:avLst/>
          </a:prstGeom>
          <a:noFill/>
          <a:ln>
            <a:noFill/>
          </a:ln>
        </p:spPr>
      </p:pic>
      <p:pic>
        <p:nvPicPr>
          <p:cNvPr id="179" name="Google Shape;179;p33"/>
          <p:cNvPicPr preferRelativeResize="0"/>
          <p:nvPr/>
        </p:nvPicPr>
        <p:blipFill rotWithShape="1">
          <a:blip r:embed="rId4">
            <a:alphaModFix/>
          </a:blip>
          <a:srcRect/>
          <a:stretch/>
        </p:blipFill>
        <p:spPr>
          <a:xfrm>
            <a:off x="177204" y="2404429"/>
            <a:ext cx="3638438" cy="2320602"/>
          </a:xfrm>
          <a:prstGeom prst="rect">
            <a:avLst/>
          </a:prstGeom>
          <a:noFill/>
          <a:ln>
            <a:noFill/>
          </a:ln>
        </p:spPr>
      </p:pic>
      <p:sp>
        <p:nvSpPr>
          <p:cNvPr id="180" name="Google Shape;180;p33"/>
          <p:cNvSpPr txBox="1"/>
          <p:nvPr/>
        </p:nvSpPr>
        <p:spPr>
          <a:xfrm>
            <a:off x="-7681" y="4673075"/>
            <a:ext cx="405110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0" i="0" u="none" strike="noStrike" cap="none">
                <a:solidFill>
                  <a:srgbClr val="696969"/>
                </a:solidFill>
                <a:latin typeface="Arial"/>
                <a:ea typeface="Arial"/>
                <a:cs typeface="Arial"/>
                <a:sym typeface="Arial"/>
              </a:rPr>
              <a:t>Source: </a:t>
            </a:r>
            <a:r>
              <a:rPr lang="en-US" sz="1000" b="0" i="0" u="sng" strike="noStrike" cap="none">
                <a:solidFill>
                  <a:srgbClr val="696969"/>
                </a:solidFill>
                <a:latin typeface="Arial"/>
                <a:ea typeface="Arial"/>
                <a:cs typeface="Arial"/>
                <a:sym typeface="Arial"/>
                <a:hlinkClick r:id="rId5">
                  <a:extLst>
                    <a:ext uri="{A12FA001-AC4F-418D-AE19-62706E023703}">
                      <ahyp:hlinkClr xmlns:ahyp="http://schemas.microsoft.com/office/drawing/2018/hyperlinkcolor" val="tx"/>
                    </a:ext>
                  </a:extLst>
                </a:hlinkClick>
              </a:rPr>
              <a:t>https://statescoop.com/ransomware-map/</a:t>
            </a:r>
            <a:r>
              <a:rPr lang="en-US" sz="1000" b="0" i="0" u="none" strike="noStrike" cap="none">
                <a:solidFill>
                  <a:srgbClr val="696969"/>
                </a:solidFill>
                <a:latin typeface="Arial"/>
                <a:ea typeface="Arial"/>
                <a:cs typeface="Arial"/>
                <a:sym typeface="Arial"/>
              </a:rPr>
              <a:t> </a:t>
            </a:r>
            <a:endParaRPr/>
          </a:p>
        </p:txBody>
      </p:sp>
      <p:pic>
        <p:nvPicPr>
          <p:cNvPr id="181" name="Google Shape;181;p33"/>
          <p:cNvPicPr preferRelativeResize="0"/>
          <p:nvPr/>
        </p:nvPicPr>
        <p:blipFill rotWithShape="1">
          <a:blip r:embed="rId6">
            <a:alphaModFix/>
          </a:blip>
          <a:srcRect/>
          <a:stretch/>
        </p:blipFill>
        <p:spPr>
          <a:xfrm>
            <a:off x="4392572" y="811905"/>
            <a:ext cx="3990082" cy="3603288"/>
          </a:xfrm>
          <a:prstGeom prst="rect">
            <a:avLst/>
          </a:prstGeom>
          <a:noFill/>
          <a:ln>
            <a:noFill/>
          </a:ln>
        </p:spPr>
      </p:pic>
      <p:sp>
        <p:nvSpPr>
          <p:cNvPr id="182" name="Google Shape;182;p33"/>
          <p:cNvSpPr txBox="1"/>
          <p:nvPr/>
        </p:nvSpPr>
        <p:spPr>
          <a:xfrm>
            <a:off x="4766542" y="4560228"/>
            <a:ext cx="3555782"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0" i="0" u="none" strike="noStrike" cap="none">
                <a:solidFill>
                  <a:srgbClr val="696969"/>
                </a:solidFill>
                <a:latin typeface="Arial"/>
                <a:ea typeface="Arial"/>
                <a:cs typeface="Arial"/>
                <a:sym typeface="Arial"/>
              </a:rPr>
              <a:t>Source: </a:t>
            </a:r>
            <a:r>
              <a:rPr lang="en-US" sz="1000" b="0" i="0" u="sng" strike="noStrike" cap="none">
                <a:solidFill>
                  <a:srgbClr val="696969"/>
                </a:solidFill>
                <a:latin typeface="Arial"/>
                <a:ea typeface="Arial"/>
                <a:cs typeface="Arial"/>
                <a:sym typeface="Arial"/>
                <a:hlinkClick r:id="rId7">
                  <a:extLst>
                    <a:ext uri="{A12FA001-AC4F-418D-AE19-62706E023703}">
                      <ahyp:hlinkClr xmlns:ahyp="http://schemas.microsoft.com/office/drawing/2018/hyperlinkcolor" val="tx"/>
                    </a:ext>
                  </a:extLst>
                </a:hlinkClick>
              </a:rPr>
              <a:t>https://www.cloudwards.net/ransomware-statistics/</a:t>
            </a:r>
            <a:r>
              <a:rPr lang="en-US" sz="1000" b="0" i="0" u="none" strike="noStrike" cap="none">
                <a:solidFill>
                  <a:srgbClr val="696969"/>
                </a:solidFill>
                <a:latin typeface="Arial"/>
                <a:ea typeface="Arial"/>
                <a:cs typeface="Arial"/>
                <a:sym typeface="Arial"/>
              </a:rPr>
              <a:t>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6"/>
          <p:cNvSpPr txBox="1">
            <a:spLocks noGrp="1"/>
          </p:cNvSpPr>
          <p:nvPr>
            <p:ph type="title"/>
          </p:nvPr>
        </p:nvSpPr>
        <p:spPr>
          <a:xfrm>
            <a:off x="267275" y="162098"/>
            <a:ext cx="8481518" cy="786926"/>
          </a:xfrm>
          <a:prstGeom prst="rect">
            <a:avLst/>
          </a:prstGeom>
          <a:noFill/>
          <a:ln>
            <a:noFill/>
          </a:ln>
        </p:spPr>
        <p:txBody>
          <a:bodyPr spcFirstLastPara="1" wrap="square" lIns="45700" tIns="45700" rIns="45700" bIns="45700" anchor="ctr" anchorCtr="0">
            <a:normAutofit/>
          </a:bodyPr>
          <a:lstStyle/>
          <a:p>
            <a:pPr marL="0" lvl="0" indent="0" algn="l" rtl="0">
              <a:lnSpc>
                <a:spcPct val="80000"/>
              </a:lnSpc>
              <a:spcBef>
                <a:spcPts val="0"/>
              </a:spcBef>
              <a:spcAft>
                <a:spcPts val="0"/>
              </a:spcAft>
              <a:buSzPts val="2800"/>
              <a:buNone/>
            </a:pPr>
            <a:r>
              <a:rPr lang="en-US"/>
              <a:t>There Is No Honor Among Thieves…</a:t>
            </a:r>
            <a:endParaRPr/>
          </a:p>
        </p:txBody>
      </p:sp>
      <p:pic>
        <p:nvPicPr>
          <p:cNvPr id="189" name="Google Shape;189;p36"/>
          <p:cNvPicPr preferRelativeResize="0"/>
          <p:nvPr/>
        </p:nvPicPr>
        <p:blipFill rotWithShape="1">
          <a:blip r:embed="rId3">
            <a:alphaModFix/>
          </a:blip>
          <a:srcRect/>
          <a:stretch/>
        </p:blipFill>
        <p:spPr>
          <a:xfrm>
            <a:off x="267275" y="1108825"/>
            <a:ext cx="4284287" cy="1142004"/>
          </a:xfrm>
          <a:prstGeom prst="rect">
            <a:avLst/>
          </a:prstGeom>
          <a:noFill/>
          <a:ln>
            <a:noFill/>
          </a:ln>
        </p:spPr>
      </p:pic>
      <p:sp>
        <p:nvSpPr>
          <p:cNvPr id="190" name="Google Shape;190;p36"/>
          <p:cNvSpPr txBox="1"/>
          <p:nvPr/>
        </p:nvSpPr>
        <p:spPr>
          <a:xfrm>
            <a:off x="141316" y="4128920"/>
            <a:ext cx="7226658" cy="11695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0" i="0" u="none" strike="noStrike" cap="none">
                <a:solidFill>
                  <a:srgbClr val="696969"/>
                </a:solidFill>
                <a:latin typeface="Arial"/>
                <a:ea typeface="Arial"/>
                <a:cs typeface="Arial"/>
                <a:sym typeface="Arial"/>
              </a:rPr>
              <a:t>Sources: </a:t>
            </a:r>
            <a:r>
              <a:rPr lang="en-US" sz="1000" b="0" i="0" u="sng" strike="noStrike" cap="none">
                <a:solidFill>
                  <a:srgbClr val="696969"/>
                </a:solidFill>
                <a:latin typeface="Arial"/>
                <a:ea typeface="Arial"/>
                <a:cs typeface="Arial"/>
                <a:sym typeface="Arial"/>
                <a:hlinkClick r:id="rId4">
                  <a:extLst>
                    <a:ext uri="{A12FA001-AC4F-418D-AE19-62706E023703}">
                      <ahyp:hlinkClr xmlns:ahyp="http://schemas.microsoft.com/office/drawing/2018/hyperlinkcolor" val="tx"/>
                    </a:ext>
                  </a:extLst>
                </a:hlinkClick>
              </a:rPr>
              <a:t>https://thejournal.com/articles/2020/12/11/k12-has-become-the-most-targeted-segment-for-ransomware.aspx</a:t>
            </a:r>
            <a:endParaRPr sz="1000" b="0" i="0" u="none" strike="noStrike" cap="none">
              <a:solidFill>
                <a:srgbClr val="696969"/>
              </a:solidFill>
              <a:latin typeface="Arial"/>
              <a:ea typeface="Arial"/>
              <a:cs typeface="Arial"/>
              <a:sym typeface="Arial"/>
            </a:endParaRPr>
          </a:p>
          <a:p>
            <a:pPr marL="0" marR="0" lvl="0" indent="0" algn="l" rtl="0">
              <a:lnSpc>
                <a:spcPct val="100000"/>
              </a:lnSpc>
              <a:spcBef>
                <a:spcPts val="0"/>
              </a:spcBef>
              <a:spcAft>
                <a:spcPts val="0"/>
              </a:spcAft>
              <a:buNone/>
            </a:pPr>
            <a:r>
              <a:rPr lang="en-US" sz="1000" b="0" i="0" u="sng" strike="noStrike" cap="none">
                <a:solidFill>
                  <a:srgbClr val="696969"/>
                </a:solidFill>
                <a:latin typeface="Arial"/>
                <a:ea typeface="Arial"/>
                <a:cs typeface="Arial"/>
                <a:sym typeface="Arial"/>
                <a:hlinkClick r:id="rId5">
                  <a:extLst>
                    <a:ext uri="{A12FA001-AC4F-418D-AE19-62706E023703}">
                      <ahyp:hlinkClr xmlns:ahyp="http://schemas.microsoft.com/office/drawing/2018/hyperlinkcolor" val="tx"/>
                    </a:ext>
                  </a:extLst>
                </a:hlinkClick>
              </a:rPr>
              <a:t>https://threatpost.com/post-cyberattack-universal-health-services-faces-67m-in-losses/164424/</a:t>
            </a:r>
            <a:endParaRPr sz="1000" b="0" i="0" u="none" strike="noStrike" cap="none">
              <a:solidFill>
                <a:srgbClr val="696969"/>
              </a:solidFill>
              <a:latin typeface="Arial"/>
              <a:ea typeface="Arial"/>
              <a:cs typeface="Arial"/>
              <a:sym typeface="Arial"/>
            </a:endParaRPr>
          </a:p>
          <a:p>
            <a:pPr marL="0" marR="0" lvl="0" indent="0" algn="l" rtl="0">
              <a:lnSpc>
                <a:spcPct val="100000"/>
              </a:lnSpc>
              <a:spcBef>
                <a:spcPts val="0"/>
              </a:spcBef>
              <a:spcAft>
                <a:spcPts val="0"/>
              </a:spcAft>
              <a:buNone/>
            </a:pPr>
            <a:r>
              <a:rPr lang="en-US" sz="1000" b="0" i="0" u="sng" strike="noStrike" cap="none">
                <a:solidFill>
                  <a:srgbClr val="696969"/>
                </a:solidFill>
                <a:latin typeface="Arial"/>
                <a:ea typeface="Arial"/>
                <a:cs typeface="Arial"/>
                <a:sym typeface="Arial"/>
                <a:hlinkClick r:id="rId6">
                  <a:extLst>
                    <a:ext uri="{A12FA001-AC4F-418D-AE19-62706E023703}">
                      <ahyp:hlinkClr xmlns:ahyp="http://schemas.microsoft.com/office/drawing/2018/hyperlinkcolor" val="tx"/>
                    </a:ext>
                  </a:extLst>
                </a:hlinkClick>
              </a:rPr>
              <a:t>https://www.darkreading.com/attacks-breaches/universities-face-double-threat-of-ransomware-data-breaches/d/d-id/1340242</a:t>
            </a:r>
            <a:endParaRPr sz="1000" b="0" i="0" u="none" strike="noStrike" cap="none">
              <a:solidFill>
                <a:srgbClr val="696969"/>
              </a:solidFill>
              <a:latin typeface="Arial"/>
              <a:ea typeface="Arial"/>
              <a:cs typeface="Arial"/>
              <a:sym typeface="Arial"/>
            </a:endParaRPr>
          </a:p>
          <a:p>
            <a:pPr marL="0" marR="0" lvl="0" indent="0" algn="l" rtl="0">
              <a:lnSpc>
                <a:spcPct val="100000"/>
              </a:lnSpc>
              <a:spcBef>
                <a:spcPts val="0"/>
              </a:spcBef>
              <a:spcAft>
                <a:spcPts val="0"/>
              </a:spcAft>
              <a:buNone/>
            </a:pPr>
            <a:r>
              <a:rPr lang="en-US" sz="1000" b="0" i="0" u="sng" strike="noStrike" cap="none">
                <a:solidFill>
                  <a:srgbClr val="696969"/>
                </a:solidFill>
                <a:latin typeface="Arial"/>
                <a:ea typeface="Arial"/>
                <a:cs typeface="Arial"/>
                <a:sym typeface="Arial"/>
                <a:hlinkClick r:id="rId7">
                  <a:extLst>
                    <a:ext uri="{A12FA001-AC4F-418D-AE19-62706E023703}">
                      <ahyp:hlinkClr xmlns:ahyp="http://schemas.microsoft.com/office/drawing/2018/hyperlinkcolor" val="tx"/>
                    </a:ext>
                  </a:extLst>
                </a:hlinkClick>
              </a:rPr>
              <a:t>https://www.comparitech.com/blog/information-security/government-ransomware-attacks/</a:t>
            </a:r>
            <a:r>
              <a:rPr lang="en-US" sz="1000" b="0" i="0" u="none" strike="noStrike" cap="none">
                <a:solidFill>
                  <a:srgbClr val="696969"/>
                </a:solidFill>
                <a:latin typeface="Arial"/>
                <a:ea typeface="Arial"/>
                <a:cs typeface="Arial"/>
                <a:sym typeface="Arial"/>
              </a:rPr>
              <a:t> </a:t>
            </a:r>
            <a:endParaRPr/>
          </a:p>
          <a:p>
            <a:pPr marL="0" marR="0" lvl="0" indent="0" algn="l" rtl="0">
              <a:lnSpc>
                <a:spcPct val="100000"/>
              </a:lnSpc>
              <a:spcBef>
                <a:spcPts val="0"/>
              </a:spcBef>
              <a:spcAft>
                <a:spcPts val="0"/>
              </a:spcAft>
              <a:buNone/>
            </a:pPr>
            <a:endParaRPr sz="1000" b="0" i="0" u="none" strike="noStrike" cap="none">
              <a:solidFill>
                <a:srgbClr val="696969"/>
              </a:solidFill>
              <a:latin typeface="Arial"/>
              <a:ea typeface="Arial"/>
              <a:cs typeface="Arial"/>
              <a:sym typeface="Arial"/>
            </a:endParaRPr>
          </a:p>
          <a:p>
            <a:pPr marL="0" marR="0" lvl="0" indent="0" algn="l" rtl="0">
              <a:lnSpc>
                <a:spcPct val="100000"/>
              </a:lnSpc>
              <a:spcBef>
                <a:spcPts val="0"/>
              </a:spcBef>
              <a:spcAft>
                <a:spcPts val="0"/>
              </a:spcAft>
              <a:buNone/>
            </a:pPr>
            <a:endParaRPr sz="1000" b="0" i="0" u="none" strike="noStrike" cap="none">
              <a:solidFill>
                <a:srgbClr val="696969"/>
              </a:solidFill>
              <a:latin typeface="Arial"/>
              <a:ea typeface="Arial"/>
              <a:cs typeface="Arial"/>
              <a:sym typeface="Arial"/>
            </a:endParaRPr>
          </a:p>
          <a:p>
            <a:pPr marL="0" marR="0" lvl="0" indent="0" algn="l" rtl="0">
              <a:lnSpc>
                <a:spcPct val="100000"/>
              </a:lnSpc>
              <a:spcBef>
                <a:spcPts val="0"/>
              </a:spcBef>
              <a:spcAft>
                <a:spcPts val="0"/>
              </a:spcAft>
              <a:buNone/>
            </a:pPr>
            <a:r>
              <a:rPr lang="en-US" sz="1000" b="0" i="0" u="none" strike="noStrike" cap="none">
                <a:solidFill>
                  <a:srgbClr val="696969"/>
                </a:solidFill>
                <a:latin typeface="Arial"/>
                <a:ea typeface="Arial"/>
                <a:cs typeface="Arial"/>
                <a:sym typeface="Arial"/>
              </a:rPr>
              <a:t> </a:t>
            </a:r>
            <a:endParaRPr/>
          </a:p>
        </p:txBody>
      </p:sp>
      <p:pic>
        <p:nvPicPr>
          <p:cNvPr id="191" name="Google Shape;191;p36"/>
          <p:cNvPicPr preferRelativeResize="0"/>
          <p:nvPr/>
        </p:nvPicPr>
        <p:blipFill rotWithShape="1">
          <a:blip r:embed="rId8">
            <a:alphaModFix/>
          </a:blip>
          <a:srcRect/>
          <a:stretch/>
        </p:blipFill>
        <p:spPr>
          <a:xfrm>
            <a:off x="2906887" y="2000864"/>
            <a:ext cx="6106601" cy="819532"/>
          </a:xfrm>
          <a:prstGeom prst="rect">
            <a:avLst/>
          </a:prstGeom>
          <a:noFill/>
          <a:ln>
            <a:noFill/>
          </a:ln>
        </p:spPr>
      </p:pic>
      <p:pic>
        <p:nvPicPr>
          <p:cNvPr id="192" name="Google Shape;192;p36"/>
          <p:cNvPicPr preferRelativeResize="0"/>
          <p:nvPr/>
        </p:nvPicPr>
        <p:blipFill rotWithShape="1">
          <a:blip r:embed="rId9">
            <a:alphaModFix/>
          </a:blip>
          <a:srcRect/>
          <a:stretch/>
        </p:blipFill>
        <p:spPr>
          <a:xfrm>
            <a:off x="267275" y="2820396"/>
            <a:ext cx="4567042" cy="660523"/>
          </a:xfrm>
          <a:prstGeom prst="rect">
            <a:avLst/>
          </a:prstGeom>
          <a:noFill/>
          <a:ln>
            <a:noFill/>
          </a:ln>
        </p:spPr>
      </p:pic>
      <p:pic>
        <p:nvPicPr>
          <p:cNvPr id="193" name="Google Shape;193;p36"/>
          <p:cNvPicPr preferRelativeResize="0"/>
          <p:nvPr/>
        </p:nvPicPr>
        <p:blipFill rotWithShape="1">
          <a:blip r:embed="rId10">
            <a:alphaModFix/>
          </a:blip>
          <a:srcRect/>
          <a:stretch/>
        </p:blipFill>
        <p:spPr>
          <a:xfrm>
            <a:off x="0" y="3669280"/>
            <a:ext cx="9144000" cy="39756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fade">
                                      <p:cBhvr>
                                        <p:cTn id="7" dur="500"/>
                                        <p:tgtEl>
                                          <p:spTgt spid="1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1"/>
                                        </p:tgtEl>
                                        <p:attrNameLst>
                                          <p:attrName>style.visibility</p:attrName>
                                        </p:attrNameLst>
                                      </p:cBhvr>
                                      <p:to>
                                        <p:strVal val="visible"/>
                                      </p:to>
                                    </p:set>
                                    <p:animEffect transition="in" filter="fade">
                                      <p:cBhvr>
                                        <p:cTn id="12" dur="500"/>
                                        <p:tgtEl>
                                          <p:spTgt spid="1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2"/>
                                        </p:tgtEl>
                                        <p:attrNameLst>
                                          <p:attrName>style.visibility</p:attrName>
                                        </p:attrNameLst>
                                      </p:cBhvr>
                                      <p:to>
                                        <p:strVal val="visible"/>
                                      </p:to>
                                    </p:set>
                                    <p:animEffect transition="in" filter="fade">
                                      <p:cBhvr>
                                        <p:cTn id="17" dur="500"/>
                                        <p:tgtEl>
                                          <p:spTgt spid="19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3"/>
                                        </p:tgtEl>
                                        <p:attrNameLst>
                                          <p:attrName>style.visibility</p:attrName>
                                        </p:attrNameLst>
                                      </p:cBhvr>
                                      <p:to>
                                        <p:strVal val="visible"/>
                                      </p:to>
                                    </p:set>
                                    <p:animEffect transition="in" filter="fade">
                                      <p:cBhvr>
                                        <p:cTn id="22"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9"/>
          <p:cNvSpPr txBox="1">
            <a:spLocks noGrp="1"/>
          </p:cNvSpPr>
          <p:nvPr>
            <p:ph type="title"/>
          </p:nvPr>
        </p:nvSpPr>
        <p:spPr>
          <a:xfrm>
            <a:off x="267275" y="162098"/>
            <a:ext cx="8481518" cy="786926"/>
          </a:xfrm>
          <a:prstGeom prst="rect">
            <a:avLst/>
          </a:prstGeom>
          <a:noFill/>
          <a:ln>
            <a:noFill/>
          </a:ln>
        </p:spPr>
        <p:txBody>
          <a:bodyPr spcFirstLastPara="1" wrap="square" lIns="45700" tIns="45700" rIns="45700" bIns="45700" anchor="ctr" anchorCtr="0">
            <a:normAutofit/>
          </a:bodyPr>
          <a:lstStyle/>
          <a:p>
            <a:pPr marL="0" lvl="0" indent="0" algn="l" rtl="0">
              <a:lnSpc>
                <a:spcPct val="80000"/>
              </a:lnSpc>
              <a:spcBef>
                <a:spcPts val="0"/>
              </a:spcBef>
              <a:spcAft>
                <a:spcPts val="0"/>
              </a:spcAft>
              <a:buSzPts val="2800"/>
              <a:buNone/>
            </a:pPr>
            <a:r>
              <a:rPr lang="en-US"/>
              <a:t>But There Is Hope!</a:t>
            </a:r>
            <a:endParaRPr/>
          </a:p>
        </p:txBody>
      </p:sp>
      <p:sp>
        <p:nvSpPr>
          <p:cNvPr id="199" name="Google Shape;199;p39"/>
          <p:cNvSpPr/>
          <p:nvPr/>
        </p:nvSpPr>
        <p:spPr>
          <a:xfrm>
            <a:off x="267275" y="1354067"/>
            <a:ext cx="8481518" cy="32932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“The use of </a:t>
            </a:r>
            <a:r>
              <a:rPr lang="en-US" sz="2800" b="1" i="0" u="none" strike="noStrike" cap="none">
                <a:solidFill>
                  <a:srgbClr val="000000"/>
                </a:solidFill>
                <a:latin typeface="Arial"/>
                <a:ea typeface="Arial"/>
                <a:cs typeface="Arial"/>
                <a:sym typeface="Arial"/>
              </a:rPr>
              <a:t>secure DNS </a:t>
            </a:r>
            <a:r>
              <a:rPr lang="en-US" sz="2800" b="0" i="0" u="none" strike="noStrike" cap="none">
                <a:solidFill>
                  <a:srgbClr val="000000"/>
                </a:solidFill>
                <a:latin typeface="Arial"/>
                <a:ea typeface="Arial"/>
                <a:cs typeface="Arial"/>
                <a:sym typeface="Arial"/>
              </a:rPr>
              <a:t>would help in </a:t>
            </a:r>
            <a:r>
              <a:rPr lang="en-US" sz="2800" b="1" i="0" u="none" strike="noStrike" cap="none">
                <a:solidFill>
                  <a:srgbClr val="000000"/>
                </a:solidFill>
                <a:latin typeface="Arial"/>
                <a:ea typeface="Arial"/>
                <a:cs typeface="Arial"/>
                <a:sym typeface="Arial"/>
              </a:rPr>
              <a:t>reducing</a:t>
            </a:r>
            <a:r>
              <a:rPr lang="en-US" sz="2800" b="0" i="0" u="none" strike="noStrike" cap="none">
                <a:solidFill>
                  <a:srgbClr val="000000"/>
                </a:solidFill>
                <a:latin typeface="Arial"/>
                <a:ea typeface="Arial"/>
                <a:cs typeface="Arial"/>
                <a:sym typeface="Arial"/>
              </a:rPr>
              <a:t> the ability for </a:t>
            </a:r>
            <a:r>
              <a:rPr lang="en-US" sz="2800" b="1" i="0" u="none" strike="noStrike" cap="none">
                <a:solidFill>
                  <a:srgbClr val="000000"/>
                </a:solidFill>
                <a:latin typeface="Arial"/>
                <a:ea typeface="Arial"/>
                <a:cs typeface="Arial"/>
                <a:sym typeface="Arial"/>
              </a:rPr>
              <a:t>92 percent </a:t>
            </a:r>
            <a:r>
              <a:rPr lang="en-US" sz="2800" b="0" i="0" u="none" strike="noStrike" cap="none">
                <a:solidFill>
                  <a:srgbClr val="000000"/>
                </a:solidFill>
                <a:latin typeface="Arial"/>
                <a:ea typeface="Arial"/>
                <a:cs typeface="Arial"/>
                <a:sym typeface="Arial"/>
              </a:rPr>
              <a:t>of ‘malware attacks … from a command and control perspective, deploying malware on a given network’”. – </a:t>
            </a:r>
            <a:r>
              <a:rPr lang="en-US" sz="2800" b="1" i="0" u="none" strike="noStrike" cap="none">
                <a:solidFill>
                  <a:srgbClr val="000000"/>
                </a:solidFill>
                <a:latin typeface="Arial"/>
                <a:ea typeface="Arial"/>
                <a:cs typeface="Arial"/>
                <a:sym typeface="Arial"/>
              </a:rPr>
              <a:t>Anne Neuberger*</a:t>
            </a:r>
            <a:r>
              <a:rPr lang="en-US" sz="2800" b="0" i="0" u="none" strike="noStrike" cap="none">
                <a:solidFill>
                  <a:srgbClr val="000000"/>
                </a:solidFill>
                <a:latin typeface="Arial"/>
                <a:ea typeface="Arial"/>
                <a:cs typeface="Arial"/>
                <a:sym typeface="Arial"/>
              </a:rPr>
              <a:t>, head of NSA’s Cybersecurity Directorate, June 2020 </a:t>
            </a:r>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*Now </a:t>
            </a:r>
            <a:r>
              <a:rPr lang="en-US" sz="2000" b="0" i="0" u="none" strike="noStrike" cap="none">
                <a:solidFill>
                  <a:srgbClr val="1C1C1C"/>
                </a:solidFill>
                <a:latin typeface="Proxima Nova"/>
                <a:ea typeface="Proxima Nova"/>
                <a:cs typeface="Proxima Nova"/>
                <a:sym typeface="Proxima Nova"/>
              </a:rPr>
              <a:t>Deputy National Security Advisor for Cyber and Emerging Technology in the Biden Administration</a:t>
            </a:r>
            <a:endParaRPr sz="2000" b="0" i="0" u="none" strike="noStrike" cap="none">
              <a:solidFill>
                <a:srgbClr val="1C1C1C"/>
              </a:solidFill>
              <a:latin typeface="Arial"/>
              <a:ea typeface="Arial"/>
              <a:cs typeface="Arial"/>
              <a:sym typeface="Arial"/>
            </a:endParaRPr>
          </a:p>
        </p:txBody>
      </p:sp>
      <p:pic>
        <p:nvPicPr>
          <p:cNvPr id="200" name="Google Shape;200;p39"/>
          <p:cNvPicPr preferRelativeResize="0"/>
          <p:nvPr/>
        </p:nvPicPr>
        <p:blipFill rotWithShape="1">
          <a:blip r:embed="rId3">
            <a:alphaModFix/>
          </a:blip>
          <a:srcRect/>
          <a:stretch/>
        </p:blipFill>
        <p:spPr>
          <a:xfrm>
            <a:off x="7827116" y="141858"/>
            <a:ext cx="1212209" cy="121220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40"/>
          <p:cNvSpPr txBox="1">
            <a:spLocks noGrp="1"/>
          </p:cNvSpPr>
          <p:nvPr>
            <p:ph type="title"/>
          </p:nvPr>
        </p:nvSpPr>
        <p:spPr>
          <a:xfrm>
            <a:off x="267275" y="162098"/>
            <a:ext cx="8481518" cy="786926"/>
          </a:xfrm>
          <a:prstGeom prst="rect">
            <a:avLst/>
          </a:prstGeom>
          <a:noFill/>
          <a:ln>
            <a:noFill/>
          </a:ln>
        </p:spPr>
        <p:txBody>
          <a:bodyPr spcFirstLastPara="1" wrap="square" lIns="45700" tIns="45700" rIns="45700" bIns="45700" anchor="ctr" anchorCtr="0">
            <a:normAutofit/>
          </a:bodyPr>
          <a:lstStyle/>
          <a:p>
            <a:pPr marL="0" lvl="0" indent="0" algn="l" rtl="0">
              <a:lnSpc>
                <a:spcPct val="80000"/>
              </a:lnSpc>
              <a:spcBef>
                <a:spcPts val="0"/>
              </a:spcBef>
              <a:spcAft>
                <a:spcPts val="0"/>
              </a:spcAft>
              <a:buSzPts val="2800"/>
              <a:buNone/>
            </a:pPr>
            <a:r>
              <a:rPr lang="en-US"/>
              <a:t>DNS – the Superfood of Security</a:t>
            </a:r>
            <a:endParaRPr/>
          </a:p>
        </p:txBody>
      </p:sp>
      <p:sp>
        <p:nvSpPr>
          <p:cNvPr id="206" name="Google Shape;206;p40"/>
          <p:cNvSpPr txBox="1">
            <a:spLocks noGrp="1"/>
          </p:cNvSpPr>
          <p:nvPr>
            <p:ph type="body" idx="1"/>
          </p:nvPr>
        </p:nvSpPr>
        <p:spPr>
          <a:xfrm>
            <a:off x="267275" y="1085990"/>
            <a:ext cx="6609013" cy="3559200"/>
          </a:xfrm>
          <a:prstGeom prst="rect">
            <a:avLst/>
          </a:prstGeom>
          <a:noFill/>
          <a:ln>
            <a:noFill/>
          </a:ln>
        </p:spPr>
        <p:txBody>
          <a:bodyPr spcFirstLastPara="1" wrap="square" lIns="45700" tIns="45700" rIns="45700" bIns="45700" anchor="t" anchorCtr="0">
            <a:normAutofit fontScale="85000" lnSpcReduction="10000"/>
          </a:bodyPr>
          <a:lstStyle/>
          <a:p>
            <a:pPr marL="457200" lvl="0" indent="-355600" algn="l" rtl="0">
              <a:lnSpc>
                <a:spcPct val="90000"/>
              </a:lnSpc>
              <a:spcBef>
                <a:spcPts val="1200"/>
              </a:spcBef>
              <a:spcAft>
                <a:spcPts val="0"/>
              </a:spcAft>
              <a:buSzPct val="117647"/>
              <a:buChar char="•"/>
            </a:pPr>
            <a:r>
              <a:rPr lang="en-US"/>
              <a:t>You can mitigate up to 92% of threats by managing and securing DNS</a:t>
            </a:r>
            <a:endParaRPr/>
          </a:p>
          <a:p>
            <a:pPr marL="914400" lvl="1" indent="-342900" algn="l" rtl="0">
              <a:lnSpc>
                <a:spcPct val="100000"/>
              </a:lnSpc>
              <a:spcBef>
                <a:spcPts val="1200"/>
              </a:spcBef>
              <a:spcAft>
                <a:spcPts val="0"/>
              </a:spcAft>
              <a:buSzPct val="117647"/>
              <a:buChar char="–"/>
            </a:pPr>
            <a:r>
              <a:rPr lang="en-US"/>
              <a:t>Control where your users go – no matter where they are physically located</a:t>
            </a:r>
            <a:endParaRPr/>
          </a:p>
          <a:p>
            <a:pPr marL="914400" lvl="1" indent="-342900" algn="l" rtl="0">
              <a:lnSpc>
                <a:spcPct val="100000"/>
              </a:lnSpc>
              <a:spcBef>
                <a:spcPts val="1200"/>
              </a:spcBef>
              <a:spcAft>
                <a:spcPts val="0"/>
              </a:spcAft>
              <a:buSzPct val="117647"/>
              <a:buChar char="–"/>
            </a:pPr>
            <a:r>
              <a:rPr lang="en-US"/>
              <a:t>Know historically where users and devices have been</a:t>
            </a:r>
            <a:endParaRPr/>
          </a:p>
          <a:p>
            <a:pPr marL="914400" lvl="1" indent="-342900" algn="l" rtl="0">
              <a:lnSpc>
                <a:spcPct val="100000"/>
              </a:lnSpc>
              <a:spcBef>
                <a:spcPts val="1200"/>
              </a:spcBef>
              <a:spcAft>
                <a:spcPts val="0"/>
              </a:spcAft>
              <a:buSzPct val="117647"/>
              <a:buChar char="–"/>
            </a:pPr>
            <a:r>
              <a:rPr lang="en-US"/>
              <a:t>Limit where users go on corporate or agency devices</a:t>
            </a:r>
            <a:endParaRPr/>
          </a:p>
          <a:p>
            <a:pPr marL="457200" lvl="0" indent="-355600" algn="l" rtl="0">
              <a:lnSpc>
                <a:spcPct val="90000"/>
              </a:lnSpc>
              <a:spcBef>
                <a:spcPts val="1200"/>
              </a:spcBef>
              <a:spcAft>
                <a:spcPts val="0"/>
              </a:spcAft>
              <a:buSzPct val="117647"/>
              <a:buChar char="•"/>
            </a:pPr>
            <a:r>
              <a:rPr lang="en-US"/>
              <a:t>DNS is a constant across (almost) all users and applications</a:t>
            </a:r>
            <a:endParaRPr/>
          </a:p>
          <a:p>
            <a:pPr marL="457200" lvl="0" indent="-355600" algn="l" rtl="0">
              <a:lnSpc>
                <a:spcPct val="90000"/>
              </a:lnSpc>
              <a:spcBef>
                <a:spcPts val="1200"/>
              </a:spcBef>
              <a:spcAft>
                <a:spcPts val="0"/>
              </a:spcAft>
              <a:buSzPct val="117647"/>
              <a:buChar char="•"/>
            </a:pPr>
            <a:r>
              <a:rPr lang="en-US"/>
              <a:t>DNS plays an integral part across your entire Security ecosystem</a:t>
            </a:r>
            <a:endParaRPr/>
          </a:p>
          <a:p>
            <a:pPr marL="457200" lvl="0" indent="-355600" algn="l" rtl="0">
              <a:lnSpc>
                <a:spcPct val="90000"/>
              </a:lnSpc>
              <a:spcBef>
                <a:spcPts val="1200"/>
              </a:spcBef>
              <a:spcAft>
                <a:spcPts val="0"/>
              </a:spcAft>
              <a:buSzPct val="117647"/>
              <a:buChar char="•"/>
            </a:pPr>
            <a:r>
              <a:rPr lang="en-US"/>
              <a:t>Securing your DNS will shorten triage and reduce SecOps efforts</a:t>
            </a:r>
            <a:endParaRPr/>
          </a:p>
          <a:p>
            <a:pPr marL="457200" lvl="0" indent="-228600" algn="l" rtl="0">
              <a:lnSpc>
                <a:spcPct val="90000"/>
              </a:lnSpc>
              <a:spcBef>
                <a:spcPts val="1200"/>
              </a:spcBef>
              <a:spcAft>
                <a:spcPts val="0"/>
              </a:spcAft>
              <a:buSzPct val="117647"/>
              <a:buNone/>
            </a:pPr>
            <a:endParaRPr/>
          </a:p>
          <a:p>
            <a:pPr marL="457200" lvl="0" indent="-228600" algn="l" rtl="0">
              <a:lnSpc>
                <a:spcPct val="90000"/>
              </a:lnSpc>
              <a:spcBef>
                <a:spcPts val="1200"/>
              </a:spcBef>
              <a:spcAft>
                <a:spcPts val="0"/>
              </a:spcAft>
              <a:buSzPct val="117647"/>
              <a:buNone/>
            </a:pPr>
            <a:endParaRPr/>
          </a:p>
        </p:txBody>
      </p:sp>
      <p:pic>
        <p:nvPicPr>
          <p:cNvPr id="207" name="Google Shape;207;p40" descr="What is a Superfood? - On Target Living"/>
          <p:cNvPicPr preferRelativeResize="0"/>
          <p:nvPr/>
        </p:nvPicPr>
        <p:blipFill rotWithShape="1">
          <a:blip r:embed="rId3">
            <a:alphaModFix/>
          </a:blip>
          <a:srcRect/>
          <a:stretch/>
        </p:blipFill>
        <p:spPr>
          <a:xfrm>
            <a:off x="6876288" y="1459831"/>
            <a:ext cx="2267712" cy="170078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41"/>
          <p:cNvSpPr txBox="1">
            <a:spLocks noGrp="1"/>
          </p:cNvSpPr>
          <p:nvPr>
            <p:ph type="title"/>
          </p:nvPr>
        </p:nvSpPr>
        <p:spPr>
          <a:xfrm>
            <a:off x="267275" y="162098"/>
            <a:ext cx="8481518" cy="786926"/>
          </a:xfrm>
          <a:prstGeom prst="rect">
            <a:avLst/>
          </a:prstGeom>
          <a:noFill/>
          <a:ln>
            <a:noFill/>
          </a:ln>
        </p:spPr>
        <p:txBody>
          <a:bodyPr spcFirstLastPara="1" wrap="square" lIns="45700" tIns="45700" rIns="45700" bIns="45700" anchor="ctr" anchorCtr="0">
            <a:normAutofit/>
          </a:bodyPr>
          <a:lstStyle/>
          <a:p>
            <a:pPr marL="0" lvl="0" indent="0" algn="l" rtl="0">
              <a:lnSpc>
                <a:spcPct val="80000"/>
              </a:lnSpc>
              <a:spcBef>
                <a:spcPts val="0"/>
              </a:spcBef>
              <a:spcAft>
                <a:spcPts val="0"/>
              </a:spcAft>
              <a:buSzPts val="2800"/>
              <a:buNone/>
            </a:pPr>
            <a:r>
              <a:rPr lang="en-US" dirty="0"/>
              <a:t>So the Question Is…</a:t>
            </a:r>
            <a:endParaRPr dirty="0"/>
          </a:p>
        </p:txBody>
      </p:sp>
      <p:sp>
        <p:nvSpPr>
          <p:cNvPr id="213" name="Google Shape;213;p41"/>
          <p:cNvSpPr txBox="1">
            <a:spLocks noGrp="1"/>
          </p:cNvSpPr>
          <p:nvPr>
            <p:ph type="body" idx="1"/>
          </p:nvPr>
        </p:nvSpPr>
        <p:spPr>
          <a:xfrm>
            <a:off x="340427" y="1523689"/>
            <a:ext cx="2869117" cy="2096122"/>
          </a:xfrm>
          <a:prstGeom prst="rect">
            <a:avLst/>
          </a:prstGeom>
          <a:noFill/>
          <a:ln>
            <a:noFill/>
          </a:ln>
        </p:spPr>
        <p:txBody>
          <a:bodyPr spcFirstLastPara="1" wrap="square" lIns="45700" tIns="45700" rIns="45700" bIns="45700" anchor="t" anchorCtr="0">
            <a:normAutofit/>
          </a:bodyPr>
          <a:lstStyle/>
          <a:p>
            <a:pPr marL="0" lvl="0" indent="0" algn="l" rtl="0">
              <a:lnSpc>
                <a:spcPct val="90000"/>
              </a:lnSpc>
              <a:spcBef>
                <a:spcPts val="1200"/>
              </a:spcBef>
              <a:spcAft>
                <a:spcPts val="0"/>
              </a:spcAft>
              <a:buSzPts val="2000"/>
              <a:buNone/>
            </a:pPr>
            <a:r>
              <a:rPr lang="en-US" sz="3600"/>
              <a:t>How are you securing your DNS??</a:t>
            </a:r>
            <a:endParaRPr/>
          </a:p>
        </p:txBody>
      </p:sp>
      <p:pic>
        <p:nvPicPr>
          <p:cNvPr id="214" name="Google Shape;214;p41" descr="Top Tips for Protecting Customer Data"/>
          <p:cNvPicPr preferRelativeResize="0"/>
          <p:nvPr/>
        </p:nvPicPr>
        <p:blipFill rotWithShape="1">
          <a:blip r:embed="rId3">
            <a:alphaModFix/>
          </a:blip>
          <a:srcRect/>
          <a:stretch/>
        </p:blipFill>
        <p:spPr>
          <a:xfrm>
            <a:off x="3632200" y="187490"/>
            <a:ext cx="5511800" cy="4457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p11"/>
          <p:cNvSpPr txBox="1">
            <a:spLocks noGrp="1"/>
          </p:cNvSpPr>
          <p:nvPr>
            <p:ph type="title"/>
          </p:nvPr>
        </p:nvSpPr>
        <p:spPr>
          <a:xfrm>
            <a:off x="226758" y="129754"/>
            <a:ext cx="8568530" cy="794478"/>
          </a:xfrm>
          <a:prstGeom prst="rect">
            <a:avLst/>
          </a:prstGeom>
          <a:noFill/>
          <a:ln>
            <a:noFill/>
          </a:ln>
        </p:spPr>
        <p:txBody>
          <a:bodyPr spcFirstLastPara="1" wrap="square" lIns="45700" tIns="45700" rIns="45700" bIns="45700" anchor="ctr" anchorCtr="0">
            <a:normAutofit/>
          </a:bodyPr>
          <a:lstStyle/>
          <a:p>
            <a:pPr marL="0" lvl="0" indent="0" algn="l" rtl="0">
              <a:lnSpc>
                <a:spcPct val="80000"/>
              </a:lnSpc>
              <a:spcBef>
                <a:spcPts val="0"/>
              </a:spcBef>
              <a:spcAft>
                <a:spcPts val="0"/>
              </a:spcAft>
              <a:buSzPts val="2800"/>
              <a:buNone/>
            </a:pPr>
            <a:r>
              <a:rPr lang="en-US" b="1"/>
              <a:t>Objectives</a:t>
            </a:r>
            <a:endParaRPr/>
          </a:p>
        </p:txBody>
      </p:sp>
      <p:sp>
        <p:nvSpPr>
          <p:cNvPr id="54" name="Google Shape;54;p11"/>
          <p:cNvSpPr txBox="1">
            <a:spLocks noGrp="1"/>
          </p:cNvSpPr>
          <p:nvPr>
            <p:ph type="body" idx="1"/>
          </p:nvPr>
        </p:nvSpPr>
        <p:spPr>
          <a:xfrm>
            <a:off x="226757" y="1032870"/>
            <a:ext cx="8568529" cy="3547356"/>
          </a:xfrm>
          <a:prstGeom prst="rect">
            <a:avLst/>
          </a:prstGeom>
          <a:noFill/>
          <a:ln>
            <a:noFill/>
          </a:ln>
        </p:spPr>
        <p:txBody>
          <a:bodyPr spcFirstLastPara="1" wrap="square" lIns="45700" tIns="45700" rIns="45700" bIns="45700" anchor="t" anchorCtr="0">
            <a:normAutofit fontScale="92500"/>
          </a:bodyPr>
          <a:lstStyle/>
          <a:p>
            <a:pPr marL="101600" lvl="0" indent="0" algn="l" rtl="0">
              <a:lnSpc>
                <a:spcPct val="100000"/>
              </a:lnSpc>
              <a:spcBef>
                <a:spcPts val="1200"/>
              </a:spcBef>
              <a:spcAft>
                <a:spcPts val="0"/>
              </a:spcAft>
              <a:buSzPct val="108108"/>
              <a:buNone/>
            </a:pPr>
            <a:r>
              <a:rPr lang="en-US"/>
              <a:t>By the end of this course, you will be able to:</a:t>
            </a:r>
            <a:endParaRPr b="1"/>
          </a:p>
          <a:p>
            <a:pPr marL="457200" lvl="0" indent="-355600" algn="l" rtl="0">
              <a:lnSpc>
                <a:spcPct val="110000"/>
              </a:lnSpc>
              <a:spcBef>
                <a:spcPts val="1200"/>
              </a:spcBef>
              <a:spcAft>
                <a:spcPts val="0"/>
              </a:spcAft>
              <a:buSzPct val="108108"/>
              <a:buChar char="•"/>
            </a:pPr>
            <a:r>
              <a:rPr lang="en-US"/>
              <a:t>Install and deploy the Pi-hole DNS Sinkhole Ad Blocker</a:t>
            </a:r>
            <a:endParaRPr/>
          </a:p>
          <a:p>
            <a:pPr marL="457200" lvl="0" indent="-355600" algn="l" rtl="0">
              <a:lnSpc>
                <a:spcPct val="110000"/>
              </a:lnSpc>
              <a:spcBef>
                <a:spcPts val="1200"/>
              </a:spcBef>
              <a:spcAft>
                <a:spcPts val="0"/>
              </a:spcAft>
              <a:buSzPct val="108108"/>
              <a:buChar char="•"/>
            </a:pPr>
            <a:r>
              <a:rPr lang="en-US"/>
              <a:t>Understand and explain Response Policy Zones (RPZ) and Indicator of Compromise (IoC) block lists</a:t>
            </a:r>
            <a:endParaRPr b="1"/>
          </a:p>
          <a:p>
            <a:pPr marL="457200" lvl="0" indent="-355600" algn="l" rtl="0">
              <a:lnSpc>
                <a:spcPct val="110000"/>
              </a:lnSpc>
              <a:spcBef>
                <a:spcPts val="1200"/>
              </a:spcBef>
              <a:spcAft>
                <a:spcPts val="0"/>
              </a:spcAft>
              <a:buSzPct val="108108"/>
              <a:buChar char="•"/>
            </a:pPr>
            <a:r>
              <a:rPr lang="en-US"/>
              <a:t>Demonstrate basic DNS Security, Threat Intelligence, and how Infoblox DDI solutions provide integrated security and enhanced network visibility</a:t>
            </a:r>
            <a:endParaRPr/>
          </a:p>
          <a:p>
            <a:pPr marL="457200" lvl="0" indent="-355600" algn="l" rtl="0">
              <a:lnSpc>
                <a:spcPct val="110000"/>
              </a:lnSpc>
              <a:spcBef>
                <a:spcPts val="1200"/>
              </a:spcBef>
              <a:spcAft>
                <a:spcPts val="0"/>
              </a:spcAft>
              <a:buSzPct val="108108"/>
              <a:buChar char="•"/>
            </a:pPr>
            <a:r>
              <a:rPr lang="en-US"/>
              <a:t>Understand and Demonstrate DNS Data Exfiltration Attacks</a:t>
            </a:r>
            <a:br>
              <a:rPr lang="en-US" b="1"/>
            </a:b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3"/>
          <p:cNvSpPr/>
          <p:nvPr/>
        </p:nvSpPr>
        <p:spPr>
          <a:xfrm>
            <a:off x="0" y="3210083"/>
            <a:ext cx="9144000" cy="1575632"/>
          </a:xfrm>
          <a:prstGeom prst="rect">
            <a:avLst/>
          </a:prstGeom>
          <a:solidFill>
            <a:srgbClr val="EFEFF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83838"/>
              </a:buClr>
              <a:buSzPts val="1300"/>
              <a:buFont typeface="Proxima Nova"/>
              <a:buNone/>
            </a:pPr>
            <a:endParaRPr sz="1300" b="0" i="0" u="none" strike="noStrike" cap="none">
              <a:solidFill>
                <a:srgbClr val="383838"/>
              </a:solidFill>
              <a:latin typeface="Arial"/>
              <a:ea typeface="Arial"/>
              <a:cs typeface="Arial"/>
              <a:sym typeface="Arial"/>
            </a:endParaRPr>
          </a:p>
        </p:txBody>
      </p:sp>
      <p:sp>
        <p:nvSpPr>
          <p:cNvPr id="220" name="Google Shape;220;p13"/>
          <p:cNvSpPr/>
          <p:nvPr/>
        </p:nvSpPr>
        <p:spPr>
          <a:xfrm>
            <a:off x="3273681" y="1409921"/>
            <a:ext cx="2507924" cy="3147791"/>
          </a:xfrm>
          <a:prstGeom prst="rect">
            <a:avLst/>
          </a:prstGeom>
          <a:solidFill>
            <a:srgbClr val="D8D8D8"/>
          </a:solidFill>
          <a:ln>
            <a:noFill/>
          </a:ln>
          <a:effectLst>
            <a:outerShdw blurRad="101600" dist="25400" dir="4680000" algn="ctr" rotWithShape="0">
              <a:srgbClr val="A5A5A5">
                <a:alpha val="56862"/>
              </a:srgbClr>
            </a:outerShdw>
          </a:effectLst>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383838"/>
              </a:buClr>
              <a:buSzPts val="1300"/>
              <a:buFont typeface="Proxima Nova"/>
              <a:buNone/>
            </a:pPr>
            <a:endParaRPr sz="1300" b="0" i="0" u="none" strike="noStrike" cap="none">
              <a:solidFill>
                <a:srgbClr val="383838"/>
              </a:solidFill>
              <a:latin typeface="Arial"/>
              <a:ea typeface="Arial"/>
              <a:cs typeface="Arial"/>
              <a:sym typeface="Arial"/>
            </a:endParaRPr>
          </a:p>
        </p:txBody>
      </p:sp>
      <p:sp>
        <p:nvSpPr>
          <p:cNvPr id="221" name="Google Shape;221;p13"/>
          <p:cNvSpPr/>
          <p:nvPr/>
        </p:nvSpPr>
        <p:spPr>
          <a:xfrm>
            <a:off x="6016881" y="1409921"/>
            <a:ext cx="2507924" cy="3147791"/>
          </a:xfrm>
          <a:prstGeom prst="rect">
            <a:avLst/>
          </a:prstGeom>
          <a:solidFill>
            <a:srgbClr val="D8D8D8"/>
          </a:solidFill>
          <a:ln>
            <a:noFill/>
          </a:ln>
          <a:effectLst>
            <a:outerShdw blurRad="101600" dist="25400" dir="4680000" algn="ctr" rotWithShape="0">
              <a:srgbClr val="A5A5A5">
                <a:alpha val="56862"/>
              </a:srgbClr>
            </a:outerShdw>
          </a:effectLst>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383838"/>
              </a:buClr>
              <a:buSzPts val="1300"/>
              <a:buFont typeface="Proxima Nova"/>
              <a:buNone/>
            </a:pPr>
            <a:endParaRPr sz="1300" b="0" i="0" u="none" strike="noStrike" cap="none">
              <a:solidFill>
                <a:srgbClr val="383838"/>
              </a:solidFill>
              <a:latin typeface="Arial"/>
              <a:ea typeface="Arial"/>
              <a:cs typeface="Arial"/>
              <a:sym typeface="Arial"/>
            </a:endParaRPr>
          </a:p>
        </p:txBody>
      </p:sp>
      <p:sp>
        <p:nvSpPr>
          <p:cNvPr id="222" name="Google Shape;222;p13"/>
          <p:cNvSpPr/>
          <p:nvPr/>
        </p:nvSpPr>
        <p:spPr>
          <a:xfrm>
            <a:off x="478633" y="1409921"/>
            <a:ext cx="2507924" cy="3147791"/>
          </a:xfrm>
          <a:prstGeom prst="rect">
            <a:avLst/>
          </a:prstGeom>
          <a:solidFill>
            <a:schemeClr val="lt1"/>
          </a:solidFill>
          <a:ln>
            <a:noFill/>
          </a:ln>
          <a:effectLst>
            <a:outerShdw blurRad="101600" dist="25400" dir="4680000" algn="ctr" rotWithShape="0">
              <a:srgbClr val="A5A5A5">
                <a:alpha val="56862"/>
              </a:srgbClr>
            </a:outerShdw>
          </a:effectLst>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383838"/>
              </a:buClr>
              <a:buSzPts val="1300"/>
              <a:buFont typeface="Proxima Nova"/>
              <a:buNone/>
            </a:pPr>
            <a:endParaRPr sz="1300" b="0" i="0" u="none" strike="noStrike" cap="none">
              <a:solidFill>
                <a:srgbClr val="383838"/>
              </a:solidFill>
              <a:latin typeface="Arial"/>
              <a:ea typeface="Arial"/>
              <a:cs typeface="Arial"/>
              <a:sym typeface="Arial"/>
            </a:endParaRPr>
          </a:p>
        </p:txBody>
      </p:sp>
      <p:sp>
        <p:nvSpPr>
          <p:cNvPr id="223" name="Google Shape;223;p13"/>
          <p:cNvSpPr txBox="1">
            <a:spLocks noGrp="1"/>
          </p:cNvSpPr>
          <p:nvPr>
            <p:ph type="title" idx="4294967295"/>
          </p:nvPr>
        </p:nvSpPr>
        <p:spPr>
          <a:xfrm>
            <a:off x="336600" y="131878"/>
            <a:ext cx="8482013" cy="784225"/>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535353"/>
              </a:buClr>
              <a:buSzPts val="2800"/>
              <a:buFont typeface="Arial"/>
              <a:buNone/>
            </a:pPr>
            <a:r>
              <a:rPr lang="en-US">
                <a:solidFill>
                  <a:srgbClr val="535353"/>
                </a:solidFill>
              </a:rPr>
              <a:t>Infoblox as a Foundation for the New Network</a:t>
            </a:r>
            <a:endParaRPr>
              <a:solidFill>
                <a:srgbClr val="535353"/>
              </a:solidFill>
            </a:endParaRPr>
          </a:p>
        </p:txBody>
      </p:sp>
      <p:grpSp>
        <p:nvGrpSpPr>
          <p:cNvPr id="224" name="Google Shape;224;p13"/>
          <p:cNvGrpSpPr/>
          <p:nvPr/>
        </p:nvGrpSpPr>
        <p:grpSpPr>
          <a:xfrm>
            <a:off x="579063" y="1084880"/>
            <a:ext cx="2285400" cy="3369207"/>
            <a:chOff x="536200" y="1156318"/>
            <a:chExt cx="2285400" cy="3369207"/>
          </a:xfrm>
        </p:grpSpPr>
        <p:sp>
          <p:nvSpPr>
            <p:cNvPr id="225" name="Google Shape;225;p13"/>
            <p:cNvSpPr txBox="1"/>
            <p:nvPr/>
          </p:nvSpPr>
          <p:spPr>
            <a:xfrm>
              <a:off x="536200" y="1788025"/>
              <a:ext cx="2285400" cy="2737500"/>
            </a:xfrm>
            <a:prstGeom prst="rect">
              <a:avLst/>
            </a:prstGeom>
            <a:noFill/>
            <a:ln>
              <a:noFill/>
            </a:ln>
          </p:spPr>
          <p:txBody>
            <a:bodyPr spcFirstLastPara="1" wrap="square" lIns="91325" tIns="91325" rIns="91325" bIns="91325" anchor="t" anchorCtr="0">
              <a:noAutofit/>
            </a:bodyPr>
            <a:lstStyle/>
            <a:p>
              <a:pPr marL="0" marR="0" lvl="0" indent="0" algn="ctr" rtl="0">
                <a:lnSpc>
                  <a:spcPct val="100000"/>
                </a:lnSpc>
                <a:spcBef>
                  <a:spcPts val="0"/>
                </a:spcBef>
                <a:spcAft>
                  <a:spcPts val="0"/>
                </a:spcAft>
                <a:buClr>
                  <a:srgbClr val="3E3E3E"/>
                </a:buClr>
                <a:buSzPts val="1000"/>
                <a:buFont typeface="Proxima Nova"/>
                <a:buNone/>
              </a:pPr>
              <a:r>
                <a:rPr lang="en-US" sz="1300" b="1" i="0" u="none" strike="noStrike" cap="none">
                  <a:solidFill>
                    <a:srgbClr val="3E3E3E"/>
                  </a:solidFill>
                  <a:latin typeface="Arial"/>
                  <a:ea typeface="Arial"/>
                  <a:cs typeface="Arial"/>
                  <a:sym typeface="Arial"/>
                </a:rPr>
                <a:t> Control</a:t>
              </a:r>
              <a:endParaRPr sz="1700" b="1" i="0" u="none" strike="noStrike" cap="none">
                <a:solidFill>
                  <a:srgbClr val="3E3E3E"/>
                </a:solidFill>
                <a:latin typeface="Arial"/>
                <a:ea typeface="Arial"/>
                <a:cs typeface="Arial"/>
                <a:sym typeface="Arial"/>
              </a:endParaRPr>
            </a:p>
            <a:p>
              <a:pPr marL="114300" marR="0" lvl="0" indent="-114300" algn="l" rtl="0">
                <a:lnSpc>
                  <a:spcPct val="100000"/>
                </a:lnSpc>
                <a:spcBef>
                  <a:spcPts val="1000"/>
                </a:spcBef>
                <a:spcAft>
                  <a:spcPts val="0"/>
                </a:spcAft>
                <a:buClr>
                  <a:srgbClr val="3E3E3E"/>
                </a:buClr>
                <a:buSzPts val="1500"/>
                <a:buFont typeface="Proxima Nova"/>
                <a:buChar char="•"/>
              </a:pPr>
              <a:r>
                <a:rPr lang="en-US" sz="1300" b="0" i="0" u="none" strike="noStrike" cap="none">
                  <a:solidFill>
                    <a:srgbClr val="3E3E3E"/>
                  </a:solidFill>
                  <a:latin typeface="Arial"/>
                  <a:ea typeface="Arial"/>
                  <a:cs typeface="Arial"/>
                  <a:sym typeface="Arial"/>
                </a:rPr>
                <a:t>Ubiquitous visibility (data center, campus and branch, edge and cloud)</a:t>
              </a:r>
              <a:endParaRPr sz="1300" b="0" i="0" u="none" strike="noStrike" cap="none">
                <a:solidFill>
                  <a:srgbClr val="3E3E3E"/>
                </a:solidFill>
                <a:latin typeface="Arial"/>
                <a:ea typeface="Arial"/>
                <a:cs typeface="Arial"/>
                <a:sym typeface="Arial"/>
              </a:endParaRPr>
            </a:p>
            <a:p>
              <a:pPr marL="114300" marR="0" lvl="0" indent="-114300" algn="l" rtl="0">
                <a:lnSpc>
                  <a:spcPct val="100000"/>
                </a:lnSpc>
                <a:spcBef>
                  <a:spcPts val="1000"/>
                </a:spcBef>
                <a:spcAft>
                  <a:spcPts val="0"/>
                </a:spcAft>
                <a:buClr>
                  <a:srgbClr val="3E3E3E"/>
                </a:buClr>
                <a:buSzPts val="1500"/>
                <a:buFont typeface="Proxima Nova"/>
                <a:buChar char="•"/>
              </a:pPr>
              <a:r>
                <a:rPr lang="en-US" sz="1300" b="0" i="0" u="none" strike="noStrike" cap="none">
                  <a:solidFill>
                    <a:srgbClr val="3E3E3E"/>
                  </a:solidFill>
                  <a:latin typeface="Arial"/>
                  <a:ea typeface="Arial"/>
                  <a:cs typeface="Arial"/>
                  <a:sym typeface="Arial"/>
                </a:rPr>
                <a:t>Single pane of glass for enterprise wide IPAM &amp; DNS record management</a:t>
              </a:r>
              <a:endParaRPr sz="1700" b="0" i="0" u="none" strike="noStrike" cap="none">
                <a:solidFill>
                  <a:srgbClr val="3E3E3E"/>
                </a:solidFill>
                <a:latin typeface="Arial"/>
                <a:ea typeface="Arial"/>
                <a:cs typeface="Arial"/>
                <a:sym typeface="Arial"/>
              </a:endParaRPr>
            </a:p>
            <a:p>
              <a:pPr marL="114300" marR="0" lvl="0" indent="-114300" algn="l" rtl="0">
                <a:lnSpc>
                  <a:spcPct val="100000"/>
                </a:lnSpc>
                <a:spcBef>
                  <a:spcPts val="1000"/>
                </a:spcBef>
                <a:spcAft>
                  <a:spcPts val="0"/>
                </a:spcAft>
                <a:buClr>
                  <a:srgbClr val="3E3E3E"/>
                </a:buClr>
                <a:buSzPts val="1500"/>
                <a:buFont typeface="Proxima Nova"/>
                <a:buChar char="•"/>
              </a:pPr>
              <a:r>
                <a:rPr lang="en-US" sz="1300" b="0" i="0" u="none" strike="noStrike" cap="none">
                  <a:solidFill>
                    <a:srgbClr val="3E3E3E"/>
                  </a:solidFill>
                  <a:latin typeface="Arial"/>
                  <a:ea typeface="Arial"/>
                  <a:cs typeface="Arial"/>
                  <a:sym typeface="Arial"/>
                </a:rPr>
                <a:t>Network Discovery and Intelligence</a:t>
              </a:r>
              <a:endParaRPr sz="1700" b="0" i="0" u="none" strike="noStrike" cap="none">
                <a:solidFill>
                  <a:srgbClr val="3E3E3E"/>
                </a:solidFill>
                <a:latin typeface="Arial"/>
                <a:ea typeface="Arial"/>
                <a:cs typeface="Arial"/>
                <a:sym typeface="Arial"/>
              </a:endParaRPr>
            </a:p>
          </p:txBody>
        </p:sp>
        <p:pic>
          <p:nvPicPr>
            <p:cNvPr id="226" name="Google Shape;226;p13" descr="1.png"/>
            <p:cNvPicPr preferRelativeResize="0"/>
            <p:nvPr/>
          </p:nvPicPr>
          <p:blipFill rotWithShape="1">
            <a:blip r:embed="rId3">
              <a:alphaModFix/>
            </a:blip>
            <a:srcRect/>
            <a:stretch/>
          </p:blipFill>
          <p:spPr>
            <a:xfrm>
              <a:off x="1375404" y="1156318"/>
              <a:ext cx="650082" cy="650082"/>
            </a:xfrm>
            <a:prstGeom prst="rect">
              <a:avLst/>
            </a:prstGeom>
            <a:noFill/>
            <a:ln>
              <a:noFill/>
            </a:ln>
          </p:spPr>
        </p:pic>
      </p:grpSp>
      <p:grpSp>
        <p:nvGrpSpPr>
          <p:cNvPr id="227" name="Google Shape;227;p13"/>
          <p:cNvGrpSpPr/>
          <p:nvPr/>
        </p:nvGrpSpPr>
        <p:grpSpPr>
          <a:xfrm>
            <a:off x="6133026" y="1084880"/>
            <a:ext cx="2285400" cy="3246807"/>
            <a:chOff x="3709800" y="1156318"/>
            <a:chExt cx="2285400" cy="3246807"/>
          </a:xfrm>
        </p:grpSpPr>
        <p:sp>
          <p:nvSpPr>
            <p:cNvPr id="228" name="Google Shape;228;p13"/>
            <p:cNvSpPr txBox="1"/>
            <p:nvPr/>
          </p:nvSpPr>
          <p:spPr>
            <a:xfrm>
              <a:off x="3709800" y="1788025"/>
              <a:ext cx="2285400" cy="2615100"/>
            </a:xfrm>
            <a:prstGeom prst="rect">
              <a:avLst/>
            </a:prstGeom>
            <a:noFill/>
            <a:ln>
              <a:noFill/>
            </a:ln>
          </p:spPr>
          <p:txBody>
            <a:bodyPr spcFirstLastPara="1" wrap="square" lIns="91325" tIns="91325" rIns="91325" bIns="91325" anchor="t" anchorCtr="0">
              <a:noAutofit/>
            </a:bodyPr>
            <a:lstStyle/>
            <a:p>
              <a:pPr marL="0" marR="0" lvl="0" indent="0" algn="ctr" rtl="0">
                <a:lnSpc>
                  <a:spcPct val="100000"/>
                </a:lnSpc>
                <a:spcBef>
                  <a:spcPts val="0"/>
                </a:spcBef>
                <a:spcAft>
                  <a:spcPts val="0"/>
                </a:spcAft>
                <a:buClr>
                  <a:srgbClr val="3E3E3E"/>
                </a:buClr>
                <a:buSzPts val="1000"/>
                <a:buFont typeface="Proxima Nova"/>
                <a:buNone/>
              </a:pPr>
              <a:r>
                <a:rPr lang="en-US" sz="1300" b="1" i="0" u="none" strike="noStrike" cap="none">
                  <a:solidFill>
                    <a:srgbClr val="3E3E3E"/>
                  </a:solidFill>
                  <a:latin typeface="Arial"/>
                  <a:ea typeface="Arial"/>
                  <a:cs typeface="Arial"/>
                  <a:sym typeface="Arial"/>
                </a:rPr>
                <a:t>Security </a:t>
              </a:r>
              <a:endParaRPr sz="1700" b="1" i="0" u="none" strike="noStrike" cap="none">
                <a:solidFill>
                  <a:srgbClr val="3E3E3E"/>
                </a:solidFill>
                <a:latin typeface="Arial"/>
                <a:ea typeface="Arial"/>
                <a:cs typeface="Arial"/>
                <a:sym typeface="Arial"/>
              </a:endParaRPr>
            </a:p>
            <a:p>
              <a:pPr marL="114300" marR="0" lvl="0" indent="-114300" algn="l" rtl="0">
                <a:lnSpc>
                  <a:spcPct val="100000"/>
                </a:lnSpc>
                <a:spcBef>
                  <a:spcPts val="1000"/>
                </a:spcBef>
                <a:spcAft>
                  <a:spcPts val="0"/>
                </a:spcAft>
                <a:buClr>
                  <a:srgbClr val="3E3E3E"/>
                </a:buClr>
                <a:buSzPts val="1500"/>
                <a:buFont typeface="Proxima Nova"/>
                <a:buChar char="•"/>
              </a:pPr>
              <a:r>
                <a:rPr lang="en-US" sz="1300" b="0" i="0" u="none" strike="noStrike" cap="none">
                  <a:solidFill>
                    <a:srgbClr val="3E3E3E"/>
                  </a:solidFill>
                  <a:latin typeface="Arial"/>
                  <a:ea typeface="Arial"/>
                  <a:cs typeface="Arial"/>
                  <a:sym typeface="Arial"/>
                </a:rPr>
                <a:t>First Layer of Defense in Security Stack</a:t>
              </a:r>
              <a:endParaRPr sz="1700" b="0" i="0" u="none" strike="noStrike" cap="none">
                <a:solidFill>
                  <a:srgbClr val="3E3E3E"/>
                </a:solidFill>
                <a:latin typeface="Arial"/>
                <a:ea typeface="Arial"/>
                <a:cs typeface="Arial"/>
                <a:sym typeface="Arial"/>
              </a:endParaRPr>
            </a:p>
            <a:p>
              <a:pPr marL="114300" marR="0" lvl="0" indent="-114300" algn="l" rtl="0">
                <a:lnSpc>
                  <a:spcPct val="100000"/>
                </a:lnSpc>
                <a:spcBef>
                  <a:spcPts val="1000"/>
                </a:spcBef>
                <a:spcAft>
                  <a:spcPts val="0"/>
                </a:spcAft>
                <a:buClr>
                  <a:srgbClr val="3E3E3E"/>
                </a:buClr>
                <a:buSzPts val="1500"/>
                <a:buFont typeface="Proxima Nova"/>
                <a:buChar char="•"/>
              </a:pPr>
              <a:r>
                <a:rPr lang="en-US" sz="1300" b="0" i="0" u="none" strike="noStrike" cap="none">
                  <a:solidFill>
                    <a:srgbClr val="3E3E3E"/>
                  </a:solidFill>
                  <a:latin typeface="Arial"/>
                  <a:ea typeface="Arial"/>
                  <a:cs typeface="Arial"/>
                  <a:sym typeface="Arial"/>
                </a:rPr>
                <a:t>Network context for speeding up Remediation and IR</a:t>
              </a:r>
              <a:endParaRPr sz="1700" b="0" i="0" u="none" strike="noStrike" cap="none">
                <a:solidFill>
                  <a:srgbClr val="3E3E3E"/>
                </a:solidFill>
                <a:latin typeface="Arial"/>
                <a:ea typeface="Arial"/>
                <a:cs typeface="Arial"/>
                <a:sym typeface="Arial"/>
              </a:endParaRPr>
            </a:p>
            <a:p>
              <a:pPr marL="114300" marR="0" lvl="0" indent="-114300" algn="l" rtl="0">
                <a:lnSpc>
                  <a:spcPct val="100000"/>
                </a:lnSpc>
                <a:spcBef>
                  <a:spcPts val="1000"/>
                </a:spcBef>
                <a:spcAft>
                  <a:spcPts val="0"/>
                </a:spcAft>
                <a:buClr>
                  <a:srgbClr val="3E3E3E"/>
                </a:buClr>
                <a:buSzPts val="1500"/>
                <a:buFont typeface="Proxima Nova"/>
                <a:buChar char="•"/>
              </a:pPr>
              <a:r>
                <a:rPr lang="en-US" sz="1300" b="0" i="0" u="none" strike="noStrike" cap="none">
                  <a:solidFill>
                    <a:srgbClr val="3E3E3E"/>
                  </a:solidFill>
                  <a:latin typeface="Arial"/>
                  <a:ea typeface="Arial"/>
                  <a:cs typeface="Arial"/>
                  <a:sym typeface="Arial"/>
                </a:rPr>
                <a:t>Foundational layer in SASE (network identity and context)</a:t>
              </a:r>
              <a:endParaRPr sz="1700" b="0" i="0" u="none" strike="noStrike" cap="none">
                <a:solidFill>
                  <a:srgbClr val="3E3E3E"/>
                </a:solidFill>
                <a:latin typeface="Arial"/>
                <a:ea typeface="Arial"/>
                <a:cs typeface="Arial"/>
                <a:sym typeface="Arial"/>
              </a:endParaRPr>
            </a:p>
          </p:txBody>
        </p:sp>
        <p:pic>
          <p:nvPicPr>
            <p:cNvPr id="229" name="Google Shape;229;p13" descr="2.png"/>
            <p:cNvPicPr preferRelativeResize="0"/>
            <p:nvPr/>
          </p:nvPicPr>
          <p:blipFill rotWithShape="1">
            <a:blip r:embed="rId4">
              <a:alphaModFix/>
            </a:blip>
            <a:srcRect/>
            <a:stretch/>
          </p:blipFill>
          <p:spPr>
            <a:xfrm>
              <a:off x="4509650" y="1156318"/>
              <a:ext cx="650082" cy="650082"/>
            </a:xfrm>
            <a:prstGeom prst="rect">
              <a:avLst/>
            </a:prstGeom>
            <a:noFill/>
            <a:ln>
              <a:noFill/>
            </a:ln>
          </p:spPr>
        </p:pic>
      </p:grpSp>
      <p:sp>
        <p:nvSpPr>
          <p:cNvPr id="230" name="Google Shape;230;p13"/>
          <p:cNvSpPr txBox="1"/>
          <p:nvPr/>
        </p:nvSpPr>
        <p:spPr>
          <a:xfrm>
            <a:off x="3429093" y="1716587"/>
            <a:ext cx="2225677" cy="2538900"/>
          </a:xfrm>
          <a:prstGeom prst="rect">
            <a:avLst/>
          </a:prstGeom>
          <a:noFill/>
          <a:ln>
            <a:noFill/>
          </a:ln>
        </p:spPr>
        <p:txBody>
          <a:bodyPr spcFirstLastPara="1" wrap="square" lIns="91325" tIns="91325" rIns="91325" bIns="91325" anchor="t" anchorCtr="0">
            <a:noAutofit/>
          </a:bodyPr>
          <a:lstStyle/>
          <a:p>
            <a:pPr marL="0" marR="0" lvl="0" indent="0" algn="ctr" rtl="0">
              <a:lnSpc>
                <a:spcPct val="100000"/>
              </a:lnSpc>
              <a:spcBef>
                <a:spcPts val="0"/>
              </a:spcBef>
              <a:spcAft>
                <a:spcPts val="0"/>
              </a:spcAft>
              <a:buClr>
                <a:srgbClr val="3E3E3E"/>
              </a:buClr>
              <a:buSzPts val="1000"/>
              <a:buFont typeface="Proxima Nova"/>
              <a:buNone/>
            </a:pPr>
            <a:r>
              <a:rPr lang="en-US" sz="1300" b="1" i="0" u="none" strike="noStrike" cap="none">
                <a:solidFill>
                  <a:srgbClr val="3E3E3E"/>
                </a:solidFill>
                <a:latin typeface="Arial"/>
                <a:ea typeface="Arial"/>
                <a:cs typeface="Arial"/>
                <a:sym typeface="Arial"/>
              </a:rPr>
              <a:t>Automation</a:t>
            </a:r>
            <a:endParaRPr sz="1700" b="1" i="0" u="none" strike="noStrike" cap="none">
              <a:solidFill>
                <a:srgbClr val="3E3E3E"/>
              </a:solidFill>
              <a:latin typeface="Arial"/>
              <a:ea typeface="Arial"/>
              <a:cs typeface="Arial"/>
              <a:sym typeface="Arial"/>
            </a:endParaRPr>
          </a:p>
          <a:p>
            <a:pPr marL="114300" marR="0" lvl="0" indent="-114300" algn="l" rtl="0">
              <a:lnSpc>
                <a:spcPct val="100000"/>
              </a:lnSpc>
              <a:spcBef>
                <a:spcPts val="1000"/>
              </a:spcBef>
              <a:spcAft>
                <a:spcPts val="0"/>
              </a:spcAft>
              <a:buClr>
                <a:srgbClr val="3E3E3E"/>
              </a:buClr>
              <a:buSzPts val="1500"/>
              <a:buFont typeface="Proxima Nova"/>
              <a:buChar char="•"/>
            </a:pPr>
            <a:r>
              <a:rPr lang="en-US" sz="1300" b="0" i="0" u="none" strike="noStrike" cap="none">
                <a:solidFill>
                  <a:srgbClr val="3E3E3E"/>
                </a:solidFill>
                <a:latin typeface="Arial"/>
                <a:ea typeface="Arial"/>
                <a:cs typeface="Arial"/>
                <a:sym typeface="Arial"/>
              </a:rPr>
              <a:t>Automation of IPAM and DNS workflows to enable virtualization and micro-services</a:t>
            </a:r>
            <a:endParaRPr sz="1700" b="0" i="0" u="none" strike="noStrike" cap="none">
              <a:solidFill>
                <a:srgbClr val="3E3E3E"/>
              </a:solidFill>
              <a:latin typeface="Arial"/>
              <a:ea typeface="Arial"/>
              <a:cs typeface="Arial"/>
              <a:sym typeface="Arial"/>
            </a:endParaRPr>
          </a:p>
          <a:p>
            <a:pPr marL="114300" marR="0" lvl="0" indent="-114300" algn="l" rtl="0">
              <a:lnSpc>
                <a:spcPct val="100000"/>
              </a:lnSpc>
              <a:spcBef>
                <a:spcPts val="1000"/>
              </a:spcBef>
              <a:spcAft>
                <a:spcPts val="0"/>
              </a:spcAft>
              <a:buClr>
                <a:srgbClr val="3E3E3E"/>
              </a:buClr>
              <a:buSzPts val="1500"/>
              <a:buFont typeface="Proxima Nova"/>
              <a:buChar char="•"/>
            </a:pPr>
            <a:r>
              <a:rPr lang="en-US" sz="1300" b="0" i="0" u="none" strike="noStrike" cap="none">
                <a:solidFill>
                  <a:srgbClr val="3E3E3E"/>
                </a:solidFill>
                <a:latin typeface="Arial"/>
                <a:ea typeface="Arial"/>
                <a:cs typeface="Arial"/>
                <a:sym typeface="Arial"/>
              </a:rPr>
              <a:t>Ecosystem enrichment</a:t>
            </a:r>
            <a:endParaRPr sz="1300" b="0" i="0" u="none" strike="noStrike" cap="none">
              <a:solidFill>
                <a:srgbClr val="3E3E3E"/>
              </a:solidFill>
              <a:latin typeface="Arial"/>
              <a:ea typeface="Arial"/>
              <a:cs typeface="Arial"/>
              <a:sym typeface="Arial"/>
            </a:endParaRPr>
          </a:p>
          <a:p>
            <a:pPr marL="114300" marR="0" lvl="0" indent="-114300" algn="l" rtl="0">
              <a:lnSpc>
                <a:spcPct val="100000"/>
              </a:lnSpc>
              <a:spcBef>
                <a:spcPts val="1000"/>
              </a:spcBef>
              <a:spcAft>
                <a:spcPts val="0"/>
              </a:spcAft>
              <a:buClr>
                <a:srgbClr val="3E3E3E"/>
              </a:buClr>
              <a:buSzPts val="1300"/>
              <a:buFont typeface="Proxima Nova"/>
              <a:buChar char="•"/>
            </a:pPr>
            <a:r>
              <a:rPr lang="en-US" sz="1300" b="0" i="0" u="none" strike="noStrike" cap="none">
                <a:solidFill>
                  <a:srgbClr val="3E3E3E"/>
                </a:solidFill>
                <a:latin typeface="Arial"/>
                <a:ea typeface="Arial"/>
                <a:cs typeface="Arial"/>
                <a:sym typeface="Arial"/>
              </a:rPr>
              <a:t>DevOps/NetOps/SecOps integration and orchestration</a:t>
            </a:r>
            <a:endParaRPr sz="1300" b="0" i="0" u="none" strike="noStrike" cap="none">
              <a:solidFill>
                <a:srgbClr val="3E3E3E"/>
              </a:solidFill>
              <a:latin typeface="Arial"/>
              <a:ea typeface="Arial"/>
              <a:cs typeface="Arial"/>
              <a:sym typeface="Arial"/>
            </a:endParaRPr>
          </a:p>
        </p:txBody>
      </p:sp>
      <p:grpSp>
        <p:nvGrpSpPr>
          <p:cNvPr id="231" name="Google Shape;231;p13"/>
          <p:cNvGrpSpPr/>
          <p:nvPr/>
        </p:nvGrpSpPr>
        <p:grpSpPr>
          <a:xfrm>
            <a:off x="4195335" y="1041771"/>
            <a:ext cx="693191" cy="693191"/>
            <a:chOff x="4195335" y="1041771"/>
            <a:chExt cx="693191" cy="693191"/>
          </a:xfrm>
        </p:grpSpPr>
        <p:sp>
          <p:nvSpPr>
            <p:cNvPr id="232" name="Google Shape;232;p13"/>
            <p:cNvSpPr/>
            <p:nvPr/>
          </p:nvSpPr>
          <p:spPr>
            <a:xfrm>
              <a:off x="4195335" y="1041771"/>
              <a:ext cx="693191" cy="693191"/>
            </a:xfrm>
            <a:prstGeom prst="ellipse">
              <a:avLst/>
            </a:prstGeom>
            <a:solidFill>
              <a:schemeClr val="accent2"/>
            </a:solid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383838"/>
                </a:buClr>
                <a:buSzPts val="1300"/>
                <a:buFont typeface="Proxima Nova"/>
                <a:buNone/>
              </a:pPr>
              <a:endParaRPr sz="1300" b="0" i="0" u="none" strike="noStrike" cap="none">
                <a:solidFill>
                  <a:srgbClr val="383838"/>
                </a:solidFill>
                <a:latin typeface="Arial"/>
                <a:ea typeface="Arial"/>
                <a:cs typeface="Arial"/>
                <a:sym typeface="Arial"/>
              </a:endParaRPr>
            </a:p>
          </p:txBody>
        </p:sp>
        <p:pic>
          <p:nvPicPr>
            <p:cNvPr id="233" name="Google Shape;233;p13"/>
            <p:cNvPicPr preferRelativeResize="0"/>
            <p:nvPr/>
          </p:nvPicPr>
          <p:blipFill rotWithShape="1">
            <a:blip r:embed="rId5">
              <a:alphaModFix/>
            </a:blip>
            <a:srcRect/>
            <a:stretch/>
          </p:blipFill>
          <p:spPr>
            <a:xfrm>
              <a:off x="4305392" y="1131277"/>
              <a:ext cx="495141" cy="495141"/>
            </a:xfrm>
            <a:prstGeom prst="rect">
              <a:avLst/>
            </a:prstGeom>
            <a:noFill/>
            <a:ln>
              <a:noFill/>
            </a:ln>
          </p:spPr>
        </p:pic>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42"/>
          <p:cNvSpPr txBox="1">
            <a:spLocks noGrp="1"/>
          </p:cNvSpPr>
          <p:nvPr>
            <p:ph type="title"/>
          </p:nvPr>
        </p:nvSpPr>
        <p:spPr>
          <a:xfrm>
            <a:off x="214956" y="43288"/>
            <a:ext cx="8481518" cy="786926"/>
          </a:xfrm>
          <a:prstGeom prst="rect">
            <a:avLst/>
          </a:prstGeom>
          <a:noFill/>
          <a:ln>
            <a:noFill/>
          </a:ln>
        </p:spPr>
        <p:txBody>
          <a:bodyPr spcFirstLastPara="1" wrap="square" lIns="45700" tIns="45700" rIns="45700" bIns="45700" anchor="ctr" anchorCtr="0">
            <a:normAutofit/>
          </a:bodyPr>
          <a:lstStyle/>
          <a:p>
            <a:pPr marL="0" lvl="0" indent="0" algn="l" rtl="0">
              <a:lnSpc>
                <a:spcPct val="80000"/>
              </a:lnSpc>
              <a:spcBef>
                <a:spcPts val="0"/>
              </a:spcBef>
              <a:spcAft>
                <a:spcPts val="0"/>
              </a:spcAft>
              <a:buSzPts val="2800"/>
              <a:buNone/>
            </a:pPr>
            <a:r>
              <a:rPr lang="en-US"/>
              <a:t>DNS in the Cyber Kill Chain</a:t>
            </a:r>
            <a:endParaRPr/>
          </a:p>
        </p:txBody>
      </p:sp>
      <p:grpSp>
        <p:nvGrpSpPr>
          <p:cNvPr id="240" name="Google Shape;240;p42"/>
          <p:cNvGrpSpPr/>
          <p:nvPr/>
        </p:nvGrpSpPr>
        <p:grpSpPr>
          <a:xfrm>
            <a:off x="4230" y="2252593"/>
            <a:ext cx="9135541" cy="709666"/>
            <a:chOff x="0" y="2252296"/>
            <a:chExt cx="9144000" cy="710323"/>
          </a:xfrm>
        </p:grpSpPr>
        <p:cxnSp>
          <p:nvCxnSpPr>
            <p:cNvPr id="241" name="Google Shape;241;p42"/>
            <p:cNvCxnSpPr/>
            <p:nvPr/>
          </p:nvCxnSpPr>
          <p:spPr>
            <a:xfrm>
              <a:off x="0" y="2378328"/>
              <a:ext cx="1097280" cy="0"/>
            </a:xfrm>
            <a:prstGeom prst="straightConnector1">
              <a:avLst/>
            </a:prstGeom>
            <a:noFill/>
            <a:ln w="50800" cap="flat" cmpd="sng">
              <a:solidFill>
                <a:srgbClr val="535353"/>
              </a:solidFill>
              <a:prstDash val="solid"/>
              <a:round/>
              <a:headEnd type="none" w="sm" len="sm"/>
              <a:tailEnd type="none" w="sm" len="sm"/>
            </a:ln>
          </p:spPr>
        </p:cxnSp>
        <p:sp>
          <p:nvSpPr>
            <p:cNvPr id="242" name="Google Shape;242;p42"/>
            <p:cNvSpPr/>
            <p:nvPr/>
          </p:nvSpPr>
          <p:spPr>
            <a:xfrm>
              <a:off x="325788" y="2252296"/>
              <a:ext cx="240632" cy="249505"/>
            </a:xfrm>
            <a:prstGeom prst="chevron">
              <a:avLst>
                <a:gd name="adj" fmla="val 50000"/>
              </a:avLst>
            </a:prstGeom>
            <a:solidFill>
              <a:srgbClr val="104D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99" b="0" i="0" u="none" strike="noStrike" cap="none">
                <a:solidFill>
                  <a:schemeClr val="dk1"/>
                </a:solidFill>
                <a:latin typeface="Arial"/>
                <a:ea typeface="Arial"/>
                <a:cs typeface="Arial"/>
                <a:sym typeface="Arial"/>
              </a:endParaRPr>
            </a:p>
          </p:txBody>
        </p:sp>
        <p:sp>
          <p:nvSpPr>
            <p:cNvPr id="243" name="Google Shape;243;p42"/>
            <p:cNvSpPr/>
            <p:nvPr/>
          </p:nvSpPr>
          <p:spPr>
            <a:xfrm>
              <a:off x="589440" y="2252296"/>
              <a:ext cx="240632" cy="249505"/>
            </a:xfrm>
            <a:prstGeom prst="chevron">
              <a:avLst>
                <a:gd name="adj" fmla="val 50000"/>
              </a:avLst>
            </a:prstGeom>
            <a:solidFill>
              <a:srgbClr val="104D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99" b="0" i="0" u="none" strike="noStrike" cap="none">
                <a:solidFill>
                  <a:schemeClr val="dk1"/>
                </a:solidFill>
                <a:latin typeface="Arial"/>
                <a:ea typeface="Arial"/>
                <a:cs typeface="Arial"/>
                <a:sym typeface="Arial"/>
              </a:endParaRPr>
            </a:p>
          </p:txBody>
        </p:sp>
        <p:cxnSp>
          <p:nvCxnSpPr>
            <p:cNvPr id="244" name="Google Shape;244;p42"/>
            <p:cNvCxnSpPr/>
            <p:nvPr/>
          </p:nvCxnSpPr>
          <p:spPr>
            <a:xfrm rot="2100000">
              <a:off x="1026805" y="2571750"/>
              <a:ext cx="685800" cy="0"/>
            </a:xfrm>
            <a:prstGeom prst="straightConnector1">
              <a:avLst/>
            </a:prstGeom>
            <a:noFill/>
            <a:ln w="50800" cap="flat" cmpd="sng">
              <a:solidFill>
                <a:srgbClr val="535353"/>
              </a:solidFill>
              <a:prstDash val="solid"/>
              <a:round/>
              <a:headEnd type="none" w="sm" len="sm"/>
              <a:tailEnd type="none" w="sm" len="sm"/>
            </a:ln>
          </p:spPr>
        </p:cxnSp>
        <p:cxnSp>
          <p:nvCxnSpPr>
            <p:cNvPr id="245" name="Google Shape;245;p42"/>
            <p:cNvCxnSpPr/>
            <p:nvPr/>
          </p:nvCxnSpPr>
          <p:spPr>
            <a:xfrm rot="-2100000">
              <a:off x="1983661" y="2571750"/>
              <a:ext cx="685800" cy="0"/>
            </a:xfrm>
            <a:prstGeom prst="straightConnector1">
              <a:avLst/>
            </a:prstGeom>
            <a:noFill/>
            <a:ln w="50800" cap="flat" cmpd="sng">
              <a:solidFill>
                <a:srgbClr val="535353"/>
              </a:solidFill>
              <a:prstDash val="solid"/>
              <a:round/>
              <a:headEnd type="none" w="sm" len="sm"/>
              <a:tailEnd type="none" w="sm" len="sm"/>
            </a:ln>
          </p:spPr>
        </p:cxnSp>
        <p:cxnSp>
          <p:nvCxnSpPr>
            <p:cNvPr id="246" name="Google Shape;246;p42"/>
            <p:cNvCxnSpPr/>
            <p:nvPr/>
          </p:nvCxnSpPr>
          <p:spPr>
            <a:xfrm rot="2100000">
              <a:off x="2940518" y="2571750"/>
              <a:ext cx="685800" cy="0"/>
            </a:xfrm>
            <a:prstGeom prst="straightConnector1">
              <a:avLst/>
            </a:prstGeom>
            <a:noFill/>
            <a:ln w="50800" cap="flat" cmpd="sng">
              <a:solidFill>
                <a:srgbClr val="535353"/>
              </a:solidFill>
              <a:prstDash val="solid"/>
              <a:round/>
              <a:headEnd type="none" w="sm" len="sm"/>
              <a:tailEnd type="none" w="sm" len="sm"/>
            </a:ln>
          </p:spPr>
        </p:cxnSp>
        <p:cxnSp>
          <p:nvCxnSpPr>
            <p:cNvPr id="247" name="Google Shape;247;p42"/>
            <p:cNvCxnSpPr/>
            <p:nvPr/>
          </p:nvCxnSpPr>
          <p:spPr>
            <a:xfrm rot="-2100000">
              <a:off x="3897374" y="2571750"/>
              <a:ext cx="685800" cy="0"/>
            </a:xfrm>
            <a:prstGeom prst="straightConnector1">
              <a:avLst/>
            </a:prstGeom>
            <a:noFill/>
            <a:ln w="50800" cap="flat" cmpd="sng">
              <a:solidFill>
                <a:srgbClr val="535353"/>
              </a:solidFill>
              <a:prstDash val="solid"/>
              <a:round/>
              <a:headEnd type="none" w="sm" len="sm"/>
              <a:tailEnd type="none" w="sm" len="sm"/>
            </a:ln>
          </p:spPr>
        </p:cxnSp>
        <p:cxnSp>
          <p:nvCxnSpPr>
            <p:cNvPr id="248" name="Google Shape;248;p42"/>
            <p:cNvCxnSpPr/>
            <p:nvPr/>
          </p:nvCxnSpPr>
          <p:spPr>
            <a:xfrm rot="2100000">
              <a:off x="4854230" y="2571750"/>
              <a:ext cx="685800" cy="0"/>
            </a:xfrm>
            <a:prstGeom prst="straightConnector1">
              <a:avLst/>
            </a:prstGeom>
            <a:noFill/>
            <a:ln w="50800" cap="flat" cmpd="sng">
              <a:solidFill>
                <a:srgbClr val="535353"/>
              </a:solidFill>
              <a:prstDash val="solid"/>
              <a:round/>
              <a:headEnd type="none" w="sm" len="sm"/>
              <a:tailEnd type="none" w="sm" len="sm"/>
            </a:ln>
          </p:spPr>
        </p:cxnSp>
        <p:cxnSp>
          <p:nvCxnSpPr>
            <p:cNvPr id="249" name="Google Shape;249;p42"/>
            <p:cNvCxnSpPr/>
            <p:nvPr/>
          </p:nvCxnSpPr>
          <p:spPr>
            <a:xfrm rot="-2100000">
              <a:off x="5811087" y="2571750"/>
              <a:ext cx="685800" cy="0"/>
            </a:xfrm>
            <a:prstGeom prst="straightConnector1">
              <a:avLst/>
            </a:prstGeom>
            <a:noFill/>
            <a:ln w="50800" cap="flat" cmpd="sng">
              <a:solidFill>
                <a:srgbClr val="535353"/>
              </a:solidFill>
              <a:prstDash val="solid"/>
              <a:round/>
              <a:headEnd type="none" w="sm" len="sm"/>
              <a:tailEnd type="none" w="sm" len="sm"/>
            </a:ln>
          </p:spPr>
        </p:cxnSp>
        <p:cxnSp>
          <p:nvCxnSpPr>
            <p:cNvPr id="250" name="Google Shape;250;p42"/>
            <p:cNvCxnSpPr/>
            <p:nvPr/>
          </p:nvCxnSpPr>
          <p:spPr>
            <a:xfrm rot="2100000">
              <a:off x="6767944" y="2571750"/>
              <a:ext cx="685800" cy="0"/>
            </a:xfrm>
            <a:prstGeom prst="straightConnector1">
              <a:avLst/>
            </a:prstGeom>
            <a:noFill/>
            <a:ln w="50800" cap="flat" cmpd="sng">
              <a:solidFill>
                <a:srgbClr val="535353"/>
              </a:solidFill>
              <a:prstDash val="solid"/>
              <a:round/>
              <a:headEnd type="none" w="sm" len="sm"/>
              <a:tailEnd type="none" w="sm" len="sm"/>
            </a:ln>
          </p:spPr>
        </p:cxnSp>
        <p:cxnSp>
          <p:nvCxnSpPr>
            <p:cNvPr id="251" name="Google Shape;251;p42"/>
            <p:cNvCxnSpPr/>
            <p:nvPr/>
          </p:nvCxnSpPr>
          <p:spPr>
            <a:xfrm>
              <a:off x="8092440" y="2962619"/>
              <a:ext cx="1051560" cy="0"/>
            </a:xfrm>
            <a:prstGeom prst="straightConnector1">
              <a:avLst/>
            </a:prstGeom>
            <a:noFill/>
            <a:ln w="50800" cap="flat" cmpd="sng">
              <a:solidFill>
                <a:srgbClr val="535353"/>
              </a:solidFill>
              <a:prstDash val="solid"/>
              <a:round/>
              <a:headEnd type="none" w="sm" len="sm"/>
              <a:tailEnd type="none" w="sm" len="sm"/>
            </a:ln>
          </p:spPr>
        </p:cxnSp>
      </p:grpSp>
      <p:sp>
        <p:nvSpPr>
          <p:cNvPr id="252" name="Google Shape;252;p42"/>
          <p:cNvSpPr/>
          <p:nvPr/>
        </p:nvSpPr>
        <p:spPr>
          <a:xfrm>
            <a:off x="1717421" y="3516564"/>
            <a:ext cx="347151" cy="228389"/>
          </a:xfrm>
          <a:prstGeom prst="diamond">
            <a:avLst/>
          </a:prstGeom>
          <a:solidFill>
            <a:schemeClr val="accent4"/>
          </a:solidFill>
          <a:ln w="25400" cap="flat" cmpd="sng">
            <a:solidFill>
              <a:srgbClr val="A5761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399" b="0" i="0" u="none" strike="noStrike" cap="none">
                <a:solidFill>
                  <a:schemeClr val="lt1"/>
                </a:solidFill>
                <a:latin typeface="Arial"/>
                <a:ea typeface="Arial"/>
                <a:cs typeface="Arial"/>
                <a:sym typeface="Arial"/>
              </a:rPr>
              <a:t>1</a:t>
            </a:r>
            <a:endParaRPr/>
          </a:p>
        </p:txBody>
      </p:sp>
      <p:sp>
        <p:nvSpPr>
          <p:cNvPr id="253" name="Google Shape;253;p42"/>
          <p:cNvSpPr txBox="1"/>
          <p:nvPr/>
        </p:nvSpPr>
        <p:spPr>
          <a:xfrm>
            <a:off x="1266749" y="3791145"/>
            <a:ext cx="1391478" cy="275614"/>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00000"/>
              </a:buClr>
              <a:buSzPts val="1299"/>
              <a:buFont typeface="Arial"/>
              <a:buNone/>
            </a:pPr>
            <a:r>
              <a:rPr lang="en-US" sz="1299" b="1" i="0" u="none" strike="noStrike" cap="none">
                <a:solidFill>
                  <a:srgbClr val="104D94"/>
                </a:solidFill>
                <a:latin typeface="Arial"/>
                <a:ea typeface="Arial"/>
                <a:cs typeface="Arial"/>
                <a:sym typeface="Arial"/>
              </a:rPr>
              <a:t>Reconnaissance</a:t>
            </a:r>
            <a:endParaRPr/>
          </a:p>
        </p:txBody>
      </p:sp>
      <p:sp>
        <p:nvSpPr>
          <p:cNvPr id="254" name="Google Shape;254;p42"/>
          <p:cNvSpPr txBox="1"/>
          <p:nvPr/>
        </p:nvSpPr>
        <p:spPr>
          <a:xfrm>
            <a:off x="1266749" y="3999572"/>
            <a:ext cx="1391478" cy="455577"/>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00000"/>
              </a:buClr>
              <a:buSzPts val="899"/>
              <a:buFont typeface="Arial"/>
              <a:buNone/>
            </a:pPr>
            <a:r>
              <a:rPr lang="en-US" sz="899" b="0" i="0" u="none" strike="noStrike" cap="none">
                <a:solidFill>
                  <a:srgbClr val="323232"/>
                </a:solidFill>
                <a:latin typeface="Arial"/>
                <a:ea typeface="Arial"/>
                <a:cs typeface="Arial"/>
                <a:sym typeface="Arial"/>
              </a:rPr>
              <a:t>Harvesting email addresses, conference information, etc.</a:t>
            </a:r>
            <a:endParaRPr/>
          </a:p>
        </p:txBody>
      </p:sp>
      <p:sp>
        <p:nvSpPr>
          <p:cNvPr id="255" name="Google Shape;255;p42"/>
          <p:cNvSpPr/>
          <p:nvPr/>
        </p:nvSpPr>
        <p:spPr>
          <a:xfrm>
            <a:off x="1198697" y="2492266"/>
            <a:ext cx="1368855" cy="939987"/>
          </a:xfrm>
          <a:prstGeom prst="diamond">
            <a:avLst/>
          </a:prstGeom>
          <a:solidFill>
            <a:srgbClr val="FFFFFF"/>
          </a:solidFill>
          <a:ln w="57150" cap="flat" cmpd="sng">
            <a:solidFill>
              <a:srgbClr val="0373E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99" b="0" i="0" u="none" strike="noStrike" cap="none">
              <a:solidFill>
                <a:schemeClr val="dk1"/>
              </a:solidFill>
              <a:latin typeface="Arial"/>
              <a:ea typeface="Arial"/>
              <a:cs typeface="Arial"/>
              <a:sym typeface="Arial"/>
            </a:endParaRPr>
          </a:p>
        </p:txBody>
      </p:sp>
      <p:pic>
        <p:nvPicPr>
          <p:cNvPr id="256" name="Google Shape;256;p42"/>
          <p:cNvPicPr preferRelativeResize="0"/>
          <p:nvPr/>
        </p:nvPicPr>
        <p:blipFill rotWithShape="1">
          <a:blip r:embed="rId3">
            <a:alphaModFix/>
          </a:blip>
          <a:srcRect/>
          <a:stretch/>
        </p:blipFill>
        <p:spPr>
          <a:xfrm>
            <a:off x="1633284" y="2712377"/>
            <a:ext cx="499683" cy="454257"/>
          </a:xfrm>
          <a:prstGeom prst="rect">
            <a:avLst/>
          </a:prstGeom>
          <a:noFill/>
          <a:ln>
            <a:noFill/>
          </a:ln>
        </p:spPr>
      </p:pic>
      <p:sp>
        <p:nvSpPr>
          <p:cNvPr id="257" name="Google Shape;257;p42"/>
          <p:cNvSpPr/>
          <p:nvPr/>
        </p:nvSpPr>
        <p:spPr>
          <a:xfrm>
            <a:off x="2650355" y="1372627"/>
            <a:ext cx="347151" cy="228389"/>
          </a:xfrm>
          <a:prstGeom prst="diamond">
            <a:avLst/>
          </a:prstGeom>
          <a:solidFill>
            <a:schemeClr val="accent4"/>
          </a:solidFill>
          <a:ln w="25400" cap="flat" cmpd="sng">
            <a:solidFill>
              <a:srgbClr val="A5761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399" b="0" i="0" u="none" strike="noStrike" cap="none">
                <a:solidFill>
                  <a:schemeClr val="lt1"/>
                </a:solidFill>
                <a:latin typeface="Arial"/>
                <a:ea typeface="Arial"/>
                <a:cs typeface="Arial"/>
                <a:sym typeface="Arial"/>
              </a:rPr>
              <a:t>2</a:t>
            </a:r>
            <a:endParaRPr/>
          </a:p>
        </p:txBody>
      </p:sp>
      <p:sp>
        <p:nvSpPr>
          <p:cNvPr id="258" name="Google Shape;258;p42"/>
          <p:cNvSpPr txBox="1"/>
          <p:nvPr/>
        </p:nvSpPr>
        <p:spPr>
          <a:xfrm>
            <a:off x="2143491" y="906919"/>
            <a:ext cx="1391478" cy="275614"/>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00000"/>
              </a:buClr>
              <a:buSzPts val="1299"/>
              <a:buFont typeface="Arial"/>
              <a:buNone/>
            </a:pPr>
            <a:r>
              <a:rPr lang="en-US" sz="1299" b="1" i="0" u="none" strike="noStrike" cap="none">
                <a:solidFill>
                  <a:srgbClr val="104D94"/>
                </a:solidFill>
                <a:latin typeface="Arial"/>
                <a:ea typeface="Arial"/>
                <a:cs typeface="Arial"/>
                <a:sym typeface="Arial"/>
              </a:rPr>
              <a:t>Weaponization</a:t>
            </a:r>
            <a:endParaRPr/>
          </a:p>
        </p:txBody>
      </p:sp>
      <p:sp>
        <p:nvSpPr>
          <p:cNvPr id="259" name="Google Shape;259;p42"/>
          <p:cNvSpPr txBox="1"/>
          <p:nvPr/>
        </p:nvSpPr>
        <p:spPr>
          <a:xfrm>
            <a:off x="2047528" y="1115344"/>
            <a:ext cx="1552014" cy="275614"/>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00000"/>
              </a:buClr>
              <a:buSzPts val="899"/>
              <a:buFont typeface="Arial"/>
              <a:buNone/>
            </a:pPr>
            <a:r>
              <a:rPr lang="en-US" sz="899" b="0" i="0" u="none" strike="noStrike" cap="none">
                <a:solidFill>
                  <a:schemeClr val="dk1"/>
                </a:solidFill>
                <a:latin typeface="Arial"/>
                <a:ea typeface="Arial"/>
                <a:cs typeface="Arial"/>
                <a:sym typeface="Arial"/>
              </a:rPr>
              <a:t>Coupling exploit with backdoor into deliverable payload</a:t>
            </a:r>
            <a:endParaRPr/>
          </a:p>
        </p:txBody>
      </p:sp>
      <p:sp>
        <p:nvSpPr>
          <p:cNvPr id="260" name="Google Shape;260;p42"/>
          <p:cNvSpPr/>
          <p:nvPr/>
        </p:nvSpPr>
        <p:spPr>
          <a:xfrm>
            <a:off x="2139503" y="1668360"/>
            <a:ext cx="1368855" cy="939987"/>
          </a:xfrm>
          <a:prstGeom prst="diamond">
            <a:avLst/>
          </a:prstGeom>
          <a:solidFill>
            <a:srgbClr val="FFFFFF"/>
          </a:solidFill>
          <a:ln w="57150" cap="flat" cmpd="sng">
            <a:solidFill>
              <a:srgbClr val="0373E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99" b="0" i="0" u="none" strike="noStrike" cap="none">
              <a:solidFill>
                <a:schemeClr val="dk1"/>
              </a:solidFill>
              <a:latin typeface="Arial"/>
              <a:ea typeface="Arial"/>
              <a:cs typeface="Arial"/>
              <a:sym typeface="Arial"/>
            </a:endParaRPr>
          </a:p>
        </p:txBody>
      </p:sp>
      <p:pic>
        <p:nvPicPr>
          <p:cNvPr id="261" name="Google Shape;261;p42"/>
          <p:cNvPicPr preferRelativeResize="0"/>
          <p:nvPr/>
        </p:nvPicPr>
        <p:blipFill rotWithShape="1">
          <a:blip r:embed="rId4">
            <a:alphaModFix/>
          </a:blip>
          <a:srcRect/>
          <a:stretch/>
        </p:blipFill>
        <p:spPr>
          <a:xfrm>
            <a:off x="2627756" y="1958889"/>
            <a:ext cx="391553" cy="358924"/>
          </a:xfrm>
          <a:prstGeom prst="rect">
            <a:avLst/>
          </a:prstGeom>
          <a:noFill/>
          <a:ln>
            <a:noFill/>
          </a:ln>
        </p:spPr>
      </p:pic>
      <p:sp>
        <p:nvSpPr>
          <p:cNvPr id="262" name="Google Shape;262;p42"/>
          <p:cNvSpPr/>
          <p:nvPr/>
        </p:nvSpPr>
        <p:spPr>
          <a:xfrm>
            <a:off x="3599540" y="3516564"/>
            <a:ext cx="347151" cy="228389"/>
          </a:xfrm>
          <a:prstGeom prst="diamond">
            <a:avLst/>
          </a:prstGeom>
          <a:solidFill>
            <a:schemeClr val="accent4"/>
          </a:solidFill>
          <a:ln w="25400" cap="flat" cmpd="sng">
            <a:solidFill>
              <a:srgbClr val="A5761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399" b="0" i="0" u="none" strike="noStrike" cap="none">
                <a:solidFill>
                  <a:schemeClr val="lt1"/>
                </a:solidFill>
                <a:latin typeface="Arial"/>
                <a:ea typeface="Arial"/>
                <a:cs typeface="Arial"/>
                <a:sym typeface="Arial"/>
              </a:rPr>
              <a:t>3</a:t>
            </a:r>
            <a:endParaRPr/>
          </a:p>
        </p:txBody>
      </p:sp>
      <p:sp>
        <p:nvSpPr>
          <p:cNvPr id="263" name="Google Shape;263;p42"/>
          <p:cNvSpPr txBox="1"/>
          <p:nvPr/>
        </p:nvSpPr>
        <p:spPr>
          <a:xfrm>
            <a:off x="3127374" y="3791145"/>
            <a:ext cx="1391478" cy="275614"/>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00000"/>
              </a:buClr>
              <a:buSzPts val="1299"/>
              <a:buFont typeface="Arial"/>
              <a:buNone/>
            </a:pPr>
            <a:r>
              <a:rPr lang="en-US" sz="1299" b="1" i="0" u="none" strike="noStrike" cap="none">
                <a:solidFill>
                  <a:srgbClr val="104D94"/>
                </a:solidFill>
                <a:latin typeface="Arial"/>
                <a:ea typeface="Arial"/>
                <a:cs typeface="Arial"/>
                <a:sym typeface="Arial"/>
              </a:rPr>
              <a:t>Delivery</a:t>
            </a:r>
            <a:endParaRPr/>
          </a:p>
        </p:txBody>
      </p:sp>
      <p:sp>
        <p:nvSpPr>
          <p:cNvPr id="264" name="Google Shape;264;p42"/>
          <p:cNvSpPr txBox="1"/>
          <p:nvPr/>
        </p:nvSpPr>
        <p:spPr>
          <a:xfrm>
            <a:off x="3135200" y="3999572"/>
            <a:ext cx="1382266" cy="455577"/>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00000"/>
              </a:buClr>
              <a:buSzPts val="899"/>
              <a:buFont typeface="Arial"/>
              <a:buNone/>
            </a:pPr>
            <a:r>
              <a:rPr lang="en-US" sz="899" b="0" i="0" u="none" strike="noStrike" cap="none">
                <a:solidFill>
                  <a:srgbClr val="323232"/>
                </a:solidFill>
                <a:latin typeface="Arial"/>
                <a:ea typeface="Arial"/>
                <a:cs typeface="Arial"/>
                <a:sym typeface="Arial"/>
              </a:rPr>
              <a:t>Delivering weaponized bundle to the victim via email, web, USB, etc.</a:t>
            </a:r>
            <a:endParaRPr/>
          </a:p>
        </p:txBody>
      </p:sp>
      <p:sp>
        <p:nvSpPr>
          <p:cNvPr id="265" name="Google Shape;265;p42"/>
          <p:cNvSpPr/>
          <p:nvPr/>
        </p:nvSpPr>
        <p:spPr>
          <a:xfrm>
            <a:off x="3080309" y="2492266"/>
            <a:ext cx="1368855" cy="939987"/>
          </a:xfrm>
          <a:prstGeom prst="diamond">
            <a:avLst/>
          </a:prstGeom>
          <a:solidFill>
            <a:srgbClr val="FFFFFF"/>
          </a:solidFill>
          <a:ln w="57150" cap="flat" cmpd="sng">
            <a:solidFill>
              <a:srgbClr val="0373E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99" b="0" i="0" u="none" strike="noStrike" cap="none">
              <a:solidFill>
                <a:schemeClr val="dk1"/>
              </a:solidFill>
              <a:latin typeface="Arial"/>
              <a:ea typeface="Arial"/>
              <a:cs typeface="Arial"/>
              <a:sym typeface="Arial"/>
            </a:endParaRPr>
          </a:p>
        </p:txBody>
      </p:sp>
      <p:pic>
        <p:nvPicPr>
          <p:cNvPr id="266" name="Google Shape;266;p42"/>
          <p:cNvPicPr preferRelativeResize="0"/>
          <p:nvPr/>
        </p:nvPicPr>
        <p:blipFill rotWithShape="1">
          <a:blip r:embed="rId5">
            <a:alphaModFix/>
          </a:blip>
          <a:srcRect/>
          <a:stretch/>
        </p:blipFill>
        <p:spPr>
          <a:xfrm>
            <a:off x="3534971" y="2680872"/>
            <a:ext cx="533333" cy="520635"/>
          </a:xfrm>
          <a:prstGeom prst="rect">
            <a:avLst/>
          </a:prstGeom>
          <a:noFill/>
          <a:ln>
            <a:noFill/>
          </a:ln>
        </p:spPr>
      </p:pic>
      <p:sp>
        <p:nvSpPr>
          <p:cNvPr id="267" name="Google Shape;267;p42"/>
          <p:cNvSpPr/>
          <p:nvPr/>
        </p:nvSpPr>
        <p:spPr>
          <a:xfrm>
            <a:off x="4530686" y="1372627"/>
            <a:ext cx="347151" cy="228389"/>
          </a:xfrm>
          <a:prstGeom prst="diamond">
            <a:avLst/>
          </a:prstGeom>
          <a:solidFill>
            <a:schemeClr val="accent4"/>
          </a:solidFill>
          <a:ln w="25400" cap="flat" cmpd="sng">
            <a:solidFill>
              <a:srgbClr val="A5761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399" b="0" i="0" u="none" strike="noStrike" cap="none">
                <a:solidFill>
                  <a:schemeClr val="lt1"/>
                </a:solidFill>
                <a:latin typeface="Arial"/>
                <a:ea typeface="Arial"/>
                <a:cs typeface="Arial"/>
                <a:sym typeface="Arial"/>
              </a:rPr>
              <a:t>4</a:t>
            </a:r>
            <a:endParaRPr/>
          </a:p>
        </p:txBody>
      </p:sp>
      <p:sp>
        <p:nvSpPr>
          <p:cNvPr id="268" name="Google Shape;268;p42"/>
          <p:cNvSpPr txBox="1"/>
          <p:nvPr/>
        </p:nvSpPr>
        <p:spPr>
          <a:xfrm>
            <a:off x="3998492" y="899213"/>
            <a:ext cx="1391478" cy="275614"/>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00000"/>
              </a:buClr>
              <a:buSzPts val="1299"/>
              <a:buFont typeface="Arial"/>
              <a:buNone/>
            </a:pPr>
            <a:r>
              <a:rPr lang="en-US" sz="1299" b="1" i="0" u="none" strike="noStrike" cap="none">
                <a:solidFill>
                  <a:srgbClr val="104D94"/>
                </a:solidFill>
                <a:latin typeface="Arial"/>
                <a:ea typeface="Arial"/>
                <a:cs typeface="Arial"/>
                <a:sym typeface="Arial"/>
              </a:rPr>
              <a:t>Exploitation</a:t>
            </a:r>
            <a:endParaRPr/>
          </a:p>
        </p:txBody>
      </p:sp>
      <p:sp>
        <p:nvSpPr>
          <p:cNvPr id="269" name="Google Shape;269;p42"/>
          <p:cNvSpPr txBox="1"/>
          <p:nvPr/>
        </p:nvSpPr>
        <p:spPr>
          <a:xfrm>
            <a:off x="3838445" y="1107637"/>
            <a:ext cx="1708269" cy="299802"/>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00000"/>
              </a:buClr>
              <a:buSzPts val="899"/>
              <a:buFont typeface="Arial"/>
              <a:buNone/>
            </a:pPr>
            <a:r>
              <a:rPr lang="en-US" sz="899" b="0" i="0" u="none" strike="noStrike" cap="none">
                <a:solidFill>
                  <a:srgbClr val="323232"/>
                </a:solidFill>
                <a:latin typeface="Arial"/>
                <a:ea typeface="Arial"/>
                <a:cs typeface="Arial"/>
                <a:sym typeface="Arial"/>
              </a:rPr>
              <a:t>Exploiting a vulnerability to execute code on victim’s system</a:t>
            </a:r>
            <a:endParaRPr/>
          </a:p>
        </p:txBody>
      </p:sp>
      <p:sp>
        <p:nvSpPr>
          <p:cNvPr id="270" name="Google Shape;270;p42"/>
          <p:cNvSpPr/>
          <p:nvPr/>
        </p:nvSpPr>
        <p:spPr>
          <a:xfrm>
            <a:off x="4021115" y="1668360"/>
            <a:ext cx="1368855" cy="939987"/>
          </a:xfrm>
          <a:prstGeom prst="diamond">
            <a:avLst/>
          </a:prstGeom>
          <a:solidFill>
            <a:srgbClr val="FFFFFF"/>
          </a:solidFill>
          <a:ln w="57150" cap="flat" cmpd="sng">
            <a:solidFill>
              <a:srgbClr val="0373E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99" b="0" i="0" u="none" strike="noStrike" cap="none">
              <a:solidFill>
                <a:schemeClr val="dk1"/>
              </a:solidFill>
              <a:latin typeface="Arial"/>
              <a:ea typeface="Arial"/>
              <a:cs typeface="Arial"/>
              <a:sym typeface="Arial"/>
            </a:endParaRPr>
          </a:p>
        </p:txBody>
      </p:sp>
      <p:pic>
        <p:nvPicPr>
          <p:cNvPr id="271" name="Google Shape;271;p42"/>
          <p:cNvPicPr preferRelativeResize="0"/>
          <p:nvPr/>
        </p:nvPicPr>
        <p:blipFill rotWithShape="1">
          <a:blip r:embed="rId6">
            <a:alphaModFix/>
          </a:blip>
          <a:srcRect/>
          <a:stretch/>
        </p:blipFill>
        <p:spPr>
          <a:xfrm>
            <a:off x="4482222" y="1938333"/>
            <a:ext cx="458101" cy="423308"/>
          </a:xfrm>
          <a:prstGeom prst="rect">
            <a:avLst/>
          </a:prstGeom>
          <a:noFill/>
          <a:ln>
            <a:noFill/>
          </a:ln>
        </p:spPr>
      </p:pic>
      <p:sp>
        <p:nvSpPr>
          <p:cNvPr id="272" name="Google Shape;272;p42"/>
          <p:cNvSpPr/>
          <p:nvPr/>
        </p:nvSpPr>
        <p:spPr>
          <a:xfrm>
            <a:off x="5481660" y="3516564"/>
            <a:ext cx="347151" cy="228389"/>
          </a:xfrm>
          <a:prstGeom prst="diamond">
            <a:avLst/>
          </a:prstGeom>
          <a:solidFill>
            <a:schemeClr val="accent4"/>
          </a:solidFill>
          <a:ln w="25400" cap="flat" cmpd="sng">
            <a:solidFill>
              <a:srgbClr val="A5761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399" b="0" i="0" u="none" strike="noStrike" cap="none">
                <a:solidFill>
                  <a:schemeClr val="lt1"/>
                </a:solidFill>
                <a:latin typeface="Arial"/>
                <a:ea typeface="Arial"/>
                <a:cs typeface="Arial"/>
                <a:sym typeface="Arial"/>
              </a:rPr>
              <a:t>5</a:t>
            </a:r>
            <a:endParaRPr/>
          </a:p>
        </p:txBody>
      </p:sp>
      <p:sp>
        <p:nvSpPr>
          <p:cNvPr id="273" name="Google Shape;273;p42"/>
          <p:cNvSpPr txBox="1"/>
          <p:nvPr/>
        </p:nvSpPr>
        <p:spPr>
          <a:xfrm>
            <a:off x="4999670" y="3791145"/>
            <a:ext cx="1391478" cy="275614"/>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00000"/>
              </a:buClr>
              <a:buSzPts val="1299"/>
              <a:buFont typeface="Arial"/>
              <a:buNone/>
            </a:pPr>
            <a:r>
              <a:rPr lang="en-US" sz="1299" b="1" i="0" u="none" strike="noStrike" cap="none">
                <a:solidFill>
                  <a:srgbClr val="104D94"/>
                </a:solidFill>
                <a:latin typeface="Arial"/>
                <a:ea typeface="Arial"/>
                <a:cs typeface="Arial"/>
                <a:sym typeface="Arial"/>
              </a:rPr>
              <a:t>Installation</a:t>
            </a:r>
            <a:endParaRPr/>
          </a:p>
        </p:txBody>
      </p:sp>
      <p:sp>
        <p:nvSpPr>
          <p:cNvPr id="274" name="Google Shape;274;p42"/>
          <p:cNvSpPr txBox="1"/>
          <p:nvPr/>
        </p:nvSpPr>
        <p:spPr>
          <a:xfrm>
            <a:off x="5134019" y="3999572"/>
            <a:ext cx="1101352" cy="455577"/>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00000"/>
              </a:buClr>
              <a:buSzPts val="899"/>
              <a:buFont typeface="Arial"/>
              <a:buNone/>
            </a:pPr>
            <a:r>
              <a:rPr lang="en-US" sz="899" b="0" i="0" u="none" strike="noStrike" cap="none">
                <a:solidFill>
                  <a:srgbClr val="323232"/>
                </a:solidFill>
                <a:latin typeface="Arial"/>
                <a:ea typeface="Arial"/>
                <a:cs typeface="Arial"/>
                <a:sym typeface="Arial"/>
              </a:rPr>
              <a:t>Installing malware on the asset</a:t>
            </a:r>
            <a:endParaRPr/>
          </a:p>
        </p:txBody>
      </p:sp>
      <p:sp>
        <p:nvSpPr>
          <p:cNvPr id="275" name="Google Shape;275;p42"/>
          <p:cNvSpPr/>
          <p:nvPr/>
        </p:nvSpPr>
        <p:spPr>
          <a:xfrm>
            <a:off x="4961921" y="2492266"/>
            <a:ext cx="1368855" cy="939987"/>
          </a:xfrm>
          <a:prstGeom prst="diamond">
            <a:avLst/>
          </a:prstGeom>
          <a:solidFill>
            <a:srgbClr val="FFFFFF"/>
          </a:solidFill>
          <a:ln w="57150" cap="flat" cmpd="sng">
            <a:solidFill>
              <a:srgbClr val="0373E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99" b="0" i="0" u="none" strike="noStrike" cap="none">
              <a:solidFill>
                <a:schemeClr val="dk1"/>
              </a:solidFill>
              <a:latin typeface="Arial"/>
              <a:ea typeface="Arial"/>
              <a:cs typeface="Arial"/>
              <a:sym typeface="Arial"/>
            </a:endParaRPr>
          </a:p>
        </p:txBody>
      </p:sp>
      <p:pic>
        <p:nvPicPr>
          <p:cNvPr id="276" name="Google Shape;276;p42"/>
          <p:cNvPicPr preferRelativeResize="0"/>
          <p:nvPr/>
        </p:nvPicPr>
        <p:blipFill rotWithShape="1">
          <a:blip r:embed="rId7">
            <a:alphaModFix/>
          </a:blip>
          <a:srcRect/>
          <a:stretch/>
        </p:blipFill>
        <p:spPr>
          <a:xfrm>
            <a:off x="5412321" y="2779236"/>
            <a:ext cx="468055" cy="366043"/>
          </a:xfrm>
          <a:prstGeom prst="rect">
            <a:avLst/>
          </a:prstGeom>
          <a:noFill/>
          <a:ln>
            <a:noFill/>
          </a:ln>
        </p:spPr>
      </p:pic>
      <p:sp>
        <p:nvSpPr>
          <p:cNvPr id="277" name="Google Shape;277;p42"/>
          <p:cNvSpPr/>
          <p:nvPr/>
        </p:nvSpPr>
        <p:spPr>
          <a:xfrm>
            <a:off x="6411018" y="1372627"/>
            <a:ext cx="347151" cy="228389"/>
          </a:xfrm>
          <a:prstGeom prst="diamond">
            <a:avLst/>
          </a:prstGeom>
          <a:solidFill>
            <a:schemeClr val="accent4"/>
          </a:solidFill>
          <a:ln w="25400" cap="flat" cmpd="sng">
            <a:solidFill>
              <a:srgbClr val="A5761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399" b="0" i="0" u="none" strike="noStrike" cap="none">
                <a:solidFill>
                  <a:schemeClr val="lt1"/>
                </a:solidFill>
                <a:latin typeface="Arial"/>
                <a:ea typeface="Arial"/>
                <a:cs typeface="Arial"/>
                <a:sym typeface="Arial"/>
              </a:rPr>
              <a:t>6</a:t>
            </a:r>
            <a:endParaRPr/>
          </a:p>
        </p:txBody>
      </p:sp>
      <p:sp>
        <p:nvSpPr>
          <p:cNvPr id="278" name="Google Shape;278;p42"/>
          <p:cNvSpPr txBox="1"/>
          <p:nvPr/>
        </p:nvSpPr>
        <p:spPr>
          <a:xfrm>
            <a:off x="5650984" y="900527"/>
            <a:ext cx="2069727" cy="208425"/>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00000"/>
              </a:buClr>
              <a:buSzPts val="1299"/>
              <a:buFont typeface="Arial"/>
              <a:buNone/>
            </a:pPr>
            <a:r>
              <a:rPr lang="en-US" sz="1299" b="1" i="0" u="none" strike="noStrike" cap="none">
                <a:solidFill>
                  <a:srgbClr val="104D94"/>
                </a:solidFill>
                <a:latin typeface="Arial"/>
                <a:ea typeface="Arial"/>
                <a:cs typeface="Arial"/>
                <a:sym typeface="Arial"/>
              </a:rPr>
              <a:t>Command &amp; Control (C2)</a:t>
            </a:r>
            <a:endParaRPr/>
          </a:p>
        </p:txBody>
      </p:sp>
      <p:sp>
        <p:nvSpPr>
          <p:cNvPr id="279" name="Google Shape;279;p42"/>
          <p:cNvSpPr txBox="1"/>
          <p:nvPr/>
        </p:nvSpPr>
        <p:spPr>
          <a:xfrm>
            <a:off x="5871897" y="1108953"/>
            <a:ext cx="1552014" cy="275614"/>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00000"/>
              </a:buClr>
              <a:buSzPts val="899"/>
              <a:buFont typeface="Arial"/>
              <a:buNone/>
            </a:pPr>
            <a:r>
              <a:rPr lang="en-US" sz="899" b="0" i="0" u="none" strike="noStrike" cap="none">
                <a:solidFill>
                  <a:srgbClr val="323232"/>
                </a:solidFill>
                <a:latin typeface="Arial"/>
                <a:ea typeface="Arial"/>
                <a:cs typeface="Arial"/>
                <a:sym typeface="Arial"/>
              </a:rPr>
              <a:t>Command channel for remote manipulation of victim</a:t>
            </a:r>
            <a:endParaRPr/>
          </a:p>
        </p:txBody>
      </p:sp>
      <p:sp>
        <p:nvSpPr>
          <p:cNvPr id="280" name="Google Shape;280;p42"/>
          <p:cNvSpPr/>
          <p:nvPr/>
        </p:nvSpPr>
        <p:spPr>
          <a:xfrm>
            <a:off x="5902727" y="1668360"/>
            <a:ext cx="1368855" cy="939987"/>
          </a:xfrm>
          <a:prstGeom prst="diamond">
            <a:avLst/>
          </a:prstGeom>
          <a:solidFill>
            <a:srgbClr val="FFFFFF"/>
          </a:solidFill>
          <a:ln w="57150" cap="flat" cmpd="sng">
            <a:solidFill>
              <a:srgbClr val="0373E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99" b="0" i="0" u="none" strike="noStrike" cap="none">
              <a:solidFill>
                <a:schemeClr val="dk1"/>
              </a:solidFill>
              <a:latin typeface="Arial"/>
              <a:ea typeface="Arial"/>
              <a:cs typeface="Arial"/>
              <a:sym typeface="Arial"/>
            </a:endParaRPr>
          </a:p>
        </p:txBody>
      </p:sp>
      <p:pic>
        <p:nvPicPr>
          <p:cNvPr id="281" name="Google Shape;281;p42"/>
          <p:cNvPicPr preferRelativeResize="0"/>
          <p:nvPr/>
        </p:nvPicPr>
        <p:blipFill rotWithShape="1">
          <a:blip r:embed="rId8">
            <a:alphaModFix/>
          </a:blip>
          <a:srcRect/>
          <a:stretch/>
        </p:blipFill>
        <p:spPr>
          <a:xfrm>
            <a:off x="6370872" y="1893522"/>
            <a:ext cx="427445" cy="512934"/>
          </a:xfrm>
          <a:prstGeom prst="rect">
            <a:avLst/>
          </a:prstGeom>
          <a:noFill/>
          <a:ln>
            <a:noFill/>
          </a:ln>
        </p:spPr>
      </p:pic>
      <p:sp>
        <p:nvSpPr>
          <p:cNvPr id="282" name="Google Shape;282;p42"/>
          <p:cNvSpPr/>
          <p:nvPr/>
        </p:nvSpPr>
        <p:spPr>
          <a:xfrm>
            <a:off x="7363778" y="3516564"/>
            <a:ext cx="347151" cy="228389"/>
          </a:xfrm>
          <a:prstGeom prst="diamond">
            <a:avLst/>
          </a:prstGeom>
          <a:solidFill>
            <a:schemeClr val="accent4"/>
          </a:solidFill>
          <a:ln w="25400" cap="flat" cmpd="sng">
            <a:solidFill>
              <a:srgbClr val="A5761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399" b="0" i="0" u="none" strike="noStrike" cap="none">
                <a:solidFill>
                  <a:schemeClr val="lt1"/>
                </a:solidFill>
                <a:latin typeface="Arial"/>
                <a:ea typeface="Arial"/>
                <a:cs typeface="Arial"/>
                <a:sym typeface="Arial"/>
              </a:rPr>
              <a:t>7</a:t>
            </a:r>
            <a:endParaRPr/>
          </a:p>
        </p:txBody>
      </p:sp>
      <p:sp>
        <p:nvSpPr>
          <p:cNvPr id="283" name="Google Shape;283;p42"/>
          <p:cNvSpPr txBox="1"/>
          <p:nvPr/>
        </p:nvSpPr>
        <p:spPr>
          <a:xfrm>
            <a:off x="6523987" y="3791145"/>
            <a:ext cx="2124166" cy="208426"/>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00000"/>
              </a:buClr>
              <a:buSzPts val="1299"/>
              <a:buFont typeface="Arial"/>
              <a:buNone/>
            </a:pPr>
            <a:r>
              <a:rPr lang="en-US" sz="1299" b="1" i="0" u="none" strike="noStrike" cap="none">
                <a:solidFill>
                  <a:srgbClr val="104D94"/>
                </a:solidFill>
                <a:latin typeface="Arial"/>
                <a:ea typeface="Arial"/>
                <a:cs typeface="Arial"/>
                <a:sym typeface="Arial"/>
              </a:rPr>
              <a:t>Actions on Objectives</a:t>
            </a:r>
            <a:endParaRPr/>
          </a:p>
        </p:txBody>
      </p:sp>
      <p:sp>
        <p:nvSpPr>
          <p:cNvPr id="284" name="Google Shape;284;p42"/>
          <p:cNvSpPr txBox="1"/>
          <p:nvPr/>
        </p:nvSpPr>
        <p:spPr>
          <a:xfrm>
            <a:off x="6789664" y="3999572"/>
            <a:ext cx="1589325" cy="455577"/>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00000"/>
              </a:buClr>
              <a:buSzPts val="899"/>
              <a:buFont typeface="Arial"/>
              <a:buNone/>
            </a:pPr>
            <a:r>
              <a:rPr lang="en-US" sz="899" b="0" i="0" u="none" strike="noStrike" cap="none">
                <a:solidFill>
                  <a:srgbClr val="323232"/>
                </a:solidFill>
                <a:latin typeface="Arial"/>
                <a:ea typeface="Arial"/>
                <a:cs typeface="Arial"/>
                <a:sym typeface="Arial"/>
              </a:rPr>
              <a:t>With “Hands on Keyboard” access, intruders accomplish their original goal</a:t>
            </a:r>
            <a:endParaRPr/>
          </a:p>
        </p:txBody>
      </p:sp>
      <p:sp>
        <p:nvSpPr>
          <p:cNvPr id="285" name="Google Shape;285;p42"/>
          <p:cNvSpPr/>
          <p:nvPr/>
        </p:nvSpPr>
        <p:spPr>
          <a:xfrm>
            <a:off x="6843533" y="2492266"/>
            <a:ext cx="1368855" cy="939987"/>
          </a:xfrm>
          <a:prstGeom prst="diamond">
            <a:avLst/>
          </a:prstGeom>
          <a:solidFill>
            <a:srgbClr val="FFFFFF"/>
          </a:solidFill>
          <a:ln w="57150" cap="flat" cmpd="sng">
            <a:solidFill>
              <a:srgbClr val="0373E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99" b="0" i="0" u="none" strike="noStrike" cap="none">
              <a:solidFill>
                <a:schemeClr val="dk1"/>
              </a:solidFill>
              <a:latin typeface="Arial"/>
              <a:ea typeface="Arial"/>
              <a:cs typeface="Arial"/>
              <a:sym typeface="Arial"/>
            </a:endParaRPr>
          </a:p>
        </p:txBody>
      </p:sp>
      <p:pic>
        <p:nvPicPr>
          <p:cNvPr id="286" name="Google Shape;286;p42"/>
          <p:cNvPicPr preferRelativeResize="0"/>
          <p:nvPr/>
        </p:nvPicPr>
        <p:blipFill rotWithShape="1">
          <a:blip r:embed="rId9">
            <a:alphaModFix/>
          </a:blip>
          <a:srcRect/>
          <a:stretch/>
        </p:blipFill>
        <p:spPr>
          <a:xfrm>
            <a:off x="7340362" y="2729991"/>
            <a:ext cx="375202" cy="464536"/>
          </a:xfrm>
          <a:prstGeom prst="rect">
            <a:avLst/>
          </a:prstGeom>
          <a:noFill/>
          <a:ln>
            <a:noFill/>
          </a:ln>
        </p:spPr>
      </p:pic>
      <p:pic>
        <p:nvPicPr>
          <p:cNvPr id="287" name="Google Shape;287;p42"/>
          <p:cNvPicPr preferRelativeResize="0"/>
          <p:nvPr/>
        </p:nvPicPr>
        <p:blipFill rotWithShape="1">
          <a:blip r:embed="rId10">
            <a:alphaModFix/>
          </a:blip>
          <a:srcRect/>
          <a:stretch/>
        </p:blipFill>
        <p:spPr>
          <a:xfrm>
            <a:off x="1204003" y="2593536"/>
            <a:ext cx="1370331" cy="694552"/>
          </a:xfrm>
          <a:prstGeom prst="rect">
            <a:avLst/>
          </a:prstGeom>
          <a:noFill/>
          <a:ln>
            <a:noFill/>
          </a:ln>
        </p:spPr>
      </p:pic>
      <p:pic>
        <p:nvPicPr>
          <p:cNvPr id="288" name="Google Shape;288;p42"/>
          <p:cNvPicPr preferRelativeResize="0"/>
          <p:nvPr/>
        </p:nvPicPr>
        <p:blipFill rotWithShape="1">
          <a:blip r:embed="rId10">
            <a:alphaModFix/>
          </a:blip>
          <a:srcRect/>
          <a:stretch/>
        </p:blipFill>
        <p:spPr>
          <a:xfrm>
            <a:off x="3085384" y="2593536"/>
            <a:ext cx="1370331" cy="694552"/>
          </a:xfrm>
          <a:prstGeom prst="rect">
            <a:avLst/>
          </a:prstGeom>
          <a:noFill/>
          <a:ln>
            <a:noFill/>
          </a:ln>
        </p:spPr>
      </p:pic>
      <p:pic>
        <p:nvPicPr>
          <p:cNvPr id="289" name="Google Shape;289;p42"/>
          <p:cNvPicPr preferRelativeResize="0"/>
          <p:nvPr/>
        </p:nvPicPr>
        <p:blipFill rotWithShape="1">
          <a:blip r:embed="rId10">
            <a:alphaModFix/>
          </a:blip>
          <a:srcRect/>
          <a:stretch/>
        </p:blipFill>
        <p:spPr>
          <a:xfrm>
            <a:off x="4019658" y="1769230"/>
            <a:ext cx="1370331" cy="694552"/>
          </a:xfrm>
          <a:prstGeom prst="rect">
            <a:avLst/>
          </a:prstGeom>
          <a:noFill/>
          <a:ln>
            <a:noFill/>
          </a:ln>
        </p:spPr>
      </p:pic>
      <p:pic>
        <p:nvPicPr>
          <p:cNvPr id="290" name="Google Shape;290;p42"/>
          <p:cNvPicPr preferRelativeResize="0"/>
          <p:nvPr/>
        </p:nvPicPr>
        <p:blipFill rotWithShape="1">
          <a:blip r:embed="rId10">
            <a:alphaModFix/>
          </a:blip>
          <a:srcRect/>
          <a:stretch/>
        </p:blipFill>
        <p:spPr>
          <a:xfrm>
            <a:off x="5902708" y="1769230"/>
            <a:ext cx="1370331" cy="694552"/>
          </a:xfrm>
          <a:prstGeom prst="rect">
            <a:avLst/>
          </a:prstGeom>
          <a:noFill/>
          <a:ln>
            <a:noFill/>
          </a:ln>
        </p:spPr>
      </p:pic>
      <p:pic>
        <p:nvPicPr>
          <p:cNvPr id="291" name="Google Shape;291;p42"/>
          <p:cNvPicPr preferRelativeResize="0"/>
          <p:nvPr/>
        </p:nvPicPr>
        <p:blipFill rotWithShape="1">
          <a:blip r:embed="rId10">
            <a:alphaModFix/>
          </a:blip>
          <a:srcRect/>
          <a:stretch/>
        </p:blipFill>
        <p:spPr>
          <a:xfrm>
            <a:off x="6852735" y="2593536"/>
            <a:ext cx="1370331" cy="69455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2"/>
                                        </p:tgtEl>
                                        <p:attrNameLst>
                                          <p:attrName>style.visibility</p:attrName>
                                        </p:attrNameLst>
                                      </p:cBhvr>
                                      <p:to>
                                        <p:strVal val="visible"/>
                                      </p:to>
                                    </p:set>
                                    <p:animEffect transition="in" filter="fade">
                                      <p:cBhvr>
                                        <p:cTn id="7" dur="500"/>
                                        <p:tgtEl>
                                          <p:spTgt spid="252"/>
                                        </p:tgtEl>
                                      </p:cBhvr>
                                    </p:animEffect>
                                  </p:childTnLst>
                                </p:cTn>
                              </p:par>
                              <p:par>
                                <p:cTn id="8" presetID="10" presetClass="entr" presetSubtype="0" fill="hold" nodeType="withEffect">
                                  <p:stCondLst>
                                    <p:cond delay="0"/>
                                  </p:stCondLst>
                                  <p:childTnLst>
                                    <p:set>
                                      <p:cBhvr>
                                        <p:cTn id="9" dur="1" fill="hold">
                                          <p:stCondLst>
                                            <p:cond delay="0"/>
                                          </p:stCondLst>
                                        </p:cTn>
                                        <p:tgtEl>
                                          <p:spTgt spid="254"/>
                                        </p:tgtEl>
                                        <p:attrNameLst>
                                          <p:attrName>style.visibility</p:attrName>
                                        </p:attrNameLst>
                                      </p:cBhvr>
                                      <p:to>
                                        <p:strVal val="visible"/>
                                      </p:to>
                                    </p:set>
                                    <p:animEffect transition="in" filter="fade">
                                      <p:cBhvr>
                                        <p:cTn id="10" dur="500"/>
                                        <p:tgtEl>
                                          <p:spTgt spid="254"/>
                                        </p:tgtEl>
                                      </p:cBhvr>
                                    </p:animEffect>
                                  </p:childTnLst>
                                </p:cTn>
                              </p:par>
                              <p:par>
                                <p:cTn id="11" presetID="10" presetClass="entr" presetSubtype="0" fill="hold" nodeType="withEffect">
                                  <p:stCondLst>
                                    <p:cond delay="0"/>
                                  </p:stCondLst>
                                  <p:childTnLst>
                                    <p:set>
                                      <p:cBhvr>
                                        <p:cTn id="12" dur="1" fill="hold">
                                          <p:stCondLst>
                                            <p:cond delay="0"/>
                                          </p:stCondLst>
                                        </p:cTn>
                                        <p:tgtEl>
                                          <p:spTgt spid="253"/>
                                        </p:tgtEl>
                                        <p:attrNameLst>
                                          <p:attrName>style.visibility</p:attrName>
                                        </p:attrNameLst>
                                      </p:cBhvr>
                                      <p:to>
                                        <p:strVal val="visible"/>
                                      </p:to>
                                    </p:set>
                                    <p:animEffect transition="in" filter="fade">
                                      <p:cBhvr>
                                        <p:cTn id="13" dur="500"/>
                                        <p:tgtEl>
                                          <p:spTgt spid="253"/>
                                        </p:tgtEl>
                                      </p:cBhvr>
                                    </p:animEffect>
                                  </p:childTnLst>
                                </p:cTn>
                              </p:par>
                              <p:par>
                                <p:cTn id="14" presetID="10" presetClass="entr" presetSubtype="0" fill="hold" nodeType="withEffect">
                                  <p:stCondLst>
                                    <p:cond delay="0"/>
                                  </p:stCondLst>
                                  <p:childTnLst>
                                    <p:set>
                                      <p:cBhvr>
                                        <p:cTn id="15" dur="1" fill="hold">
                                          <p:stCondLst>
                                            <p:cond delay="0"/>
                                          </p:stCondLst>
                                        </p:cTn>
                                        <p:tgtEl>
                                          <p:spTgt spid="257"/>
                                        </p:tgtEl>
                                        <p:attrNameLst>
                                          <p:attrName>style.visibility</p:attrName>
                                        </p:attrNameLst>
                                      </p:cBhvr>
                                      <p:to>
                                        <p:strVal val="visible"/>
                                      </p:to>
                                    </p:set>
                                    <p:animEffect transition="in" filter="fade">
                                      <p:cBhvr>
                                        <p:cTn id="16" dur="500"/>
                                        <p:tgtEl>
                                          <p:spTgt spid="257"/>
                                        </p:tgtEl>
                                      </p:cBhvr>
                                    </p:animEffect>
                                  </p:childTnLst>
                                </p:cTn>
                              </p:par>
                              <p:par>
                                <p:cTn id="17" presetID="10" presetClass="entr" presetSubtype="0" fill="hold" nodeType="withEffect">
                                  <p:stCondLst>
                                    <p:cond delay="0"/>
                                  </p:stCondLst>
                                  <p:childTnLst>
                                    <p:set>
                                      <p:cBhvr>
                                        <p:cTn id="18" dur="1" fill="hold">
                                          <p:stCondLst>
                                            <p:cond delay="0"/>
                                          </p:stCondLst>
                                        </p:cTn>
                                        <p:tgtEl>
                                          <p:spTgt spid="259"/>
                                        </p:tgtEl>
                                        <p:attrNameLst>
                                          <p:attrName>style.visibility</p:attrName>
                                        </p:attrNameLst>
                                      </p:cBhvr>
                                      <p:to>
                                        <p:strVal val="visible"/>
                                      </p:to>
                                    </p:set>
                                    <p:animEffect transition="in" filter="fade">
                                      <p:cBhvr>
                                        <p:cTn id="19" dur="500"/>
                                        <p:tgtEl>
                                          <p:spTgt spid="259"/>
                                        </p:tgtEl>
                                      </p:cBhvr>
                                    </p:animEffect>
                                  </p:childTnLst>
                                </p:cTn>
                              </p:par>
                              <p:par>
                                <p:cTn id="20" presetID="10" presetClass="entr" presetSubtype="0" fill="hold" nodeType="withEffect">
                                  <p:stCondLst>
                                    <p:cond delay="0"/>
                                  </p:stCondLst>
                                  <p:childTnLst>
                                    <p:set>
                                      <p:cBhvr>
                                        <p:cTn id="21" dur="1" fill="hold">
                                          <p:stCondLst>
                                            <p:cond delay="0"/>
                                          </p:stCondLst>
                                        </p:cTn>
                                        <p:tgtEl>
                                          <p:spTgt spid="258"/>
                                        </p:tgtEl>
                                        <p:attrNameLst>
                                          <p:attrName>style.visibility</p:attrName>
                                        </p:attrNameLst>
                                      </p:cBhvr>
                                      <p:to>
                                        <p:strVal val="visible"/>
                                      </p:to>
                                    </p:set>
                                    <p:animEffect transition="in" filter="fade">
                                      <p:cBhvr>
                                        <p:cTn id="22" dur="500"/>
                                        <p:tgtEl>
                                          <p:spTgt spid="258"/>
                                        </p:tgtEl>
                                      </p:cBhvr>
                                    </p:animEffect>
                                  </p:childTnLst>
                                </p:cTn>
                              </p:par>
                              <p:par>
                                <p:cTn id="23" presetID="10" presetClass="entr" presetSubtype="0" fill="hold" nodeType="withEffect">
                                  <p:stCondLst>
                                    <p:cond delay="0"/>
                                  </p:stCondLst>
                                  <p:childTnLst>
                                    <p:set>
                                      <p:cBhvr>
                                        <p:cTn id="24" dur="1" fill="hold">
                                          <p:stCondLst>
                                            <p:cond delay="0"/>
                                          </p:stCondLst>
                                        </p:cTn>
                                        <p:tgtEl>
                                          <p:spTgt spid="262"/>
                                        </p:tgtEl>
                                        <p:attrNameLst>
                                          <p:attrName>style.visibility</p:attrName>
                                        </p:attrNameLst>
                                      </p:cBhvr>
                                      <p:to>
                                        <p:strVal val="visible"/>
                                      </p:to>
                                    </p:set>
                                    <p:animEffect transition="in" filter="fade">
                                      <p:cBhvr>
                                        <p:cTn id="25" dur="500"/>
                                        <p:tgtEl>
                                          <p:spTgt spid="262"/>
                                        </p:tgtEl>
                                      </p:cBhvr>
                                    </p:animEffect>
                                  </p:childTnLst>
                                </p:cTn>
                              </p:par>
                              <p:par>
                                <p:cTn id="26" presetID="10" presetClass="entr" presetSubtype="0" fill="hold" nodeType="withEffect">
                                  <p:stCondLst>
                                    <p:cond delay="0"/>
                                  </p:stCondLst>
                                  <p:childTnLst>
                                    <p:set>
                                      <p:cBhvr>
                                        <p:cTn id="27" dur="1" fill="hold">
                                          <p:stCondLst>
                                            <p:cond delay="0"/>
                                          </p:stCondLst>
                                        </p:cTn>
                                        <p:tgtEl>
                                          <p:spTgt spid="264"/>
                                        </p:tgtEl>
                                        <p:attrNameLst>
                                          <p:attrName>style.visibility</p:attrName>
                                        </p:attrNameLst>
                                      </p:cBhvr>
                                      <p:to>
                                        <p:strVal val="visible"/>
                                      </p:to>
                                    </p:set>
                                    <p:animEffect transition="in" filter="fade">
                                      <p:cBhvr>
                                        <p:cTn id="28" dur="500"/>
                                        <p:tgtEl>
                                          <p:spTgt spid="264"/>
                                        </p:tgtEl>
                                      </p:cBhvr>
                                    </p:animEffect>
                                  </p:childTnLst>
                                </p:cTn>
                              </p:par>
                              <p:par>
                                <p:cTn id="29" presetID="10" presetClass="entr" presetSubtype="0" fill="hold" nodeType="withEffect">
                                  <p:stCondLst>
                                    <p:cond delay="0"/>
                                  </p:stCondLst>
                                  <p:childTnLst>
                                    <p:set>
                                      <p:cBhvr>
                                        <p:cTn id="30" dur="1" fill="hold">
                                          <p:stCondLst>
                                            <p:cond delay="0"/>
                                          </p:stCondLst>
                                        </p:cTn>
                                        <p:tgtEl>
                                          <p:spTgt spid="263"/>
                                        </p:tgtEl>
                                        <p:attrNameLst>
                                          <p:attrName>style.visibility</p:attrName>
                                        </p:attrNameLst>
                                      </p:cBhvr>
                                      <p:to>
                                        <p:strVal val="visible"/>
                                      </p:to>
                                    </p:set>
                                    <p:animEffect transition="in" filter="fade">
                                      <p:cBhvr>
                                        <p:cTn id="31" dur="500"/>
                                        <p:tgtEl>
                                          <p:spTgt spid="263"/>
                                        </p:tgtEl>
                                      </p:cBhvr>
                                    </p:animEffect>
                                  </p:childTnLst>
                                </p:cTn>
                              </p:par>
                              <p:par>
                                <p:cTn id="32" presetID="10" presetClass="entr" presetSubtype="0" fill="hold" nodeType="withEffect">
                                  <p:stCondLst>
                                    <p:cond delay="0"/>
                                  </p:stCondLst>
                                  <p:childTnLst>
                                    <p:set>
                                      <p:cBhvr>
                                        <p:cTn id="33" dur="1" fill="hold">
                                          <p:stCondLst>
                                            <p:cond delay="0"/>
                                          </p:stCondLst>
                                        </p:cTn>
                                        <p:tgtEl>
                                          <p:spTgt spid="267"/>
                                        </p:tgtEl>
                                        <p:attrNameLst>
                                          <p:attrName>style.visibility</p:attrName>
                                        </p:attrNameLst>
                                      </p:cBhvr>
                                      <p:to>
                                        <p:strVal val="visible"/>
                                      </p:to>
                                    </p:set>
                                    <p:animEffect transition="in" filter="fade">
                                      <p:cBhvr>
                                        <p:cTn id="34" dur="500"/>
                                        <p:tgtEl>
                                          <p:spTgt spid="267"/>
                                        </p:tgtEl>
                                      </p:cBhvr>
                                    </p:animEffect>
                                  </p:childTnLst>
                                </p:cTn>
                              </p:par>
                              <p:par>
                                <p:cTn id="35" presetID="10" presetClass="entr" presetSubtype="0" fill="hold" nodeType="withEffect">
                                  <p:stCondLst>
                                    <p:cond delay="0"/>
                                  </p:stCondLst>
                                  <p:childTnLst>
                                    <p:set>
                                      <p:cBhvr>
                                        <p:cTn id="36" dur="1" fill="hold">
                                          <p:stCondLst>
                                            <p:cond delay="0"/>
                                          </p:stCondLst>
                                        </p:cTn>
                                        <p:tgtEl>
                                          <p:spTgt spid="269"/>
                                        </p:tgtEl>
                                        <p:attrNameLst>
                                          <p:attrName>style.visibility</p:attrName>
                                        </p:attrNameLst>
                                      </p:cBhvr>
                                      <p:to>
                                        <p:strVal val="visible"/>
                                      </p:to>
                                    </p:set>
                                    <p:animEffect transition="in" filter="fade">
                                      <p:cBhvr>
                                        <p:cTn id="37" dur="500"/>
                                        <p:tgtEl>
                                          <p:spTgt spid="269"/>
                                        </p:tgtEl>
                                      </p:cBhvr>
                                    </p:animEffect>
                                  </p:childTnLst>
                                </p:cTn>
                              </p:par>
                              <p:par>
                                <p:cTn id="38" presetID="10" presetClass="entr" presetSubtype="0" fill="hold" nodeType="withEffect">
                                  <p:stCondLst>
                                    <p:cond delay="0"/>
                                  </p:stCondLst>
                                  <p:childTnLst>
                                    <p:set>
                                      <p:cBhvr>
                                        <p:cTn id="39" dur="1" fill="hold">
                                          <p:stCondLst>
                                            <p:cond delay="0"/>
                                          </p:stCondLst>
                                        </p:cTn>
                                        <p:tgtEl>
                                          <p:spTgt spid="268"/>
                                        </p:tgtEl>
                                        <p:attrNameLst>
                                          <p:attrName>style.visibility</p:attrName>
                                        </p:attrNameLst>
                                      </p:cBhvr>
                                      <p:to>
                                        <p:strVal val="visible"/>
                                      </p:to>
                                    </p:set>
                                    <p:animEffect transition="in" filter="fade">
                                      <p:cBhvr>
                                        <p:cTn id="40" dur="500"/>
                                        <p:tgtEl>
                                          <p:spTgt spid="268"/>
                                        </p:tgtEl>
                                      </p:cBhvr>
                                    </p:animEffect>
                                  </p:childTnLst>
                                </p:cTn>
                              </p:par>
                              <p:par>
                                <p:cTn id="41" presetID="10" presetClass="entr" presetSubtype="0" fill="hold" nodeType="withEffect">
                                  <p:stCondLst>
                                    <p:cond delay="0"/>
                                  </p:stCondLst>
                                  <p:childTnLst>
                                    <p:set>
                                      <p:cBhvr>
                                        <p:cTn id="42" dur="1" fill="hold">
                                          <p:stCondLst>
                                            <p:cond delay="0"/>
                                          </p:stCondLst>
                                        </p:cTn>
                                        <p:tgtEl>
                                          <p:spTgt spid="272"/>
                                        </p:tgtEl>
                                        <p:attrNameLst>
                                          <p:attrName>style.visibility</p:attrName>
                                        </p:attrNameLst>
                                      </p:cBhvr>
                                      <p:to>
                                        <p:strVal val="visible"/>
                                      </p:to>
                                    </p:set>
                                    <p:animEffect transition="in" filter="fade">
                                      <p:cBhvr>
                                        <p:cTn id="43" dur="500"/>
                                        <p:tgtEl>
                                          <p:spTgt spid="272"/>
                                        </p:tgtEl>
                                      </p:cBhvr>
                                    </p:animEffect>
                                  </p:childTnLst>
                                </p:cTn>
                              </p:par>
                              <p:par>
                                <p:cTn id="44" presetID="10" presetClass="entr" presetSubtype="0" fill="hold" nodeType="withEffect">
                                  <p:stCondLst>
                                    <p:cond delay="0"/>
                                  </p:stCondLst>
                                  <p:childTnLst>
                                    <p:set>
                                      <p:cBhvr>
                                        <p:cTn id="45" dur="1" fill="hold">
                                          <p:stCondLst>
                                            <p:cond delay="0"/>
                                          </p:stCondLst>
                                        </p:cTn>
                                        <p:tgtEl>
                                          <p:spTgt spid="274"/>
                                        </p:tgtEl>
                                        <p:attrNameLst>
                                          <p:attrName>style.visibility</p:attrName>
                                        </p:attrNameLst>
                                      </p:cBhvr>
                                      <p:to>
                                        <p:strVal val="visible"/>
                                      </p:to>
                                    </p:set>
                                    <p:animEffect transition="in" filter="fade">
                                      <p:cBhvr>
                                        <p:cTn id="46" dur="500"/>
                                        <p:tgtEl>
                                          <p:spTgt spid="274"/>
                                        </p:tgtEl>
                                      </p:cBhvr>
                                    </p:animEffect>
                                  </p:childTnLst>
                                </p:cTn>
                              </p:par>
                              <p:par>
                                <p:cTn id="47" presetID="10" presetClass="entr" presetSubtype="0" fill="hold" nodeType="withEffect">
                                  <p:stCondLst>
                                    <p:cond delay="0"/>
                                  </p:stCondLst>
                                  <p:childTnLst>
                                    <p:set>
                                      <p:cBhvr>
                                        <p:cTn id="48" dur="1" fill="hold">
                                          <p:stCondLst>
                                            <p:cond delay="0"/>
                                          </p:stCondLst>
                                        </p:cTn>
                                        <p:tgtEl>
                                          <p:spTgt spid="273"/>
                                        </p:tgtEl>
                                        <p:attrNameLst>
                                          <p:attrName>style.visibility</p:attrName>
                                        </p:attrNameLst>
                                      </p:cBhvr>
                                      <p:to>
                                        <p:strVal val="visible"/>
                                      </p:to>
                                    </p:set>
                                    <p:animEffect transition="in" filter="fade">
                                      <p:cBhvr>
                                        <p:cTn id="49" dur="500"/>
                                        <p:tgtEl>
                                          <p:spTgt spid="273"/>
                                        </p:tgtEl>
                                      </p:cBhvr>
                                    </p:animEffect>
                                  </p:childTnLst>
                                </p:cTn>
                              </p:par>
                              <p:par>
                                <p:cTn id="50" presetID="10" presetClass="entr" presetSubtype="0" fill="hold" nodeType="withEffect">
                                  <p:stCondLst>
                                    <p:cond delay="0"/>
                                  </p:stCondLst>
                                  <p:childTnLst>
                                    <p:set>
                                      <p:cBhvr>
                                        <p:cTn id="51" dur="1" fill="hold">
                                          <p:stCondLst>
                                            <p:cond delay="0"/>
                                          </p:stCondLst>
                                        </p:cTn>
                                        <p:tgtEl>
                                          <p:spTgt spid="277"/>
                                        </p:tgtEl>
                                        <p:attrNameLst>
                                          <p:attrName>style.visibility</p:attrName>
                                        </p:attrNameLst>
                                      </p:cBhvr>
                                      <p:to>
                                        <p:strVal val="visible"/>
                                      </p:to>
                                    </p:set>
                                    <p:animEffect transition="in" filter="fade">
                                      <p:cBhvr>
                                        <p:cTn id="52" dur="500"/>
                                        <p:tgtEl>
                                          <p:spTgt spid="277"/>
                                        </p:tgtEl>
                                      </p:cBhvr>
                                    </p:animEffect>
                                  </p:childTnLst>
                                </p:cTn>
                              </p:par>
                              <p:par>
                                <p:cTn id="53" presetID="10" presetClass="entr" presetSubtype="0" fill="hold" nodeType="withEffect">
                                  <p:stCondLst>
                                    <p:cond delay="0"/>
                                  </p:stCondLst>
                                  <p:childTnLst>
                                    <p:set>
                                      <p:cBhvr>
                                        <p:cTn id="54" dur="1" fill="hold">
                                          <p:stCondLst>
                                            <p:cond delay="0"/>
                                          </p:stCondLst>
                                        </p:cTn>
                                        <p:tgtEl>
                                          <p:spTgt spid="279"/>
                                        </p:tgtEl>
                                        <p:attrNameLst>
                                          <p:attrName>style.visibility</p:attrName>
                                        </p:attrNameLst>
                                      </p:cBhvr>
                                      <p:to>
                                        <p:strVal val="visible"/>
                                      </p:to>
                                    </p:set>
                                    <p:animEffect transition="in" filter="fade">
                                      <p:cBhvr>
                                        <p:cTn id="55" dur="500"/>
                                        <p:tgtEl>
                                          <p:spTgt spid="279"/>
                                        </p:tgtEl>
                                      </p:cBhvr>
                                    </p:animEffect>
                                  </p:childTnLst>
                                </p:cTn>
                              </p:par>
                              <p:par>
                                <p:cTn id="56" presetID="10" presetClass="entr" presetSubtype="0" fill="hold" nodeType="withEffect">
                                  <p:stCondLst>
                                    <p:cond delay="0"/>
                                  </p:stCondLst>
                                  <p:childTnLst>
                                    <p:set>
                                      <p:cBhvr>
                                        <p:cTn id="57" dur="1" fill="hold">
                                          <p:stCondLst>
                                            <p:cond delay="0"/>
                                          </p:stCondLst>
                                        </p:cTn>
                                        <p:tgtEl>
                                          <p:spTgt spid="278"/>
                                        </p:tgtEl>
                                        <p:attrNameLst>
                                          <p:attrName>style.visibility</p:attrName>
                                        </p:attrNameLst>
                                      </p:cBhvr>
                                      <p:to>
                                        <p:strVal val="visible"/>
                                      </p:to>
                                    </p:set>
                                    <p:animEffect transition="in" filter="fade">
                                      <p:cBhvr>
                                        <p:cTn id="58" dur="500"/>
                                        <p:tgtEl>
                                          <p:spTgt spid="278"/>
                                        </p:tgtEl>
                                      </p:cBhvr>
                                    </p:animEffect>
                                  </p:childTnLst>
                                </p:cTn>
                              </p:par>
                              <p:par>
                                <p:cTn id="59" presetID="10" presetClass="entr" presetSubtype="0" fill="hold" nodeType="withEffect">
                                  <p:stCondLst>
                                    <p:cond delay="0"/>
                                  </p:stCondLst>
                                  <p:childTnLst>
                                    <p:set>
                                      <p:cBhvr>
                                        <p:cTn id="60" dur="1" fill="hold">
                                          <p:stCondLst>
                                            <p:cond delay="0"/>
                                          </p:stCondLst>
                                        </p:cTn>
                                        <p:tgtEl>
                                          <p:spTgt spid="282"/>
                                        </p:tgtEl>
                                        <p:attrNameLst>
                                          <p:attrName>style.visibility</p:attrName>
                                        </p:attrNameLst>
                                      </p:cBhvr>
                                      <p:to>
                                        <p:strVal val="visible"/>
                                      </p:to>
                                    </p:set>
                                    <p:animEffect transition="in" filter="fade">
                                      <p:cBhvr>
                                        <p:cTn id="61" dur="500"/>
                                        <p:tgtEl>
                                          <p:spTgt spid="282"/>
                                        </p:tgtEl>
                                      </p:cBhvr>
                                    </p:animEffect>
                                  </p:childTnLst>
                                </p:cTn>
                              </p:par>
                              <p:par>
                                <p:cTn id="62" presetID="10" presetClass="entr" presetSubtype="0" fill="hold" nodeType="withEffect">
                                  <p:stCondLst>
                                    <p:cond delay="0"/>
                                  </p:stCondLst>
                                  <p:childTnLst>
                                    <p:set>
                                      <p:cBhvr>
                                        <p:cTn id="63" dur="1" fill="hold">
                                          <p:stCondLst>
                                            <p:cond delay="0"/>
                                          </p:stCondLst>
                                        </p:cTn>
                                        <p:tgtEl>
                                          <p:spTgt spid="284"/>
                                        </p:tgtEl>
                                        <p:attrNameLst>
                                          <p:attrName>style.visibility</p:attrName>
                                        </p:attrNameLst>
                                      </p:cBhvr>
                                      <p:to>
                                        <p:strVal val="visible"/>
                                      </p:to>
                                    </p:set>
                                    <p:animEffect transition="in" filter="fade">
                                      <p:cBhvr>
                                        <p:cTn id="64" dur="500"/>
                                        <p:tgtEl>
                                          <p:spTgt spid="284"/>
                                        </p:tgtEl>
                                      </p:cBhvr>
                                    </p:animEffect>
                                  </p:childTnLst>
                                </p:cTn>
                              </p:par>
                              <p:par>
                                <p:cTn id="65" presetID="10" presetClass="entr" presetSubtype="0" fill="hold" nodeType="withEffect">
                                  <p:stCondLst>
                                    <p:cond delay="0"/>
                                  </p:stCondLst>
                                  <p:childTnLst>
                                    <p:set>
                                      <p:cBhvr>
                                        <p:cTn id="66" dur="1" fill="hold">
                                          <p:stCondLst>
                                            <p:cond delay="0"/>
                                          </p:stCondLst>
                                        </p:cTn>
                                        <p:tgtEl>
                                          <p:spTgt spid="283"/>
                                        </p:tgtEl>
                                        <p:attrNameLst>
                                          <p:attrName>style.visibility</p:attrName>
                                        </p:attrNameLst>
                                      </p:cBhvr>
                                      <p:to>
                                        <p:strVal val="visible"/>
                                      </p:to>
                                    </p:set>
                                    <p:animEffect transition="in" filter="fade">
                                      <p:cBhvr>
                                        <p:cTn id="67" dur="500"/>
                                        <p:tgtEl>
                                          <p:spTgt spid="283"/>
                                        </p:tgtEl>
                                      </p:cBhvr>
                                    </p:animEffect>
                                  </p:childTnLst>
                                </p:cTn>
                              </p:par>
                            </p:childTnLst>
                          </p:cTn>
                        </p:par>
                      </p:childTnLst>
                    </p:cTn>
                  </p:par>
                  <p:par>
                    <p:cTn id="68" fill="hold">
                      <p:stCondLst>
                        <p:cond delay="indefinite"/>
                      </p:stCondLst>
                      <p:childTnLst>
                        <p:par>
                          <p:cTn id="69" fill="hold">
                            <p:stCondLst>
                              <p:cond delay="0"/>
                            </p:stCondLst>
                            <p:childTnLst>
                              <p:par>
                                <p:cTn id="70" presetID="23" presetClass="entr" presetSubtype="16" fill="hold" nodeType="clickEffect">
                                  <p:stCondLst>
                                    <p:cond delay="0"/>
                                  </p:stCondLst>
                                  <p:childTnLst>
                                    <p:set>
                                      <p:cBhvr>
                                        <p:cTn id="71" dur="1" fill="hold">
                                          <p:stCondLst>
                                            <p:cond delay="0"/>
                                          </p:stCondLst>
                                        </p:cTn>
                                        <p:tgtEl>
                                          <p:spTgt spid="287"/>
                                        </p:tgtEl>
                                        <p:attrNameLst>
                                          <p:attrName>style.visibility</p:attrName>
                                        </p:attrNameLst>
                                      </p:cBhvr>
                                      <p:to>
                                        <p:strVal val="visible"/>
                                      </p:to>
                                    </p:set>
                                    <p:anim calcmode="lin" valueType="num">
                                      <p:cBhvr additive="base">
                                        <p:cTn id="72" dur="500"/>
                                        <p:tgtEl>
                                          <p:spTgt spid="287"/>
                                        </p:tgtEl>
                                        <p:attrNameLst>
                                          <p:attrName>ppt_w</p:attrName>
                                        </p:attrNameLst>
                                      </p:cBhvr>
                                      <p:tavLst>
                                        <p:tav tm="0">
                                          <p:val>
                                            <p:strVal val="0"/>
                                          </p:val>
                                        </p:tav>
                                        <p:tav tm="100000">
                                          <p:val>
                                            <p:strVal val="#ppt_w"/>
                                          </p:val>
                                        </p:tav>
                                      </p:tavLst>
                                    </p:anim>
                                    <p:anim calcmode="lin" valueType="num">
                                      <p:cBhvr additive="base">
                                        <p:cTn id="73" dur="500"/>
                                        <p:tgtEl>
                                          <p:spTgt spid="287"/>
                                        </p:tgtEl>
                                        <p:attrNameLst>
                                          <p:attrName>ppt_h</p:attrName>
                                        </p:attrNameLst>
                                      </p:cBhvr>
                                      <p:tavLst>
                                        <p:tav tm="0">
                                          <p:val>
                                            <p:strVal val="0"/>
                                          </p:val>
                                        </p:tav>
                                        <p:tav tm="100000">
                                          <p:val>
                                            <p:strVal val="#ppt_h"/>
                                          </p:val>
                                        </p:tav>
                                      </p:tavLst>
                                    </p:anim>
                                  </p:childTnLst>
                                </p:cTn>
                              </p:par>
                              <p:par>
                                <p:cTn id="74" presetID="23" presetClass="entr" presetSubtype="16" fill="hold" nodeType="withEffect">
                                  <p:stCondLst>
                                    <p:cond delay="0"/>
                                  </p:stCondLst>
                                  <p:childTnLst>
                                    <p:set>
                                      <p:cBhvr>
                                        <p:cTn id="75" dur="1" fill="hold">
                                          <p:stCondLst>
                                            <p:cond delay="0"/>
                                          </p:stCondLst>
                                        </p:cTn>
                                        <p:tgtEl>
                                          <p:spTgt spid="291"/>
                                        </p:tgtEl>
                                        <p:attrNameLst>
                                          <p:attrName>style.visibility</p:attrName>
                                        </p:attrNameLst>
                                      </p:cBhvr>
                                      <p:to>
                                        <p:strVal val="visible"/>
                                      </p:to>
                                    </p:set>
                                    <p:anim calcmode="lin" valueType="num">
                                      <p:cBhvr additive="base">
                                        <p:cTn id="76" dur="500"/>
                                        <p:tgtEl>
                                          <p:spTgt spid="291"/>
                                        </p:tgtEl>
                                        <p:attrNameLst>
                                          <p:attrName>ppt_w</p:attrName>
                                        </p:attrNameLst>
                                      </p:cBhvr>
                                      <p:tavLst>
                                        <p:tav tm="0">
                                          <p:val>
                                            <p:strVal val="0"/>
                                          </p:val>
                                        </p:tav>
                                        <p:tav tm="100000">
                                          <p:val>
                                            <p:strVal val="#ppt_w"/>
                                          </p:val>
                                        </p:tav>
                                      </p:tavLst>
                                    </p:anim>
                                    <p:anim calcmode="lin" valueType="num">
                                      <p:cBhvr additive="base">
                                        <p:cTn id="77" dur="500"/>
                                        <p:tgtEl>
                                          <p:spTgt spid="291"/>
                                        </p:tgtEl>
                                        <p:attrNameLst>
                                          <p:attrName>ppt_h</p:attrName>
                                        </p:attrNameLst>
                                      </p:cBhvr>
                                      <p:tavLst>
                                        <p:tav tm="0">
                                          <p:val>
                                            <p:strVal val="0"/>
                                          </p:val>
                                        </p:tav>
                                        <p:tav tm="100000">
                                          <p:val>
                                            <p:strVal val="#ppt_h"/>
                                          </p:val>
                                        </p:tav>
                                      </p:tavLst>
                                    </p:anim>
                                  </p:childTnLst>
                                </p:cTn>
                              </p:par>
                              <p:par>
                                <p:cTn id="78" presetID="23" presetClass="entr" presetSubtype="16" fill="hold" nodeType="withEffect">
                                  <p:stCondLst>
                                    <p:cond delay="0"/>
                                  </p:stCondLst>
                                  <p:childTnLst>
                                    <p:set>
                                      <p:cBhvr>
                                        <p:cTn id="79" dur="1" fill="hold">
                                          <p:stCondLst>
                                            <p:cond delay="0"/>
                                          </p:stCondLst>
                                        </p:cTn>
                                        <p:tgtEl>
                                          <p:spTgt spid="290"/>
                                        </p:tgtEl>
                                        <p:attrNameLst>
                                          <p:attrName>style.visibility</p:attrName>
                                        </p:attrNameLst>
                                      </p:cBhvr>
                                      <p:to>
                                        <p:strVal val="visible"/>
                                      </p:to>
                                    </p:set>
                                    <p:anim calcmode="lin" valueType="num">
                                      <p:cBhvr additive="base">
                                        <p:cTn id="80" dur="500"/>
                                        <p:tgtEl>
                                          <p:spTgt spid="290"/>
                                        </p:tgtEl>
                                        <p:attrNameLst>
                                          <p:attrName>ppt_w</p:attrName>
                                        </p:attrNameLst>
                                      </p:cBhvr>
                                      <p:tavLst>
                                        <p:tav tm="0">
                                          <p:val>
                                            <p:strVal val="0"/>
                                          </p:val>
                                        </p:tav>
                                        <p:tav tm="100000">
                                          <p:val>
                                            <p:strVal val="#ppt_w"/>
                                          </p:val>
                                        </p:tav>
                                      </p:tavLst>
                                    </p:anim>
                                    <p:anim calcmode="lin" valueType="num">
                                      <p:cBhvr additive="base">
                                        <p:cTn id="81" dur="500"/>
                                        <p:tgtEl>
                                          <p:spTgt spid="290"/>
                                        </p:tgtEl>
                                        <p:attrNameLst>
                                          <p:attrName>ppt_h</p:attrName>
                                        </p:attrNameLst>
                                      </p:cBhvr>
                                      <p:tavLst>
                                        <p:tav tm="0">
                                          <p:val>
                                            <p:strVal val="0"/>
                                          </p:val>
                                        </p:tav>
                                        <p:tav tm="100000">
                                          <p:val>
                                            <p:strVal val="#ppt_h"/>
                                          </p:val>
                                        </p:tav>
                                      </p:tavLst>
                                    </p:anim>
                                  </p:childTnLst>
                                </p:cTn>
                              </p:par>
                              <p:par>
                                <p:cTn id="82" presetID="23" presetClass="entr" presetSubtype="16" fill="hold" nodeType="withEffect">
                                  <p:stCondLst>
                                    <p:cond delay="0"/>
                                  </p:stCondLst>
                                  <p:childTnLst>
                                    <p:set>
                                      <p:cBhvr>
                                        <p:cTn id="83" dur="1" fill="hold">
                                          <p:stCondLst>
                                            <p:cond delay="0"/>
                                          </p:stCondLst>
                                        </p:cTn>
                                        <p:tgtEl>
                                          <p:spTgt spid="288"/>
                                        </p:tgtEl>
                                        <p:attrNameLst>
                                          <p:attrName>style.visibility</p:attrName>
                                        </p:attrNameLst>
                                      </p:cBhvr>
                                      <p:to>
                                        <p:strVal val="visible"/>
                                      </p:to>
                                    </p:set>
                                    <p:anim calcmode="lin" valueType="num">
                                      <p:cBhvr additive="base">
                                        <p:cTn id="84" dur="500"/>
                                        <p:tgtEl>
                                          <p:spTgt spid="288"/>
                                        </p:tgtEl>
                                        <p:attrNameLst>
                                          <p:attrName>ppt_w</p:attrName>
                                        </p:attrNameLst>
                                      </p:cBhvr>
                                      <p:tavLst>
                                        <p:tav tm="0">
                                          <p:val>
                                            <p:strVal val="0"/>
                                          </p:val>
                                        </p:tav>
                                        <p:tav tm="100000">
                                          <p:val>
                                            <p:strVal val="#ppt_w"/>
                                          </p:val>
                                        </p:tav>
                                      </p:tavLst>
                                    </p:anim>
                                    <p:anim calcmode="lin" valueType="num">
                                      <p:cBhvr additive="base">
                                        <p:cTn id="85" dur="500"/>
                                        <p:tgtEl>
                                          <p:spTgt spid="288"/>
                                        </p:tgtEl>
                                        <p:attrNameLst>
                                          <p:attrName>ppt_h</p:attrName>
                                        </p:attrNameLst>
                                      </p:cBhvr>
                                      <p:tavLst>
                                        <p:tav tm="0">
                                          <p:val>
                                            <p:strVal val="0"/>
                                          </p:val>
                                        </p:tav>
                                        <p:tav tm="100000">
                                          <p:val>
                                            <p:strVal val="#ppt_h"/>
                                          </p:val>
                                        </p:tav>
                                      </p:tavLst>
                                    </p:anim>
                                  </p:childTnLst>
                                </p:cTn>
                              </p:par>
                              <p:par>
                                <p:cTn id="86" presetID="23" presetClass="entr" presetSubtype="16" fill="hold" nodeType="withEffect">
                                  <p:stCondLst>
                                    <p:cond delay="0"/>
                                  </p:stCondLst>
                                  <p:childTnLst>
                                    <p:set>
                                      <p:cBhvr>
                                        <p:cTn id="87" dur="1" fill="hold">
                                          <p:stCondLst>
                                            <p:cond delay="0"/>
                                          </p:stCondLst>
                                        </p:cTn>
                                        <p:tgtEl>
                                          <p:spTgt spid="289"/>
                                        </p:tgtEl>
                                        <p:attrNameLst>
                                          <p:attrName>style.visibility</p:attrName>
                                        </p:attrNameLst>
                                      </p:cBhvr>
                                      <p:to>
                                        <p:strVal val="visible"/>
                                      </p:to>
                                    </p:set>
                                    <p:anim calcmode="lin" valueType="num">
                                      <p:cBhvr additive="base">
                                        <p:cTn id="88" dur="500"/>
                                        <p:tgtEl>
                                          <p:spTgt spid="289"/>
                                        </p:tgtEl>
                                        <p:attrNameLst>
                                          <p:attrName>ppt_w</p:attrName>
                                        </p:attrNameLst>
                                      </p:cBhvr>
                                      <p:tavLst>
                                        <p:tav tm="0">
                                          <p:val>
                                            <p:strVal val="0"/>
                                          </p:val>
                                        </p:tav>
                                        <p:tav tm="100000">
                                          <p:val>
                                            <p:strVal val="#ppt_w"/>
                                          </p:val>
                                        </p:tav>
                                      </p:tavLst>
                                    </p:anim>
                                    <p:anim calcmode="lin" valueType="num">
                                      <p:cBhvr additive="base">
                                        <p:cTn id="89" dur="500"/>
                                        <p:tgtEl>
                                          <p:spTgt spid="28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5"/>
          <p:cNvSpPr txBox="1"/>
          <p:nvPr/>
        </p:nvSpPr>
        <p:spPr>
          <a:xfrm>
            <a:off x="258617" y="1594264"/>
            <a:ext cx="2469371" cy="3293641"/>
          </a:xfrm>
          <a:prstGeom prst="rect">
            <a:avLst/>
          </a:prstGeom>
          <a:noFill/>
          <a:ln>
            <a:noFill/>
          </a:ln>
        </p:spPr>
        <p:txBody>
          <a:bodyPr spcFirstLastPara="1" wrap="square" lIns="34250" tIns="34250" rIns="34250" bIns="34250" anchor="t" anchorCtr="0">
            <a:spAutoFit/>
          </a:bodyPr>
          <a:lstStyle/>
          <a:p>
            <a:pPr marL="139700" marR="0" lvl="0" indent="-139700" algn="l" rtl="0">
              <a:lnSpc>
                <a:spcPct val="90000"/>
              </a:lnSpc>
              <a:spcBef>
                <a:spcPts val="0"/>
              </a:spcBef>
              <a:spcAft>
                <a:spcPts val="0"/>
              </a:spcAft>
              <a:buClr>
                <a:srgbClr val="6A6A6A"/>
              </a:buClr>
              <a:buSzPts val="1400"/>
              <a:buFont typeface="Arial"/>
              <a:buChar char="•"/>
            </a:pPr>
            <a:r>
              <a:rPr lang="en-US" sz="1400" b="0" i="0" u="none" strike="noStrike" cap="none">
                <a:solidFill>
                  <a:srgbClr val="6A6A6A"/>
                </a:solidFill>
                <a:latin typeface="Arial"/>
                <a:ea typeface="Arial"/>
                <a:cs typeface="Arial"/>
                <a:sym typeface="Arial"/>
              </a:rPr>
              <a:t>Detect and block modern malware, C&amp;C</a:t>
            </a:r>
            <a:endParaRPr sz="1400" b="0" i="0" u="none" strike="noStrike" cap="none">
              <a:solidFill>
                <a:srgbClr val="000000"/>
              </a:solidFill>
              <a:latin typeface="Arial"/>
              <a:ea typeface="Arial"/>
              <a:cs typeface="Arial"/>
              <a:sym typeface="Arial"/>
            </a:endParaRPr>
          </a:p>
          <a:p>
            <a:pPr marL="139700" marR="0" lvl="0" indent="-139700" algn="l" rtl="0">
              <a:lnSpc>
                <a:spcPct val="90000"/>
              </a:lnSpc>
              <a:spcBef>
                <a:spcPts val="1400"/>
              </a:spcBef>
              <a:spcAft>
                <a:spcPts val="0"/>
              </a:spcAft>
              <a:buClr>
                <a:srgbClr val="6A6A6A"/>
              </a:buClr>
              <a:buSzPts val="1400"/>
              <a:buFont typeface="Arial"/>
              <a:buChar char="•"/>
            </a:pPr>
            <a:r>
              <a:rPr lang="en-US" sz="1400" b="0" i="0" u="none" strike="noStrike" cap="none">
                <a:solidFill>
                  <a:srgbClr val="6A6A6A"/>
                </a:solidFill>
                <a:latin typeface="Arial"/>
                <a:ea typeface="Arial"/>
                <a:cs typeface="Arial"/>
                <a:sym typeface="Arial"/>
              </a:rPr>
              <a:t>Close gaps in protection (Data exfil, DGAs)</a:t>
            </a:r>
            <a:endParaRPr sz="1400" b="0" i="0" u="none" strike="noStrike" cap="none">
              <a:solidFill>
                <a:srgbClr val="000000"/>
              </a:solidFill>
              <a:latin typeface="Arial"/>
              <a:ea typeface="Arial"/>
              <a:cs typeface="Arial"/>
              <a:sym typeface="Arial"/>
            </a:endParaRPr>
          </a:p>
          <a:p>
            <a:pPr marL="139700" marR="0" lvl="0" indent="-139700" algn="l" rtl="0">
              <a:lnSpc>
                <a:spcPct val="90000"/>
              </a:lnSpc>
              <a:spcBef>
                <a:spcPts val="1400"/>
              </a:spcBef>
              <a:spcAft>
                <a:spcPts val="0"/>
              </a:spcAft>
              <a:buClr>
                <a:srgbClr val="6A6A6A"/>
              </a:buClr>
              <a:buSzPts val="1400"/>
              <a:buFont typeface="Arial"/>
              <a:buChar char="•"/>
            </a:pPr>
            <a:r>
              <a:rPr lang="en-US" sz="1400" b="0" i="0" u="none" strike="noStrike" cap="none">
                <a:solidFill>
                  <a:srgbClr val="6A6A6A"/>
                </a:solidFill>
                <a:latin typeface="Arial"/>
                <a:ea typeface="Arial"/>
                <a:cs typeface="Arial"/>
                <a:sym typeface="Arial"/>
              </a:rPr>
              <a:t>Consolidate and distribute threat intelligence to entire ecosystem </a:t>
            </a:r>
            <a:endParaRPr sz="1400" b="0" i="0" u="none" strike="noStrike" cap="none">
              <a:solidFill>
                <a:srgbClr val="000000"/>
              </a:solidFill>
              <a:latin typeface="Arial"/>
              <a:ea typeface="Arial"/>
              <a:cs typeface="Arial"/>
              <a:sym typeface="Arial"/>
            </a:endParaRPr>
          </a:p>
          <a:p>
            <a:pPr marL="139700" marR="0" lvl="0" indent="-139700" algn="l" rtl="0">
              <a:lnSpc>
                <a:spcPct val="90000"/>
              </a:lnSpc>
              <a:spcBef>
                <a:spcPts val="1400"/>
              </a:spcBef>
              <a:spcAft>
                <a:spcPts val="0"/>
              </a:spcAft>
              <a:buClr>
                <a:srgbClr val="6A6A6A"/>
              </a:buClr>
              <a:buSzPts val="1400"/>
              <a:buFont typeface="Arial"/>
              <a:buChar char="•"/>
            </a:pPr>
            <a:r>
              <a:rPr lang="en-US" sz="1400" b="0" i="0" u="none" strike="noStrike" cap="none">
                <a:solidFill>
                  <a:srgbClr val="6A6A6A"/>
                </a:solidFill>
                <a:latin typeface="Arial"/>
                <a:ea typeface="Arial"/>
                <a:cs typeface="Arial"/>
                <a:sym typeface="Arial"/>
              </a:rPr>
              <a:t>Improve SOC efficiency through automation and ecosystem integrations</a:t>
            </a:r>
            <a:endParaRPr sz="1400" b="0" i="0" u="none" strike="noStrike" cap="none">
              <a:solidFill>
                <a:srgbClr val="000000"/>
              </a:solidFill>
              <a:latin typeface="Arial"/>
              <a:ea typeface="Arial"/>
              <a:cs typeface="Arial"/>
              <a:sym typeface="Arial"/>
            </a:endParaRPr>
          </a:p>
          <a:p>
            <a:pPr marL="139700" marR="0" lvl="0" indent="-139700" algn="l" rtl="0">
              <a:lnSpc>
                <a:spcPct val="90000"/>
              </a:lnSpc>
              <a:spcBef>
                <a:spcPts val="1400"/>
              </a:spcBef>
              <a:spcAft>
                <a:spcPts val="0"/>
              </a:spcAft>
              <a:buClr>
                <a:srgbClr val="6A6A6A"/>
              </a:buClr>
              <a:buSzPts val="1400"/>
              <a:buFont typeface="Arial"/>
              <a:buChar char="•"/>
            </a:pPr>
            <a:r>
              <a:rPr lang="en-US" sz="1400" b="0" i="0" u="none" strike="noStrike" cap="none">
                <a:solidFill>
                  <a:srgbClr val="6A6A6A"/>
                </a:solidFill>
                <a:latin typeface="Arial"/>
                <a:ea typeface="Arial"/>
                <a:cs typeface="Arial"/>
                <a:sym typeface="Arial"/>
              </a:rPr>
              <a:t>Query Logging and Analysis</a:t>
            </a:r>
            <a:endParaRPr sz="1400" b="0" i="0" u="none" strike="noStrike" cap="none">
              <a:solidFill>
                <a:srgbClr val="6A6A6A"/>
              </a:solidFill>
              <a:latin typeface="Arial"/>
              <a:ea typeface="Arial"/>
              <a:cs typeface="Arial"/>
              <a:sym typeface="Arial"/>
            </a:endParaRPr>
          </a:p>
          <a:p>
            <a:pPr marL="139700" marR="0" lvl="0" indent="-139700" algn="l" rtl="0">
              <a:lnSpc>
                <a:spcPct val="90000"/>
              </a:lnSpc>
              <a:spcBef>
                <a:spcPts val="1400"/>
              </a:spcBef>
              <a:spcAft>
                <a:spcPts val="0"/>
              </a:spcAft>
              <a:buClr>
                <a:srgbClr val="6A6A6A"/>
              </a:buClr>
              <a:buSzPts val="1400"/>
              <a:buFont typeface="Arial"/>
              <a:buChar char="•"/>
            </a:pPr>
            <a:r>
              <a:rPr lang="en-US" sz="1400" b="0" i="0" u="none" strike="noStrike" cap="none">
                <a:solidFill>
                  <a:srgbClr val="6A6A6A"/>
                </a:solidFill>
                <a:latin typeface="Arial"/>
                <a:ea typeface="Arial"/>
                <a:cs typeface="Arial"/>
                <a:sym typeface="Arial"/>
              </a:rPr>
              <a:t>Resiliency and redundancy</a:t>
            </a:r>
            <a:endParaRPr sz="1400" b="0" i="0" u="none" strike="noStrike" cap="none">
              <a:solidFill>
                <a:srgbClr val="6A6A6A"/>
              </a:solidFill>
              <a:latin typeface="Arial"/>
              <a:ea typeface="Arial"/>
              <a:cs typeface="Arial"/>
              <a:sym typeface="Arial"/>
            </a:endParaRPr>
          </a:p>
        </p:txBody>
      </p:sp>
      <p:sp>
        <p:nvSpPr>
          <p:cNvPr id="297" name="Google Shape;297;p35"/>
          <p:cNvSpPr txBox="1"/>
          <p:nvPr/>
        </p:nvSpPr>
        <p:spPr>
          <a:xfrm>
            <a:off x="6181566" y="1431303"/>
            <a:ext cx="1681085" cy="176925"/>
          </a:xfrm>
          <a:prstGeom prst="rect">
            <a:avLst/>
          </a:prstGeom>
          <a:noFill/>
          <a:ln>
            <a:noFill/>
          </a:ln>
        </p:spPr>
        <p:txBody>
          <a:bodyPr spcFirstLastPara="1" wrap="square" lIns="34250" tIns="34250" rIns="34250" bIns="34250" anchor="t" anchorCtr="0">
            <a:spAutoFit/>
          </a:bodyPr>
          <a:lstStyle/>
          <a:p>
            <a:pPr marL="0" marR="0" lvl="0" indent="0" algn="l" rtl="0">
              <a:lnSpc>
                <a:spcPct val="100000"/>
              </a:lnSpc>
              <a:spcBef>
                <a:spcPts val="0"/>
              </a:spcBef>
              <a:spcAft>
                <a:spcPts val="0"/>
              </a:spcAft>
              <a:buClr>
                <a:srgbClr val="6A6A6A"/>
              </a:buClr>
              <a:buSzPts val="700"/>
              <a:buFont typeface="Arial"/>
              <a:buNone/>
            </a:pPr>
            <a:r>
              <a:rPr lang="en-US" sz="700" b="0" i="0" u="none" strike="noStrike" cap="none">
                <a:solidFill>
                  <a:srgbClr val="6A6A6A"/>
                </a:solidFill>
                <a:latin typeface="Arial"/>
                <a:ea typeface="Arial"/>
                <a:cs typeface="Arial"/>
                <a:sym typeface="Arial"/>
              </a:rPr>
              <a:t>Threat data feeds for use in ecosystem</a:t>
            </a:r>
            <a:endParaRPr sz="1400" b="0" i="0" u="none" strike="noStrike" cap="none">
              <a:solidFill>
                <a:srgbClr val="000000"/>
              </a:solidFill>
              <a:latin typeface="Arial"/>
              <a:ea typeface="Arial"/>
              <a:cs typeface="Arial"/>
              <a:sym typeface="Arial"/>
            </a:endParaRPr>
          </a:p>
        </p:txBody>
      </p:sp>
      <p:sp>
        <p:nvSpPr>
          <p:cNvPr id="298" name="Google Shape;298;p35"/>
          <p:cNvSpPr txBox="1"/>
          <p:nvPr/>
        </p:nvSpPr>
        <p:spPr>
          <a:xfrm>
            <a:off x="6835182" y="2520163"/>
            <a:ext cx="968323" cy="284647"/>
          </a:xfrm>
          <a:prstGeom prst="rect">
            <a:avLst/>
          </a:prstGeom>
          <a:noFill/>
          <a:ln>
            <a:noFill/>
          </a:ln>
        </p:spPr>
        <p:txBody>
          <a:bodyPr spcFirstLastPara="1" wrap="square" lIns="34250" tIns="34250" rIns="34250" bIns="34250" anchor="t" anchorCtr="0">
            <a:spAutoFit/>
          </a:bodyPr>
          <a:lstStyle/>
          <a:p>
            <a:pPr marL="0" marR="0" lvl="0" indent="0" algn="l" rtl="0">
              <a:lnSpc>
                <a:spcPct val="100000"/>
              </a:lnSpc>
              <a:spcBef>
                <a:spcPts val="0"/>
              </a:spcBef>
              <a:spcAft>
                <a:spcPts val="0"/>
              </a:spcAft>
              <a:buClr>
                <a:srgbClr val="6A6A6A"/>
              </a:buClr>
              <a:buSzPts val="700"/>
              <a:buFont typeface="Arial"/>
              <a:buNone/>
            </a:pPr>
            <a:r>
              <a:rPr lang="en-US" sz="700" b="0" i="0" u="none" strike="noStrike" cap="none">
                <a:solidFill>
                  <a:srgbClr val="6A6A6A"/>
                </a:solidFill>
                <a:latin typeface="Arial"/>
                <a:ea typeface="Arial"/>
                <a:cs typeface="Arial"/>
                <a:sym typeface="Arial"/>
              </a:rPr>
              <a:t>Network and security events with context</a:t>
            </a:r>
            <a:endParaRPr sz="1400" b="0" i="0" u="none" strike="noStrike" cap="none">
              <a:solidFill>
                <a:srgbClr val="000000"/>
              </a:solidFill>
              <a:latin typeface="Arial"/>
              <a:ea typeface="Arial"/>
              <a:cs typeface="Arial"/>
              <a:sym typeface="Arial"/>
            </a:endParaRPr>
          </a:p>
        </p:txBody>
      </p:sp>
      <p:cxnSp>
        <p:nvCxnSpPr>
          <p:cNvPr id="299" name="Google Shape;299;p35"/>
          <p:cNvCxnSpPr/>
          <p:nvPr/>
        </p:nvCxnSpPr>
        <p:spPr>
          <a:xfrm rot="10800000" flipH="1">
            <a:off x="3901930" y="1717450"/>
            <a:ext cx="3855466" cy="2850"/>
          </a:xfrm>
          <a:prstGeom prst="straightConnector1">
            <a:avLst/>
          </a:prstGeom>
          <a:noFill/>
          <a:ln w="15875" cap="flat" cmpd="sng">
            <a:solidFill>
              <a:srgbClr val="92D050"/>
            </a:solidFill>
            <a:prstDash val="dash"/>
            <a:round/>
            <a:headEnd type="none" w="sm" len="sm"/>
            <a:tailEnd type="none" w="sm" len="sm"/>
          </a:ln>
        </p:spPr>
      </p:cxnSp>
      <p:sp>
        <p:nvSpPr>
          <p:cNvPr id="300" name="Google Shape;300;p35"/>
          <p:cNvSpPr txBox="1"/>
          <p:nvPr/>
        </p:nvSpPr>
        <p:spPr>
          <a:xfrm>
            <a:off x="6704325" y="162573"/>
            <a:ext cx="1128310" cy="284647"/>
          </a:xfrm>
          <a:prstGeom prst="rect">
            <a:avLst/>
          </a:prstGeom>
          <a:noFill/>
          <a:ln>
            <a:noFill/>
          </a:ln>
        </p:spPr>
        <p:txBody>
          <a:bodyPr spcFirstLastPara="1" wrap="square" lIns="34250" tIns="34250" rIns="34250" bIns="34250" anchor="t" anchorCtr="0">
            <a:spAutoFit/>
          </a:bodyPr>
          <a:lstStyle/>
          <a:p>
            <a:pPr marL="0" marR="0" lvl="0" indent="0" algn="l" rtl="0">
              <a:lnSpc>
                <a:spcPct val="100000"/>
              </a:lnSpc>
              <a:spcBef>
                <a:spcPts val="0"/>
              </a:spcBef>
              <a:spcAft>
                <a:spcPts val="0"/>
              </a:spcAft>
              <a:buClr>
                <a:srgbClr val="6A6A6A"/>
              </a:buClr>
              <a:buSzPts val="700"/>
              <a:buFont typeface="Arial"/>
              <a:buNone/>
            </a:pPr>
            <a:r>
              <a:rPr lang="en-US" sz="700" b="0" i="0" u="none" strike="noStrike" cap="none">
                <a:solidFill>
                  <a:srgbClr val="6A6A6A"/>
                </a:solidFill>
                <a:latin typeface="Arial"/>
                <a:ea typeface="Arial"/>
                <a:cs typeface="Arial"/>
                <a:sym typeface="Arial"/>
              </a:rPr>
              <a:t>Roaming clients/ </a:t>
            </a:r>
            <a:br>
              <a:rPr lang="en-US" sz="700" b="0" i="0" u="none" strike="noStrike" cap="none">
                <a:solidFill>
                  <a:srgbClr val="6A6A6A"/>
                </a:solidFill>
                <a:latin typeface="Arial"/>
                <a:ea typeface="Arial"/>
                <a:cs typeface="Arial"/>
                <a:sym typeface="Arial"/>
              </a:rPr>
            </a:br>
            <a:r>
              <a:rPr lang="en-US" sz="700" b="0" i="0" u="none" strike="noStrike" cap="none">
                <a:solidFill>
                  <a:srgbClr val="6A6A6A"/>
                </a:solidFill>
                <a:latin typeface="Arial"/>
                <a:ea typeface="Arial"/>
                <a:cs typeface="Arial"/>
                <a:sym typeface="Arial"/>
              </a:rPr>
              <a:t>Remote offices with Agent</a:t>
            </a:r>
            <a:endParaRPr sz="1400" b="0" i="0" u="none" strike="noStrike" cap="none">
              <a:solidFill>
                <a:srgbClr val="000000"/>
              </a:solidFill>
              <a:latin typeface="Arial"/>
              <a:ea typeface="Arial"/>
              <a:cs typeface="Arial"/>
              <a:sym typeface="Arial"/>
            </a:endParaRPr>
          </a:p>
        </p:txBody>
      </p:sp>
      <p:cxnSp>
        <p:nvCxnSpPr>
          <p:cNvPr id="301" name="Google Shape;301;p35"/>
          <p:cNvCxnSpPr/>
          <p:nvPr/>
        </p:nvCxnSpPr>
        <p:spPr>
          <a:xfrm>
            <a:off x="6068666" y="983108"/>
            <a:ext cx="493487" cy="1"/>
          </a:xfrm>
          <a:prstGeom prst="straightConnector1">
            <a:avLst/>
          </a:prstGeom>
          <a:noFill/>
          <a:ln w="9525" cap="flat" cmpd="sng">
            <a:solidFill>
              <a:srgbClr val="239ED9"/>
            </a:solidFill>
            <a:prstDash val="solid"/>
            <a:round/>
            <a:headEnd type="none" w="sm" len="sm"/>
            <a:tailEnd type="triangle" w="med" len="med"/>
          </a:ln>
        </p:spPr>
      </p:cxnSp>
      <p:cxnSp>
        <p:nvCxnSpPr>
          <p:cNvPr id="302" name="Google Shape;302;p35"/>
          <p:cNvCxnSpPr/>
          <p:nvPr/>
        </p:nvCxnSpPr>
        <p:spPr>
          <a:xfrm>
            <a:off x="6868927" y="2795450"/>
            <a:ext cx="920682" cy="1582"/>
          </a:xfrm>
          <a:prstGeom prst="straightConnector1">
            <a:avLst/>
          </a:prstGeom>
          <a:noFill/>
          <a:ln w="9525" cap="flat" cmpd="sng">
            <a:solidFill>
              <a:srgbClr val="239ED9"/>
            </a:solidFill>
            <a:prstDash val="solid"/>
            <a:round/>
            <a:headEnd type="none" w="sm" len="sm"/>
            <a:tailEnd type="triangle" w="med" len="med"/>
          </a:ln>
        </p:spPr>
      </p:cxnSp>
      <p:cxnSp>
        <p:nvCxnSpPr>
          <p:cNvPr id="303" name="Google Shape;303;p35"/>
          <p:cNvCxnSpPr/>
          <p:nvPr/>
        </p:nvCxnSpPr>
        <p:spPr>
          <a:xfrm>
            <a:off x="6226774" y="1611369"/>
            <a:ext cx="1565271" cy="1"/>
          </a:xfrm>
          <a:prstGeom prst="straightConnector1">
            <a:avLst/>
          </a:prstGeom>
          <a:noFill/>
          <a:ln w="9525" cap="flat" cmpd="sng">
            <a:solidFill>
              <a:srgbClr val="239ED9"/>
            </a:solidFill>
            <a:prstDash val="solid"/>
            <a:round/>
            <a:headEnd type="none" w="sm" len="sm"/>
            <a:tailEnd type="triangle" w="med" len="med"/>
          </a:ln>
        </p:spPr>
      </p:cxnSp>
      <p:sp>
        <p:nvSpPr>
          <p:cNvPr id="304" name="Google Shape;304;p35"/>
          <p:cNvSpPr txBox="1"/>
          <p:nvPr/>
        </p:nvSpPr>
        <p:spPr>
          <a:xfrm>
            <a:off x="276949" y="1025135"/>
            <a:ext cx="2722857" cy="313928"/>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Clr>
                <a:srgbClr val="404041"/>
              </a:buClr>
              <a:buSzPts val="1600"/>
              <a:buFont typeface="Arial"/>
              <a:buNone/>
            </a:pPr>
            <a:r>
              <a:rPr lang="en-US" sz="1600" b="0" i="0" u="none" strike="noStrike" cap="none">
                <a:solidFill>
                  <a:srgbClr val="404041"/>
                </a:solidFill>
                <a:latin typeface="Arial"/>
                <a:ea typeface="Arial"/>
                <a:cs typeface="Arial"/>
                <a:sym typeface="Arial"/>
              </a:rPr>
              <a:t>Foundational Hybrid Security</a:t>
            </a:r>
            <a:endParaRPr sz="1400" b="0" i="0" u="none" strike="noStrike" cap="none">
              <a:solidFill>
                <a:srgbClr val="000000"/>
              </a:solidFill>
              <a:latin typeface="Arial"/>
              <a:ea typeface="Arial"/>
              <a:cs typeface="Arial"/>
              <a:sym typeface="Arial"/>
            </a:endParaRPr>
          </a:p>
        </p:txBody>
      </p:sp>
      <p:grpSp>
        <p:nvGrpSpPr>
          <p:cNvPr id="305" name="Google Shape;305;p35"/>
          <p:cNvGrpSpPr/>
          <p:nvPr/>
        </p:nvGrpSpPr>
        <p:grpSpPr>
          <a:xfrm>
            <a:off x="7862651" y="397765"/>
            <a:ext cx="950429" cy="4055847"/>
            <a:chOff x="7862651" y="397765"/>
            <a:chExt cx="950429" cy="4055847"/>
          </a:xfrm>
        </p:grpSpPr>
        <p:sp>
          <p:nvSpPr>
            <p:cNvPr id="306" name="Google Shape;306;p35"/>
            <p:cNvSpPr/>
            <p:nvPr/>
          </p:nvSpPr>
          <p:spPr>
            <a:xfrm>
              <a:off x="7862651" y="397765"/>
              <a:ext cx="924179" cy="4055847"/>
            </a:xfrm>
            <a:prstGeom prst="roundRect">
              <a:avLst>
                <a:gd name="adj" fmla="val 8554"/>
              </a:avLst>
            </a:prstGeom>
            <a:solidFill>
              <a:srgbClr val="FFFFFF"/>
            </a:solidFill>
            <a:ln>
              <a:noFill/>
            </a:ln>
            <a:effectLst>
              <a:outerShdw blurRad="165100" dist="40679" rotWithShape="0">
                <a:srgbClr val="000000">
                  <a:alpha val="37647"/>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300"/>
                <a:buFont typeface="Proxima Nova"/>
                <a:buNone/>
              </a:pPr>
              <a:endParaRPr sz="1300" b="0" i="0" u="none" strike="noStrike" cap="none">
                <a:solidFill>
                  <a:srgbClr val="383838"/>
                </a:solidFill>
                <a:latin typeface="Arial"/>
                <a:ea typeface="Arial"/>
                <a:cs typeface="Arial"/>
                <a:sym typeface="Arial"/>
              </a:endParaRPr>
            </a:p>
          </p:txBody>
        </p:sp>
        <p:pic>
          <p:nvPicPr>
            <p:cNvPr id="307" name="Google Shape;307;p35" descr="image115.tif"/>
            <p:cNvPicPr preferRelativeResize="0"/>
            <p:nvPr/>
          </p:nvPicPr>
          <p:blipFill rotWithShape="1">
            <a:blip r:embed="rId3">
              <a:alphaModFix/>
            </a:blip>
            <a:srcRect l="14416" t="21301" r="14005" b="16114"/>
            <a:stretch/>
          </p:blipFill>
          <p:spPr>
            <a:xfrm>
              <a:off x="7989114" y="3729434"/>
              <a:ext cx="271764" cy="237490"/>
            </a:xfrm>
            <a:prstGeom prst="rect">
              <a:avLst/>
            </a:prstGeom>
            <a:noFill/>
            <a:ln>
              <a:noFill/>
            </a:ln>
          </p:spPr>
        </p:pic>
        <p:sp>
          <p:nvSpPr>
            <p:cNvPr id="308" name="Google Shape;308;p35"/>
            <p:cNvSpPr txBox="1"/>
            <p:nvPr/>
          </p:nvSpPr>
          <p:spPr>
            <a:xfrm>
              <a:off x="8287295" y="3781348"/>
              <a:ext cx="523329" cy="184662"/>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6A6A6A"/>
                </a:buClr>
                <a:buSzPts val="600"/>
                <a:buFont typeface="Arial"/>
                <a:buNone/>
              </a:pPr>
              <a:r>
                <a:rPr lang="en-US" sz="600" b="0" i="0" u="none" strike="noStrike" cap="none">
                  <a:solidFill>
                    <a:srgbClr val="6A6A6A"/>
                  </a:solidFill>
                  <a:latin typeface="Arial"/>
                  <a:ea typeface="Arial"/>
                  <a:cs typeface="Arial"/>
                  <a:sym typeface="Arial"/>
                </a:rPr>
                <a:t>ATD</a:t>
              </a:r>
              <a:endParaRPr sz="1400" b="0" i="0" u="none" strike="noStrike" cap="none">
                <a:solidFill>
                  <a:srgbClr val="000000"/>
                </a:solidFill>
                <a:latin typeface="Arial"/>
                <a:ea typeface="Arial"/>
                <a:cs typeface="Arial"/>
                <a:sym typeface="Arial"/>
              </a:endParaRPr>
            </a:p>
          </p:txBody>
        </p:sp>
        <p:pic>
          <p:nvPicPr>
            <p:cNvPr id="309" name="Google Shape;309;p35" descr="image116.tif"/>
            <p:cNvPicPr preferRelativeResize="0"/>
            <p:nvPr/>
          </p:nvPicPr>
          <p:blipFill rotWithShape="1">
            <a:blip r:embed="rId4">
              <a:alphaModFix/>
            </a:blip>
            <a:srcRect/>
            <a:stretch/>
          </p:blipFill>
          <p:spPr>
            <a:xfrm>
              <a:off x="7944258" y="2902271"/>
              <a:ext cx="361574" cy="332106"/>
            </a:xfrm>
            <a:prstGeom prst="rect">
              <a:avLst/>
            </a:prstGeom>
            <a:noFill/>
            <a:ln>
              <a:noFill/>
            </a:ln>
          </p:spPr>
        </p:pic>
        <p:sp>
          <p:nvSpPr>
            <p:cNvPr id="310" name="Google Shape;310;p35"/>
            <p:cNvSpPr txBox="1"/>
            <p:nvPr/>
          </p:nvSpPr>
          <p:spPr>
            <a:xfrm>
              <a:off x="8287295" y="2961030"/>
              <a:ext cx="525784" cy="276995"/>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6A6A6A"/>
                </a:buClr>
                <a:buSzPts val="600"/>
                <a:buFont typeface="Arial"/>
                <a:buNone/>
              </a:pPr>
              <a:r>
                <a:rPr lang="en-US" sz="600" b="0" i="0" u="none" strike="noStrike" cap="none">
                  <a:solidFill>
                    <a:srgbClr val="6A6A6A"/>
                  </a:solidFill>
                  <a:latin typeface="Arial"/>
                  <a:ea typeface="Arial"/>
                  <a:cs typeface="Arial"/>
                  <a:sym typeface="Arial"/>
                </a:rPr>
                <a:t>Threat Intelligence</a:t>
              </a:r>
              <a:endParaRPr sz="1400" b="0" i="0" u="none" strike="noStrike" cap="none">
                <a:solidFill>
                  <a:srgbClr val="000000"/>
                </a:solidFill>
                <a:latin typeface="Arial"/>
                <a:ea typeface="Arial"/>
                <a:cs typeface="Arial"/>
                <a:sym typeface="Arial"/>
              </a:endParaRPr>
            </a:p>
          </p:txBody>
        </p:sp>
        <p:pic>
          <p:nvPicPr>
            <p:cNvPr id="311" name="Google Shape;311;p35" descr="image117.tif"/>
            <p:cNvPicPr preferRelativeResize="0"/>
            <p:nvPr/>
          </p:nvPicPr>
          <p:blipFill rotWithShape="1">
            <a:blip r:embed="rId5">
              <a:alphaModFix/>
            </a:blip>
            <a:srcRect/>
            <a:stretch/>
          </p:blipFill>
          <p:spPr>
            <a:xfrm>
              <a:off x="7933683" y="2099551"/>
              <a:ext cx="382724" cy="296475"/>
            </a:xfrm>
            <a:prstGeom prst="rect">
              <a:avLst/>
            </a:prstGeom>
            <a:noFill/>
            <a:ln>
              <a:noFill/>
            </a:ln>
          </p:spPr>
        </p:pic>
        <p:sp>
          <p:nvSpPr>
            <p:cNvPr id="312" name="Google Shape;312;p35"/>
            <p:cNvSpPr txBox="1"/>
            <p:nvPr/>
          </p:nvSpPr>
          <p:spPr>
            <a:xfrm>
              <a:off x="8287295" y="2176153"/>
              <a:ext cx="525784" cy="184662"/>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6A6A6A"/>
                </a:buClr>
                <a:buSzPts val="600"/>
                <a:buFont typeface="Arial"/>
                <a:buNone/>
              </a:pPr>
              <a:r>
                <a:rPr lang="en-US" sz="600" b="0" i="0" u="none" strike="noStrike" cap="none">
                  <a:solidFill>
                    <a:srgbClr val="6A6A6A"/>
                  </a:solidFill>
                  <a:latin typeface="Arial"/>
                  <a:ea typeface="Arial"/>
                  <a:cs typeface="Arial"/>
                  <a:sym typeface="Arial"/>
                </a:rPr>
                <a:t>SIEM</a:t>
              </a:r>
              <a:endParaRPr sz="1400" b="0" i="0" u="none" strike="noStrike" cap="none">
                <a:solidFill>
                  <a:srgbClr val="000000"/>
                </a:solidFill>
                <a:latin typeface="Arial"/>
                <a:ea typeface="Arial"/>
                <a:cs typeface="Arial"/>
                <a:sym typeface="Arial"/>
              </a:endParaRPr>
            </a:p>
          </p:txBody>
        </p:sp>
        <p:pic>
          <p:nvPicPr>
            <p:cNvPr id="313" name="Google Shape;313;p35" descr="image119.tif"/>
            <p:cNvPicPr preferRelativeResize="0"/>
            <p:nvPr/>
          </p:nvPicPr>
          <p:blipFill rotWithShape="1">
            <a:blip r:embed="rId6">
              <a:alphaModFix/>
            </a:blip>
            <a:srcRect/>
            <a:stretch/>
          </p:blipFill>
          <p:spPr>
            <a:xfrm>
              <a:off x="7949423" y="4025619"/>
              <a:ext cx="351243" cy="332105"/>
            </a:xfrm>
            <a:prstGeom prst="rect">
              <a:avLst/>
            </a:prstGeom>
            <a:noFill/>
            <a:ln>
              <a:noFill/>
            </a:ln>
          </p:spPr>
        </p:pic>
        <p:sp>
          <p:nvSpPr>
            <p:cNvPr id="314" name="Google Shape;314;p35"/>
            <p:cNvSpPr txBox="1"/>
            <p:nvPr/>
          </p:nvSpPr>
          <p:spPr>
            <a:xfrm>
              <a:off x="8287295" y="4126139"/>
              <a:ext cx="525784" cy="184662"/>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6A6A6A"/>
                </a:buClr>
                <a:buSzPts val="600"/>
                <a:buFont typeface="Arial"/>
                <a:buNone/>
              </a:pPr>
              <a:r>
                <a:rPr lang="en-US" sz="600" b="0" i="0" u="none" strike="noStrike" cap="none">
                  <a:solidFill>
                    <a:srgbClr val="6A6A6A"/>
                  </a:solidFill>
                  <a:latin typeface="Arial"/>
                  <a:ea typeface="Arial"/>
                  <a:cs typeface="Arial"/>
                  <a:sym typeface="Arial"/>
                </a:rPr>
                <a:t>NAC</a:t>
              </a:r>
              <a:endParaRPr sz="1400" b="0" i="0" u="none" strike="noStrike" cap="none">
                <a:solidFill>
                  <a:srgbClr val="000000"/>
                </a:solidFill>
                <a:latin typeface="Arial"/>
                <a:ea typeface="Arial"/>
                <a:cs typeface="Arial"/>
                <a:sym typeface="Arial"/>
              </a:endParaRPr>
            </a:p>
          </p:txBody>
        </p:sp>
        <p:pic>
          <p:nvPicPr>
            <p:cNvPr id="315" name="Google Shape;315;p35" descr="image120.tif"/>
            <p:cNvPicPr preferRelativeResize="0"/>
            <p:nvPr/>
          </p:nvPicPr>
          <p:blipFill rotWithShape="1">
            <a:blip r:embed="rId7">
              <a:alphaModFix/>
            </a:blip>
            <a:srcRect/>
            <a:stretch/>
          </p:blipFill>
          <p:spPr>
            <a:xfrm>
              <a:off x="7935028" y="3330265"/>
              <a:ext cx="380034" cy="296474"/>
            </a:xfrm>
            <a:prstGeom prst="rect">
              <a:avLst/>
            </a:prstGeom>
            <a:noFill/>
            <a:ln>
              <a:noFill/>
            </a:ln>
          </p:spPr>
        </p:pic>
        <p:sp>
          <p:nvSpPr>
            <p:cNvPr id="316" name="Google Shape;316;p35"/>
            <p:cNvSpPr txBox="1"/>
            <p:nvPr/>
          </p:nvSpPr>
          <p:spPr>
            <a:xfrm>
              <a:off x="8287295" y="3410528"/>
              <a:ext cx="525784" cy="184662"/>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6A6A6A"/>
                </a:buClr>
                <a:buSzPts val="600"/>
                <a:buFont typeface="Arial"/>
                <a:buNone/>
              </a:pPr>
              <a:r>
                <a:rPr lang="en-US" sz="600" b="0" i="0" u="none" strike="noStrike" cap="none">
                  <a:solidFill>
                    <a:srgbClr val="6A6A6A"/>
                  </a:solidFill>
                  <a:latin typeface="Arial"/>
                  <a:ea typeface="Arial"/>
                  <a:cs typeface="Arial"/>
                  <a:sym typeface="Arial"/>
                </a:rPr>
                <a:t>Endpoint</a:t>
              </a:r>
              <a:endParaRPr sz="1400" b="0" i="0" u="none" strike="noStrike" cap="none">
                <a:solidFill>
                  <a:srgbClr val="000000"/>
                </a:solidFill>
                <a:latin typeface="Arial"/>
                <a:ea typeface="Arial"/>
                <a:cs typeface="Arial"/>
                <a:sym typeface="Arial"/>
              </a:endParaRPr>
            </a:p>
          </p:txBody>
        </p:sp>
        <p:pic>
          <p:nvPicPr>
            <p:cNvPr id="317" name="Google Shape;317;p35" descr="image121.tif"/>
            <p:cNvPicPr preferRelativeResize="0"/>
            <p:nvPr/>
          </p:nvPicPr>
          <p:blipFill rotWithShape="1">
            <a:blip r:embed="rId8">
              <a:alphaModFix/>
            </a:blip>
            <a:srcRect/>
            <a:stretch/>
          </p:blipFill>
          <p:spPr>
            <a:xfrm>
              <a:off x="7938779" y="2486595"/>
              <a:ext cx="372531" cy="332106"/>
            </a:xfrm>
            <a:prstGeom prst="rect">
              <a:avLst/>
            </a:prstGeom>
            <a:noFill/>
            <a:ln>
              <a:noFill/>
            </a:ln>
          </p:spPr>
        </p:pic>
        <p:sp>
          <p:nvSpPr>
            <p:cNvPr id="318" name="Google Shape;318;p35"/>
            <p:cNvSpPr txBox="1"/>
            <p:nvPr/>
          </p:nvSpPr>
          <p:spPr>
            <a:xfrm>
              <a:off x="8287295" y="2582235"/>
              <a:ext cx="525784" cy="184662"/>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6A6A6A"/>
                </a:buClr>
                <a:buSzPts val="600"/>
                <a:buFont typeface="Arial"/>
                <a:buNone/>
              </a:pPr>
              <a:r>
                <a:rPr lang="en-US" sz="600" b="0" i="0" u="none" strike="noStrike" cap="none">
                  <a:solidFill>
                    <a:srgbClr val="6A6A6A"/>
                  </a:solidFill>
                  <a:latin typeface="Arial"/>
                  <a:ea typeface="Arial"/>
                  <a:cs typeface="Arial"/>
                  <a:sym typeface="Arial"/>
                </a:rPr>
                <a:t>SWG</a:t>
              </a:r>
              <a:endParaRPr sz="1400" b="0" i="0" u="none" strike="noStrike" cap="none">
                <a:solidFill>
                  <a:srgbClr val="000000"/>
                </a:solidFill>
                <a:latin typeface="Arial"/>
                <a:ea typeface="Arial"/>
                <a:cs typeface="Arial"/>
                <a:sym typeface="Arial"/>
              </a:endParaRPr>
            </a:p>
          </p:txBody>
        </p:sp>
        <p:pic>
          <p:nvPicPr>
            <p:cNvPr id="319" name="Google Shape;319;p35" descr="image122.tif"/>
            <p:cNvPicPr preferRelativeResize="0"/>
            <p:nvPr/>
          </p:nvPicPr>
          <p:blipFill rotWithShape="1">
            <a:blip r:embed="rId9">
              <a:alphaModFix/>
            </a:blip>
            <a:srcRect/>
            <a:stretch/>
          </p:blipFill>
          <p:spPr>
            <a:xfrm>
              <a:off x="7935028" y="1665918"/>
              <a:ext cx="380034" cy="327100"/>
            </a:xfrm>
            <a:prstGeom prst="rect">
              <a:avLst/>
            </a:prstGeom>
            <a:noFill/>
            <a:ln>
              <a:noFill/>
            </a:ln>
          </p:spPr>
        </p:pic>
        <p:sp>
          <p:nvSpPr>
            <p:cNvPr id="320" name="Google Shape;320;p35"/>
            <p:cNvSpPr txBox="1"/>
            <p:nvPr/>
          </p:nvSpPr>
          <p:spPr>
            <a:xfrm>
              <a:off x="8287295" y="1756612"/>
              <a:ext cx="525784" cy="184662"/>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6A6A6A"/>
                </a:buClr>
                <a:buSzPts val="600"/>
                <a:buFont typeface="Arial"/>
                <a:buNone/>
              </a:pPr>
              <a:r>
                <a:rPr lang="en-US" sz="600" b="0" i="0" u="none" strike="noStrike" cap="none">
                  <a:solidFill>
                    <a:srgbClr val="6A6A6A"/>
                  </a:solidFill>
                  <a:latin typeface="Arial"/>
                  <a:ea typeface="Arial"/>
                  <a:cs typeface="Arial"/>
                  <a:sym typeface="Arial"/>
                </a:rPr>
                <a:t>ITSM</a:t>
              </a:r>
              <a:endParaRPr sz="1400" b="0" i="0" u="none" strike="noStrike" cap="none">
                <a:solidFill>
                  <a:srgbClr val="000000"/>
                </a:solidFill>
                <a:latin typeface="Arial"/>
                <a:ea typeface="Arial"/>
                <a:cs typeface="Arial"/>
                <a:sym typeface="Arial"/>
              </a:endParaRPr>
            </a:p>
          </p:txBody>
        </p:sp>
        <p:pic>
          <p:nvPicPr>
            <p:cNvPr id="321" name="Google Shape;321;p35" descr="image123.tif"/>
            <p:cNvPicPr preferRelativeResize="0"/>
            <p:nvPr/>
          </p:nvPicPr>
          <p:blipFill rotWithShape="1">
            <a:blip r:embed="rId10">
              <a:alphaModFix/>
            </a:blip>
            <a:srcRect/>
            <a:stretch/>
          </p:blipFill>
          <p:spPr>
            <a:xfrm>
              <a:off x="7954170" y="770284"/>
              <a:ext cx="341750" cy="332105"/>
            </a:xfrm>
            <a:prstGeom prst="rect">
              <a:avLst/>
            </a:prstGeom>
            <a:noFill/>
            <a:ln>
              <a:noFill/>
            </a:ln>
          </p:spPr>
        </p:pic>
        <p:sp>
          <p:nvSpPr>
            <p:cNvPr id="322" name="Google Shape;322;p35"/>
            <p:cNvSpPr txBox="1"/>
            <p:nvPr/>
          </p:nvSpPr>
          <p:spPr>
            <a:xfrm>
              <a:off x="8287295" y="861040"/>
              <a:ext cx="525784" cy="184662"/>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6A6A6A"/>
                </a:buClr>
                <a:buSzPts val="600"/>
                <a:buFont typeface="Arial"/>
                <a:buNone/>
              </a:pPr>
              <a:r>
                <a:rPr lang="en-US" sz="600" b="0" i="0" u="none" strike="noStrike" cap="none">
                  <a:solidFill>
                    <a:srgbClr val="6A6A6A"/>
                  </a:solidFill>
                  <a:latin typeface="Arial"/>
                  <a:ea typeface="Arial"/>
                  <a:cs typeface="Arial"/>
                  <a:sym typeface="Arial"/>
                </a:rPr>
                <a:t>SOAR</a:t>
              </a:r>
              <a:endParaRPr sz="1400" b="0" i="0" u="none" strike="noStrike" cap="none">
                <a:solidFill>
                  <a:srgbClr val="000000"/>
                </a:solidFill>
                <a:latin typeface="Arial"/>
                <a:ea typeface="Arial"/>
                <a:cs typeface="Arial"/>
                <a:sym typeface="Arial"/>
              </a:endParaRPr>
            </a:p>
          </p:txBody>
        </p:sp>
        <p:pic>
          <p:nvPicPr>
            <p:cNvPr id="323" name="Google Shape;323;p35" descr="image118.tif"/>
            <p:cNvPicPr preferRelativeResize="0"/>
            <p:nvPr/>
          </p:nvPicPr>
          <p:blipFill rotWithShape="1">
            <a:blip r:embed="rId11">
              <a:alphaModFix/>
            </a:blip>
            <a:srcRect/>
            <a:stretch/>
          </p:blipFill>
          <p:spPr>
            <a:xfrm>
              <a:off x="7938150" y="1221016"/>
              <a:ext cx="341750" cy="303637"/>
            </a:xfrm>
            <a:prstGeom prst="rect">
              <a:avLst/>
            </a:prstGeom>
            <a:noFill/>
            <a:ln>
              <a:noFill/>
            </a:ln>
          </p:spPr>
        </p:pic>
        <p:sp>
          <p:nvSpPr>
            <p:cNvPr id="324" name="Google Shape;324;p35"/>
            <p:cNvSpPr txBox="1"/>
            <p:nvPr/>
          </p:nvSpPr>
          <p:spPr>
            <a:xfrm>
              <a:off x="8236495" y="1274892"/>
              <a:ext cx="525784" cy="276995"/>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6A6A6A"/>
                </a:buClr>
                <a:buSzPts val="600"/>
                <a:buFont typeface="Arial"/>
                <a:buNone/>
              </a:pPr>
              <a:r>
                <a:rPr lang="en-US" sz="600" b="0" i="0" u="none" strike="noStrike" cap="none">
                  <a:solidFill>
                    <a:srgbClr val="6A6A6A"/>
                  </a:solidFill>
                  <a:latin typeface="Arial"/>
                  <a:ea typeface="Arial"/>
                  <a:cs typeface="Arial"/>
                  <a:sym typeface="Arial"/>
                </a:rPr>
                <a:t>Vulnerability MGT</a:t>
              </a:r>
              <a:endParaRPr sz="1400" b="0" i="0" u="none" strike="noStrike" cap="none">
                <a:solidFill>
                  <a:srgbClr val="000000"/>
                </a:solidFill>
                <a:latin typeface="Arial"/>
                <a:ea typeface="Arial"/>
                <a:cs typeface="Arial"/>
                <a:sym typeface="Arial"/>
              </a:endParaRPr>
            </a:p>
          </p:txBody>
        </p:sp>
      </p:grpSp>
      <p:sp>
        <p:nvSpPr>
          <p:cNvPr id="325" name="Google Shape;325;p35"/>
          <p:cNvSpPr txBox="1"/>
          <p:nvPr/>
        </p:nvSpPr>
        <p:spPr>
          <a:xfrm>
            <a:off x="7932316" y="456546"/>
            <a:ext cx="765590" cy="246217"/>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000000"/>
                </a:solidFill>
                <a:latin typeface="Arial"/>
                <a:ea typeface="Arial"/>
                <a:cs typeface="Arial"/>
                <a:sym typeface="Arial"/>
              </a:rPr>
              <a:t>Ecosystem</a:t>
            </a:r>
            <a:endParaRPr sz="1400" b="0" i="0" u="none" strike="noStrike" cap="none">
              <a:solidFill>
                <a:srgbClr val="000000"/>
              </a:solidFill>
              <a:latin typeface="Arial"/>
              <a:ea typeface="Arial"/>
              <a:cs typeface="Arial"/>
              <a:sym typeface="Arial"/>
            </a:endParaRPr>
          </a:p>
        </p:txBody>
      </p:sp>
      <p:sp>
        <p:nvSpPr>
          <p:cNvPr id="326" name="Google Shape;326;p35"/>
          <p:cNvSpPr/>
          <p:nvPr/>
        </p:nvSpPr>
        <p:spPr>
          <a:xfrm>
            <a:off x="3502883" y="3894190"/>
            <a:ext cx="2443945" cy="581010"/>
          </a:xfrm>
          <a:prstGeom prst="roundRect">
            <a:avLst>
              <a:gd name="adj" fmla="val 9486"/>
            </a:avLst>
          </a:prstGeom>
          <a:solidFill>
            <a:srgbClr val="FFFFFF"/>
          </a:solidFill>
          <a:ln>
            <a:noFill/>
          </a:ln>
          <a:effectLst>
            <a:outerShdw blurRad="165100" dist="40679" rotWithShape="0">
              <a:srgbClr val="000000">
                <a:alpha val="2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300"/>
              <a:buFont typeface="Proxima Nova"/>
              <a:buNone/>
            </a:pPr>
            <a:endParaRPr sz="1300" b="0" i="0" u="none" strike="noStrike" cap="none">
              <a:solidFill>
                <a:srgbClr val="383838"/>
              </a:solidFill>
              <a:latin typeface="Arial"/>
              <a:ea typeface="Arial"/>
              <a:cs typeface="Arial"/>
              <a:sym typeface="Arial"/>
            </a:endParaRPr>
          </a:p>
        </p:txBody>
      </p:sp>
      <p:sp>
        <p:nvSpPr>
          <p:cNvPr id="327" name="Google Shape;327;p35"/>
          <p:cNvSpPr txBox="1"/>
          <p:nvPr/>
        </p:nvSpPr>
        <p:spPr>
          <a:xfrm>
            <a:off x="3607832" y="1105741"/>
            <a:ext cx="968325" cy="261575"/>
          </a:xfrm>
          <a:prstGeom prst="rect">
            <a:avLst/>
          </a:prstGeom>
          <a:noFill/>
          <a:ln>
            <a:noFill/>
          </a:ln>
        </p:spPr>
        <p:txBody>
          <a:bodyPr spcFirstLastPara="1" wrap="square" lIns="34250" tIns="34250" rIns="34250" bIns="34250" anchor="t" anchorCtr="0">
            <a:spAutoFit/>
          </a:bodyPr>
          <a:lstStyle/>
          <a:p>
            <a:pPr marL="0" marR="0" lvl="0" indent="0" algn="l" rtl="0">
              <a:lnSpc>
                <a:spcPct val="90000"/>
              </a:lnSpc>
              <a:spcBef>
                <a:spcPts val="0"/>
              </a:spcBef>
              <a:spcAft>
                <a:spcPts val="0"/>
              </a:spcAft>
              <a:buClr>
                <a:srgbClr val="6A6A6A"/>
              </a:buClr>
              <a:buSzPts val="700"/>
              <a:buFont typeface="Arial"/>
              <a:buNone/>
            </a:pPr>
            <a:r>
              <a:rPr lang="en-US" sz="700" b="1" i="0" u="none" strike="noStrike" cap="none">
                <a:solidFill>
                  <a:srgbClr val="6A6A6A"/>
                </a:solidFill>
                <a:latin typeface="Arial"/>
                <a:ea typeface="Arial"/>
                <a:cs typeface="Arial"/>
                <a:sym typeface="Arial"/>
              </a:rPr>
              <a:t>Infoblox and partner threat feeds</a:t>
            </a:r>
            <a:endParaRPr sz="1400" b="0" i="0" u="none" strike="noStrike" cap="none">
              <a:solidFill>
                <a:srgbClr val="000000"/>
              </a:solidFill>
              <a:latin typeface="Arial"/>
              <a:ea typeface="Arial"/>
              <a:cs typeface="Arial"/>
              <a:sym typeface="Arial"/>
            </a:endParaRPr>
          </a:p>
        </p:txBody>
      </p:sp>
      <p:sp>
        <p:nvSpPr>
          <p:cNvPr id="328" name="Google Shape;328;p35"/>
          <p:cNvSpPr txBox="1"/>
          <p:nvPr/>
        </p:nvSpPr>
        <p:spPr>
          <a:xfrm>
            <a:off x="5367285" y="1433636"/>
            <a:ext cx="706012" cy="284647"/>
          </a:xfrm>
          <a:prstGeom prst="rect">
            <a:avLst/>
          </a:prstGeom>
          <a:noFill/>
          <a:ln>
            <a:noFill/>
          </a:ln>
        </p:spPr>
        <p:txBody>
          <a:bodyPr spcFirstLastPara="1" wrap="square" lIns="34250" tIns="34250" rIns="34250" bIns="34250" anchor="t" anchorCtr="0">
            <a:spAutoFit/>
          </a:bodyPr>
          <a:lstStyle/>
          <a:p>
            <a:pPr marL="0" marR="0" lvl="0" indent="0" algn="l" rtl="0">
              <a:lnSpc>
                <a:spcPct val="100000"/>
              </a:lnSpc>
              <a:spcBef>
                <a:spcPts val="0"/>
              </a:spcBef>
              <a:spcAft>
                <a:spcPts val="0"/>
              </a:spcAft>
              <a:buClr>
                <a:srgbClr val="6A6A6A"/>
              </a:buClr>
              <a:buSzPts val="700"/>
              <a:buFont typeface="Arial"/>
              <a:buNone/>
            </a:pPr>
            <a:r>
              <a:rPr lang="en-US" sz="700" b="0" i="0" u="none" strike="noStrike" cap="none">
                <a:solidFill>
                  <a:srgbClr val="6A6A6A"/>
                </a:solidFill>
                <a:latin typeface="Arial"/>
                <a:ea typeface="Arial"/>
                <a:cs typeface="Arial"/>
                <a:sym typeface="Arial"/>
              </a:rPr>
              <a:t>Threat Intel /</a:t>
            </a:r>
            <a:br>
              <a:rPr lang="en-US" sz="700" b="0" i="0" u="none" strike="noStrike" cap="none">
                <a:solidFill>
                  <a:srgbClr val="6A6A6A"/>
                </a:solidFill>
                <a:latin typeface="Arial"/>
                <a:ea typeface="Arial"/>
                <a:cs typeface="Arial"/>
                <a:sym typeface="Arial"/>
              </a:rPr>
            </a:br>
            <a:r>
              <a:rPr lang="en-US" sz="700" b="0" i="0" u="none" strike="noStrike" cap="none">
                <a:solidFill>
                  <a:srgbClr val="6A6A6A"/>
                </a:solidFill>
                <a:latin typeface="Arial"/>
                <a:ea typeface="Arial"/>
                <a:cs typeface="Arial"/>
                <a:sym typeface="Arial"/>
              </a:rPr>
              <a:t>Security events</a:t>
            </a:r>
            <a:endParaRPr sz="1400" b="0" i="0" u="none" strike="noStrike" cap="none">
              <a:solidFill>
                <a:srgbClr val="000000"/>
              </a:solidFill>
              <a:latin typeface="Arial"/>
              <a:ea typeface="Arial"/>
              <a:cs typeface="Arial"/>
              <a:sym typeface="Arial"/>
            </a:endParaRPr>
          </a:p>
        </p:txBody>
      </p:sp>
      <p:cxnSp>
        <p:nvCxnSpPr>
          <p:cNvPr id="329" name="Google Shape;329;p35"/>
          <p:cNvCxnSpPr/>
          <p:nvPr/>
        </p:nvCxnSpPr>
        <p:spPr>
          <a:xfrm>
            <a:off x="5313516" y="1338731"/>
            <a:ext cx="4075" cy="527441"/>
          </a:xfrm>
          <a:prstGeom prst="straightConnector1">
            <a:avLst/>
          </a:prstGeom>
          <a:noFill/>
          <a:ln w="9525" cap="flat" cmpd="sng">
            <a:solidFill>
              <a:srgbClr val="239ED9"/>
            </a:solidFill>
            <a:prstDash val="solid"/>
            <a:round/>
            <a:headEnd type="triangle" w="med" len="med"/>
            <a:tailEnd type="triangle" w="med" len="med"/>
          </a:ln>
        </p:spPr>
      </p:cxnSp>
      <p:cxnSp>
        <p:nvCxnSpPr>
          <p:cNvPr id="330" name="Google Shape;330;p35"/>
          <p:cNvCxnSpPr/>
          <p:nvPr/>
        </p:nvCxnSpPr>
        <p:spPr>
          <a:xfrm>
            <a:off x="4129058" y="990297"/>
            <a:ext cx="553761" cy="1"/>
          </a:xfrm>
          <a:prstGeom prst="straightConnector1">
            <a:avLst/>
          </a:prstGeom>
          <a:noFill/>
          <a:ln w="9525" cap="flat" cmpd="sng">
            <a:solidFill>
              <a:srgbClr val="239ED9"/>
            </a:solidFill>
            <a:prstDash val="solid"/>
            <a:round/>
            <a:headEnd type="none" w="sm" len="sm"/>
            <a:tailEnd type="triangle" w="med" len="med"/>
          </a:ln>
        </p:spPr>
      </p:cxnSp>
      <p:sp>
        <p:nvSpPr>
          <p:cNvPr id="331" name="Google Shape;331;p35"/>
          <p:cNvSpPr txBox="1"/>
          <p:nvPr/>
        </p:nvSpPr>
        <p:spPr>
          <a:xfrm>
            <a:off x="4442921" y="4120377"/>
            <a:ext cx="563869" cy="322535"/>
          </a:xfrm>
          <a:prstGeom prst="rect">
            <a:avLst/>
          </a:prstGeom>
          <a:noFill/>
          <a:ln>
            <a:noFill/>
          </a:ln>
        </p:spPr>
        <p:txBody>
          <a:bodyPr spcFirstLastPara="1" wrap="square" lIns="34250" tIns="34250" rIns="34250" bIns="34250" anchor="t" anchorCtr="0">
            <a:spAutoFit/>
          </a:bodyPr>
          <a:lstStyle/>
          <a:p>
            <a:pPr marL="0" marR="0" lvl="0" indent="0" algn="ctr" rtl="0">
              <a:lnSpc>
                <a:spcPct val="100000"/>
              </a:lnSpc>
              <a:spcBef>
                <a:spcPts val="0"/>
              </a:spcBef>
              <a:spcAft>
                <a:spcPts val="0"/>
              </a:spcAft>
              <a:buClr>
                <a:srgbClr val="2278BA"/>
              </a:buClr>
              <a:buSzPts val="800"/>
              <a:buFont typeface="Arial"/>
              <a:buNone/>
            </a:pPr>
            <a:r>
              <a:rPr lang="en-US" sz="800" b="0" i="0" u="none" strike="noStrike" cap="none">
                <a:solidFill>
                  <a:srgbClr val="2278BA"/>
                </a:solidFill>
                <a:latin typeface="Arial"/>
                <a:ea typeface="Arial"/>
                <a:cs typeface="Arial"/>
                <a:sym typeface="Arial"/>
              </a:rPr>
              <a:t>Internal Clients</a:t>
            </a:r>
            <a:endParaRPr sz="1400" b="0" i="0" u="none" strike="noStrike" cap="none">
              <a:solidFill>
                <a:srgbClr val="000000"/>
              </a:solidFill>
              <a:latin typeface="Arial"/>
              <a:ea typeface="Arial"/>
              <a:cs typeface="Arial"/>
              <a:sym typeface="Arial"/>
            </a:endParaRPr>
          </a:p>
        </p:txBody>
      </p:sp>
      <p:sp>
        <p:nvSpPr>
          <p:cNvPr id="332" name="Google Shape;332;p35"/>
          <p:cNvSpPr/>
          <p:nvPr/>
        </p:nvSpPr>
        <p:spPr>
          <a:xfrm rot="2700000">
            <a:off x="4469401" y="1893812"/>
            <a:ext cx="1666021" cy="1704736"/>
          </a:xfrm>
          <a:custGeom>
            <a:avLst/>
            <a:gdLst/>
            <a:ahLst/>
            <a:cxnLst/>
            <a:rect l="l" t="t" r="r" b="b"/>
            <a:pathLst>
              <a:path w="21558" h="21569" extrusionOk="0">
                <a:moveTo>
                  <a:pt x="19886" y="114"/>
                </a:moveTo>
                <a:cubicBezTo>
                  <a:pt x="20141" y="25"/>
                  <a:pt x="20410" y="-12"/>
                  <a:pt x="20679" y="3"/>
                </a:cubicBezTo>
                <a:cubicBezTo>
                  <a:pt x="20791" y="9"/>
                  <a:pt x="20905" y="25"/>
                  <a:pt x="21007" y="69"/>
                </a:cubicBezTo>
                <a:cubicBezTo>
                  <a:pt x="21111" y="112"/>
                  <a:pt x="21200" y="181"/>
                  <a:pt x="21277" y="265"/>
                </a:cubicBezTo>
                <a:cubicBezTo>
                  <a:pt x="21431" y="433"/>
                  <a:pt x="21526" y="656"/>
                  <a:pt x="21551" y="897"/>
                </a:cubicBezTo>
                <a:cubicBezTo>
                  <a:pt x="21582" y="1198"/>
                  <a:pt x="21494" y="1493"/>
                  <a:pt x="21408" y="1782"/>
                </a:cubicBezTo>
                <a:cubicBezTo>
                  <a:pt x="20748" y="4018"/>
                  <a:pt x="20096" y="6254"/>
                  <a:pt x="19440" y="8488"/>
                </a:cubicBezTo>
                <a:cubicBezTo>
                  <a:pt x="18709" y="10979"/>
                  <a:pt x="17973" y="13471"/>
                  <a:pt x="17231" y="15961"/>
                </a:cubicBezTo>
                <a:cubicBezTo>
                  <a:pt x="17183" y="16251"/>
                  <a:pt x="17049" y="16519"/>
                  <a:pt x="16845" y="16732"/>
                </a:cubicBezTo>
                <a:cubicBezTo>
                  <a:pt x="16607" y="16981"/>
                  <a:pt x="16289" y="17140"/>
                  <a:pt x="15946" y="17180"/>
                </a:cubicBezTo>
                <a:lnTo>
                  <a:pt x="2774" y="21106"/>
                </a:lnTo>
                <a:cubicBezTo>
                  <a:pt x="2343" y="21291"/>
                  <a:pt x="1958" y="21415"/>
                  <a:pt x="1593" y="21491"/>
                </a:cubicBezTo>
                <a:cubicBezTo>
                  <a:pt x="1333" y="21545"/>
                  <a:pt x="1098" y="21571"/>
                  <a:pt x="854" y="21565"/>
                </a:cubicBezTo>
                <a:cubicBezTo>
                  <a:pt x="615" y="21588"/>
                  <a:pt x="387" y="21497"/>
                  <a:pt x="226" y="21321"/>
                </a:cubicBezTo>
                <a:cubicBezTo>
                  <a:pt x="65" y="21144"/>
                  <a:pt x="-18" y="20895"/>
                  <a:pt x="3" y="20633"/>
                </a:cubicBezTo>
                <a:cubicBezTo>
                  <a:pt x="-4" y="20366"/>
                  <a:pt x="20" y="20108"/>
                  <a:pt x="71" y="19822"/>
                </a:cubicBezTo>
                <a:cubicBezTo>
                  <a:pt x="141" y="19427"/>
                  <a:pt x="258" y="19007"/>
                  <a:pt x="436" y="18533"/>
                </a:cubicBezTo>
                <a:cubicBezTo>
                  <a:pt x="1049" y="16466"/>
                  <a:pt x="1675" y="14405"/>
                  <a:pt x="2315" y="12350"/>
                </a:cubicBezTo>
                <a:cubicBezTo>
                  <a:pt x="3007" y="10127"/>
                  <a:pt x="3716" y="7906"/>
                  <a:pt x="4441" y="5689"/>
                </a:cubicBezTo>
                <a:lnTo>
                  <a:pt x="4470" y="5518"/>
                </a:lnTo>
                <a:cubicBezTo>
                  <a:pt x="4518" y="5228"/>
                  <a:pt x="4659" y="4956"/>
                  <a:pt x="4857" y="4747"/>
                </a:cubicBezTo>
                <a:cubicBezTo>
                  <a:pt x="5095" y="4494"/>
                  <a:pt x="5412" y="4340"/>
                  <a:pt x="5754" y="4299"/>
                </a:cubicBezTo>
                <a:cubicBezTo>
                  <a:pt x="8104" y="3539"/>
                  <a:pt x="10464" y="2808"/>
                  <a:pt x="12833" y="2107"/>
                </a:cubicBezTo>
                <a:cubicBezTo>
                  <a:pt x="15175" y="1413"/>
                  <a:pt x="17527" y="749"/>
                  <a:pt x="19886" y="114"/>
                </a:cubicBezTo>
                <a:close/>
              </a:path>
            </a:pathLst>
          </a:custGeom>
          <a:noFill/>
          <a:ln w="12700" cap="flat" cmpd="sng">
            <a:solidFill>
              <a:srgbClr val="239ED9"/>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7F7F7F"/>
              </a:buClr>
              <a:buSzPts val="1300"/>
              <a:buFont typeface="Proxima Nova"/>
              <a:buNone/>
            </a:pPr>
            <a:endParaRPr sz="1300" b="0" i="0" u="none" strike="noStrike" cap="none">
              <a:solidFill>
                <a:srgbClr val="383838"/>
              </a:solidFill>
              <a:latin typeface="Arial"/>
              <a:ea typeface="Arial"/>
              <a:cs typeface="Arial"/>
              <a:sym typeface="Arial"/>
            </a:endParaRPr>
          </a:p>
        </p:txBody>
      </p:sp>
      <p:sp>
        <p:nvSpPr>
          <p:cNvPr id="333" name="Google Shape;333;p35"/>
          <p:cNvSpPr txBox="1"/>
          <p:nvPr/>
        </p:nvSpPr>
        <p:spPr>
          <a:xfrm>
            <a:off x="3518098" y="1964054"/>
            <a:ext cx="947268" cy="284647"/>
          </a:xfrm>
          <a:prstGeom prst="rect">
            <a:avLst/>
          </a:prstGeom>
          <a:noFill/>
          <a:ln>
            <a:noFill/>
          </a:ln>
        </p:spPr>
        <p:txBody>
          <a:bodyPr spcFirstLastPara="1" wrap="square" lIns="34250" tIns="34250" rIns="34250" bIns="34250" anchor="t" anchorCtr="0">
            <a:spAutoFit/>
          </a:bodyPr>
          <a:lstStyle/>
          <a:p>
            <a:pPr marL="0" marR="0" lvl="0" indent="0" algn="l" rtl="0">
              <a:lnSpc>
                <a:spcPct val="100000"/>
              </a:lnSpc>
              <a:spcBef>
                <a:spcPts val="0"/>
              </a:spcBef>
              <a:spcAft>
                <a:spcPts val="0"/>
              </a:spcAft>
              <a:buClr>
                <a:srgbClr val="6A6A6A"/>
              </a:buClr>
              <a:buSzPts val="700"/>
              <a:buFont typeface="Arial"/>
              <a:buNone/>
            </a:pPr>
            <a:r>
              <a:rPr lang="en-US" sz="700" b="0" i="0" u="none" strike="noStrike" cap="none">
                <a:solidFill>
                  <a:srgbClr val="6A6A6A"/>
                </a:solidFill>
                <a:latin typeface="Arial"/>
                <a:ea typeface="Arial"/>
                <a:cs typeface="Arial"/>
                <a:sym typeface="Arial"/>
              </a:rPr>
              <a:t>Perimeter security, </a:t>
            </a:r>
            <a:br>
              <a:rPr lang="en-US" sz="700" b="0" i="0" u="none" strike="noStrike" cap="none">
                <a:solidFill>
                  <a:srgbClr val="6A6A6A"/>
                </a:solidFill>
                <a:latin typeface="Arial"/>
                <a:ea typeface="Arial"/>
                <a:cs typeface="Arial"/>
                <a:sym typeface="Arial"/>
              </a:rPr>
            </a:br>
            <a:r>
              <a:rPr lang="en-US" sz="700" b="0" i="0" u="none" strike="noStrike" cap="none">
                <a:solidFill>
                  <a:srgbClr val="6A6A6A"/>
                </a:solidFill>
                <a:latin typeface="Arial"/>
                <a:ea typeface="Arial"/>
                <a:cs typeface="Arial"/>
                <a:sym typeface="Arial"/>
              </a:rPr>
              <a:t>F/W, IDS/IPS etc.</a:t>
            </a:r>
            <a:endParaRPr sz="1400" b="0" i="0" u="none" strike="noStrike" cap="none">
              <a:solidFill>
                <a:srgbClr val="000000"/>
              </a:solidFill>
              <a:latin typeface="Arial"/>
              <a:ea typeface="Arial"/>
              <a:cs typeface="Arial"/>
              <a:sym typeface="Arial"/>
            </a:endParaRPr>
          </a:p>
        </p:txBody>
      </p:sp>
      <p:cxnSp>
        <p:nvCxnSpPr>
          <p:cNvPr id="334" name="Google Shape;334;p35"/>
          <p:cNvCxnSpPr/>
          <p:nvPr/>
        </p:nvCxnSpPr>
        <p:spPr>
          <a:xfrm>
            <a:off x="4686754" y="3247829"/>
            <a:ext cx="2" cy="596970"/>
          </a:xfrm>
          <a:prstGeom prst="straightConnector1">
            <a:avLst/>
          </a:prstGeom>
          <a:noFill/>
          <a:ln w="9525" cap="flat" cmpd="sng">
            <a:solidFill>
              <a:srgbClr val="239ED9"/>
            </a:solidFill>
            <a:prstDash val="solid"/>
            <a:round/>
            <a:headEnd type="triangle" w="med" len="med"/>
            <a:tailEnd type="triangle" w="med" len="med"/>
          </a:ln>
        </p:spPr>
      </p:cxnSp>
      <p:sp>
        <p:nvSpPr>
          <p:cNvPr id="335" name="Google Shape;335;p35"/>
          <p:cNvSpPr txBox="1"/>
          <p:nvPr/>
        </p:nvSpPr>
        <p:spPr>
          <a:xfrm>
            <a:off x="4033432" y="3424599"/>
            <a:ext cx="630221" cy="284647"/>
          </a:xfrm>
          <a:prstGeom prst="rect">
            <a:avLst/>
          </a:prstGeom>
          <a:noFill/>
          <a:ln>
            <a:noFill/>
          </a:ln>
        </p:spPr>
        <p:txBody>
          <a:bodyPr spcFirstLastPara="1" wrap="square" lIns="34250" tIns="34250" rIns="34250" bIns="34250" anchor="t" anchorCtr="0">
            <a:spAutoFit/>
          </a:bodyPr>
          <a:lstStyle/>
          <a:p>
            <a:pPr marL="0" marR="0" lvl="0" indent="0" algn="r" rtl="0">
              <a:lnSpc>
                <a:spcPct val="100000"/>
              </a:lnSpc>
              <a:spcBef>
                <a:spcPts val="0"/>
              </a:spcBef>
              <a:spcAft>
                <a:spcPts val="0"/>
              </a:spcAft>
              <a:buClr>
                <a:srgbClr val="6A6A6A"/>
              </a:buClr>
              <a:buSzPts val="700"/>
              <a:buFont typeface="Arial"/>
              <a:buNone/>
            </a:pPr>
            <a:r>
              <a:rPr lang="en-US" sz="700" b="0" i="0" u="none" strike="noStrike" cap="none">
                <a:solidFill>
                  <a:srgbClr val="6A6A6A"/>
                </a:solidFill>
                <a:latin typeface="Arial"/>
                <a:ea typeface="Arial"/>
                <a:cs typeface="Arial"/>
                <a:sym typeface="Arial"/>
              </a:rPr>
              <a:t>Device discovery</a:t>
            </a:r>
            <a:endParaRPr sz="1400" b="0" i="0" u="none" strike="noStrike" cap="none">
              <a:solidFill>
                <a:srgbClr val="000000"/>
              </a:solidFill>
              <a:latin typeface="Arial"/>
              <a:ea typeface="Arial"/>
              <a:cs typeface="Arial"/>
              <a:sym typeface="Arial"/>
            </a:endParaRPr>
          </a:p>
        </p:txBody>
      </p:sp>
      <p:grpSp>
        <p:nvGrpSpPr>
          <p:cNvPr id="336" name="Google Shape;336;p35"/>
          <p:cNvGrpSpPr/>
          <p:nvPr/>
        </p:nvGrpSpPr>
        <p:grpSpPr>
          <a:xfrm>
            <a:off x="3660669" y="1536231"/>
            <a:ext cx="454549" cy="406595"/>
            <a:chOff x="-1" y="-1"/>
            <a:chExt cx="454547" cy="406593"/>
          </a:xfrm>
        </p:grpSpPr>
        <p:pic>
          <p:nvPicPr>
            <p:cNvPr id="337" name="Google Shape;337;p35" descr="Image"/>
            <p:cNvPicPr preferRelativeResize="0"/>
            <p:nvPr/>
          </p:nvPicPr>
          <p:blipFill rotWithShape="1">
            <a:blip r:embed="rId12">
              <a:alphaModFix/>
            </a:blip>
            <a:srcRect/>
            <a:stretch/>
          </p:blipFill>
          <p:spPr>
            <a:xfrm>
              <a:off x="-1" y="130139"/>
              <a:ext cx="342500" cy="276453"/>
            </a:xfrm>
            <a:prstGeom prst="rect">
              <a:avLst/>
            </a:prstGeom>
            <a:noFill/>
            <a:ln>
              <a:noFill/>
            </a:ln>
          </p:spPr>
        </p:pic>
        <p:pic>
          <p:nvPicPr>
            <p:cNvPr id="338" name="Google Shape;338;p35" descr="Image"/>
            <p:cNvPicPr preferRelativeResize="0"/>
            <p:nvPr/>
          </p:nvPicPr>
          <p:blipFill rotWithShape="1">
            <a:blip r:embed="rId13">
              <a:alphaModFix/>
            </a:blip>
            <a:srcRect/>
            <a:stretch/>
          </p:blipFill>
          <p:spPr>
            <a:xfrm>
              <a:off x="224101" y="-1"/>
              <a:ext cx="230445" cy="293236"/>
            </a:xfrm>
            <a:prstGeom prst="rect">
              <a:avLst/>
            </a:prstGeom>
            <a:noFill/>
            <a:ln>
              <a:noFill/>
            </a:ln>
          </p:spPr>
        </p:pic>
      </p:grpSp>
      <p:sp>
        <p:nvSpPr>
          <p:cNvPr id="339" name="Google Shape;339;p35"/>
          <p:cNvSpPr txBox="1"/>
          <p:nvPr/>
        </p:nvSpPr>
        <p:spPr>
          <a:xfrm>
            <a:off x="4887765" y="2247789"/>
            <a:ext cx="909489" cy="424728"/>
          </a:xfrm>
          <a:prstGeom prst="rect">
            <a:avLst/>
          </a:prstGeom>
          <a:noFill/>
          <a:ln>
            <a:noFill/>
          </a:ln>
        </p:spPr>
        <p:txBody>
          <a:bodyPr spcFirstLastPara="1" wrap="square" lIns="45700" tIns="45700" rIns="45700" bIns="45700" anchor="t" anchorCtr="0">
            <a:spAutoFit/>
          </a:bodyPr>
          <a:lstStyle/>
          <a:p>
            <a:pPr marL="0" marR="0" lvl="0" indent="0" algn="ctr" rtl="0">
              <a:lnSpc>
                <a:spcPct val="90000"/>
              </a:lnSpc>
              <a:spcBef>
                <a:spcPts val="0"/>
              </a:spcBef>
              <a:spcAft>
                <a:spcPts val="0"/>
              </a:spcAft>
              <a:buClr>
                <a:srgbClr val="000000"/>
              </a:buClr>
              <a:buSzPts val="800"/>
              <a:buFont typeface="Arial"/>
              <a:buNone/>
            </a:pPr>
            <a:r>
              <a:rPr lang="en-US" sz="800" b="1" i="0" u="none" strike="noStrike" cap="none">
                <a:solidFill>
                  <a:srgbClr val="000000"/>
                </a:solidFill>
                <a:latin typeface="Arial"/>
                <a:ea typeface="Arial"/>
                <a:cs typeface="Arial"/>
                <a:sym typeface="Arial"/>
              </a:rPr>
              <a:t>BloxOne</a:t>
            </a:r>
            <a:r>
              <a:rPr lang="en-US" sz="800" b="0" i="0" u="none" strike="noStrike" cap="none">
                <a:solidFill>
                  <a:srgbClr val="6A6A6A"/>
                </a:solidFill>
                <a:latin typeface="Arial"/>
                <a:ea typeface="Arial"/>
                <a:cs typeface="Arial"/>
                <a:sym typeface="Arial"/>
              </a:rPr>
              <a:t>™</a:t>
            </a:r>
            <a:br>
              <a:rPr lang="en-US" sz="800" b="0" i="0" u="none" strike="noStrike" cap="none">
                <a:solidFill>
                  <a:srgbClr val="6A6A6A"/>
                </a:solidFill>
                <a:latin typeface="Arial"/>
                <a:ea typeface="Arial"/>
                <a:cs typeface="Arial"/>
                <a:sym typeface="Arial"/>
              </a:rPr>
            </a:br>
            <a:r>
              <a:rPr lang="en-US" sz="800" b="0" i="0" u="none" strike="noStrike" cap="none">
                <a:solidFill>
                  <a:srgbClr val="6A6A6A"/>
                </a:solidFill>
                <a:latin typeface="Arial"/>
                <a:ea typeface="Arial"/>
                <a:cs typeface="Arial"/>
                <a:sym typeface="Arial"/>
              </a:rPr>
              <a:t>Threat Defense </a:t>
            </a:r>
            <a:br>
              <a:rPr lang="en-US" sz="800" b="0" i="0" u="none" strike="noStrike" cap="none">
                <a:solidFill>
                  <a:srgbClr val="6A6A6A"/>
                </a:solidFill>
                <a:latin typeface="Arial"/>
                <a:ea typeface="Arial"/>
                <a:cs typeface="Arial"/>
                <a:sym typeface="Arial"/>
              </a:rPr>
            </a:br>
            <a:r>
              <a:rPr lang="en-US" sz="700" b="0" i="0" u="none" strike="noStrike" cap="none">
                <a:solidFill>
                  <a:srgbClr val="000000"/>
                </a:solidFill>
                <a:latin typeface="Arial"/>
                <a:ea typeface="Arial"/>
                <a:cs typeface="Arial"/>
                <a:sym typeface="Arial"/>
              </a:rPr>
              <a:t>ON-PREMISES    </a:t>
            </a:r>
            <a:r>
              <a:rPr lang="en-US" sz="800" b="0" i="0" u="none" strike="noStrike" cap="none">
                <a:solidFill>
                  <a:srgbClr val="6A6A6A"/>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340" name="Google Shape;340;p35"/>
          <p:cNvGrpSpPr/>
          <p:nvPr/>
        </p:nvGrpSpPr>
        <p:grpSpPr>
          <a:xfrm>
            <a:off x="4696375" y="447041"/>
            <a:ext cx="1352686" cy="774473"/>
            <a:chOff x="4696375" y="447041"/>
            <a:chExt cx="1352686" cy="774473"/>
          </a:xfrm>
        </p:grpSpPr>
        <p:sp>
          <p:nvSpPr>
            <p:cNvPr id="341" name="Google Shape;341;p35"/>
            <p:cNvSpPr/>
            <p:nvPr/>
          </p:nvSpPr>
          <p:spPr>
            <a:xfrm>
              <a:off x="4696375" y="447041"/>
              <a:ext cx="1352686" cy="774473"/>
            </a:xfrm>
            <a:custGeom>
              <a:avLst/>
              <a:gdLst/>
              <a:ahLst/>
              <a:cxnLst/>
              <a:rect l="l" t="t" r="r" b="b"/>
              <a:pathLst>
                <a:path w="21426" h="21496" extrusionOk="0">
                  <a:moveTo>
                    <a:pt x="21417" y="14246"/>
                  </a:moveTo>
                  <a:cubicBezTo>
                    <a:pt x="21600" y="9059"/>
                    <a:pt x="19020" y="4882"/>
                    <a:pt x="16081" y="5582"/>
                  </a:cubicBezTo>
                  <a:cubicBezTo>
                    <a:pt x="15441" y="2192"/>
                    <a:pt x="13601" y="-104"/>
                    <a:pt x="11534" y="4"/>
                  </a:cubicBezTo>
                  <a:cubicBezTo>
                    <a:pt x="9385" y="117"/>
                    <a:pt x="7600" y="2738"/>
                    <a:pt x="7095" y="6252"/>
                  </a:cubicBezTo>
                  <a:cubicBezTo>
                    <a:pt x="6802" y="6026"/>
                    <a:pt x="6478" y="5899"/>
                    <a:pt x="6137" y="5899"/>
                  </a:cubicBezTo>
                  <a:cubicBezTo>
                    <a:pt x="4900" y="5899"/>
                    <a:pt x="3883" y="7546"/>
                    <a:pt x="3762" y="9657"/>
                  </a:cubicBezTo>
                  <a:cubicBezTo>
                    <a:pt x="3641" y="9633"/>
                    <a:pt x="3519" y="9622"/>
                    <a:pt x="3398" y="9622"/>
                  </a:cubicBezTo>
                  <a:cubicBezTo>
                    <a:pt x="1521" y="9624"/>
                    <a:pt x="0" y="12287"/>
                    <a:pt x="0" y="15575"/>
                  </a:cubicBezTo>
                  <a:cubicBezTo>
                    <a:pt x="0" y="18653"/>
                    <a:pt x="1333" y="21185"/>
                    <a:pt x="3043" y="21496"/>
                  </a:cubicBezTo>
                  <a:lnTo>
                    <a:pt x="17680" y="21492"/>
                  </a:lnTo>
                  <a:cubicBezTo>
                    <a:pt x="19714" y="20897"/>
                    <a:pt x="21288" y="17918"/>
                    <a:pt x="21417" y="14246"/>
                  </a:cubicBezTo>
                  <a:close/>
                </a:path>
              </a:pathLst>
            </a:custGeom>
            <a:solidFill>
              <a:srgbClr val="FFFFFF"/>
            </a:solidFill>
            <a:ln>
              <a:noFill/>
            </a:ln>
            <a:effectLst>
              <a:outerShdw blurRad="254000" dist="40679" rotWithShape="0">
                <a:srgbClr val="000000">
                  <a:alpha val="11764"/>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383838"/>
                </a:buClr>
                <a:buSzPts val="1300"/>
                <a:buFont typeface="Proxima Nova"/>
                <a:buNone/>
              </a:pPr>
              <a:endParaRPr sz="1300" b="0" i="0" u="none" strike="noStrike" cap="none">
                <a:solidFill>
                  <a:srgbClr val="383838"/>
                </a:solidFill>
                <a:latin typeface="Proxima Nova"/>
                <a:ea typeface="Proxima Nova"/>
                <a:cs typeface="Proxima Nova"/>
                <a:sym typeface="Proxima Nova"/>
              </a:endParaRPr>
            </a:p>
          </p:txBody>
        </p:sp>
        <p:pic>
          <p:nvPicPr>
            <p:cNvPr id="342" name="Google Shape;342;p35" descr="Image"/>
            <p:cNvPicPr preferRelativeResize="0"/>
            <p:nvPr/>
          </p:nvPicPr>
          <p:blipFill rotWithShape="1">
            <a:blip r:embed="rId14">
              <a:alphaModFix/>
            </a:blip>
            <a:srcRect/>
            <a:stretch/>
          </p:blipFill>
          <p:spPr>
            <a:xfrm>
              <a:off x="5304517" y="522441"/>
              <a:ext cx="239558" cy="282464"/>
            </a:xfrm>
            <a:prstGeom prst="rect">
              <a:avLst/>
            </a:prstGeom>
            <a:noFill/>
            <a:ln>
              <a:noFill/>
            </a:ln>
          </p:spPr>
        </p:pic>
        <p:sp>
          <p:nvSpPr>
            <p:cNvPr id="343" name="Google Shape;343;p35"/>
            <p:cNvSpPr txBox="1"/>
            <p:nvPr/>
          </p:nvSpPr>
          <p:spPr>
            <a:xfrm>
              <a:off x="5011027" y="795988"/>
              <a:ext cx="848246" cy="424728"/>
            </a:xfrm>
            <a:prstGeom prst="rect">
              <a:avLst/>
            </a:prstGeom>
            <a:noFill/>
            <a:ln>
              <a:noFill/>
            </a:ln>
          </p:spPr>
          <p:txBody>
            <a:bodyPr spcFirstLastPara="1" wrap="square" lIns="45700" tIns="45700" rIns="45700" bIns="45700" anchor="t" anchorCtr="0">
              <a:spAutoFit/>
            </a:bodyPr>
            <a:lstStyle/>
            <a:p>
              <a:pPr marL="0" marR="0" lvl="0" indent="0" algn="ctr" rtl="0">
                <a:lnSpc>
                  <a:spcPct val="90000"/>
                </a:lnSpc>
                <a:spcBef>
                  <a:spcPts val="0"/>
                </a:spcBef>
                <a:spcAft>
                  <a:spcPts val="0"/>
                </a:spcAft>
                <a:buClr>
                  <a:srgbClr val="000000"/>
                </a:buClr>
                <a:buSzPts val="800"/>
                <a:buFont typeface="Arial"/>
                <a:buNone/>
              </a:pPr>
              <a:r>
                <a:rPr lang="en-US" sz="800" b="1" i="0" u="none" strike="noStrike" cap="none">
                  <a:solidFill>
                    <a:srgbClr val="000000"/>
                  </a:solidFill>
                  <a:latin typeface="Arial"/>
                  <a:ea typeface="Arial"/>
                  <a:cs typeface="Arial"/>
                  <a:sym typeface="Arial"/>
                </a:rPr>
                <a:t>BloxOne</a:t>
              </a:r>
              <a:r>
                <a:rPr lang="en-US" sz="800" b="0" i="0" u="none" strike="noStrike" cap="none">
                  <a:solidFill>
                    <a:srgbClr val="6A6A6A"/>
                  </a:solidFill>
                  <a:latin typeface="Arial"/>
                  <a:ea typeface="Arial"/>
                  <a:cs typeface="Arial"/>
                  <a:sym typeface="Arial"/>
                </a:rPr>
                <a:t>™</a:t>
              </a:r>
              <a:br>
                <a:rPr lang="en-US" sz="800" b="0" i="0" u="none" strike="noStrike" cap="none">
                  <a:solidFill>
                    <a:srgbClr val="6A6A6A"/>
                  </a:solidFill>
                  <a:latin typeface="Arial"/>
                  <a:ea typeface="Arial"/>
                  <a:cs typeface="Arial"/>
                  <a:sym typeface="Arial"/>
                </a:rPr>
              </a:br>
              <a:r>
                <a:rPr lang="en-US" sz="800" b="0" i="0" u="none" strike="noStrike" cap="none">
                  <a:solidFill>
                    <a:srgbClr val="6A6A6A"/>
                  </a:solidFill>
                  <a:latin typeface="Arial"/>
                  <a:ea typeface="Arial"/>
                  <a:cs typeface="Arial"/>
                  <a:sym typeface="Arial"/>
                </a:rPr>
                <a:t>Threat Defense </a:t>
              </a:r>
              <a:br>
                <a:rPr lang="en-US" sz="800" b="0" i="0" u="none" strike="noStrike" cap="none">
                  <a:solidFill>
                    <a:srgbClr val="6A6A6A"/>
                  </a:solidFill>
                  <a:latin typeface="Arial"/>
                  <a:ea typeface="Arial"/>
                  <a:cs typeface="Arial"/>
                  <a:sym typeface="Arial"/>
                </a:rPr>
              </a:br>
              <a:r>
                <a:rPr lang="en-US" sz="700" b="0" i="0" u="none" strike="noStrike" cap="none">
                  <a:solidFill>
                    <a:srgbClr val="000000"/>
                  </a:solidFill>
                  <a:latin typeface="Arial"/>
                  <a:ea typeface="Arial"/>
                  <a:cs typeface="Arial"/>
                  <a:sym typeface="Arial"/>
                </a:rPr>
                <a:t>CLOUD  </a:t>
              </a:r>
              <a:r>
                <a:rPr lang="en-US" sz="800" b="0" i="0" u="none" strike="noStrike" cap="none">
                  <a:solidFill>
                    <a:srgbClr val="6A6A6A"/>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sp>
        <p:nvSpPr>
          <p:cNvPr id="344" name="Google Shape;344;p35"/>
          <p:cNvSpPr txBox="1"/>
          <p:nvPr/>
        </p:nvSpPr>
        <p:spPr>
          <a:xfrm>
            <a:off x="3571234" y="3921388"/>
            <a:ext cx="2332644" cy="176925"/>
          </a:xfrm>
          <a:prstGeom prst="rect">
            <a:avLst/>
          </a:prstGeom>
          <a:noFill/>
          <a:ln>
            <a:noFill/>
          </a:ln>
        </p:spPr>
        <p:txBody>
          <a:bodyPr spcFirstLastPara="1" wrap="square" lIns="34250" tIns="34250" rIns="34250" bIns="34250" anchor="t" anchorCtr="0">
            <a:spAutoFit/>
          </a:bodyPr>
          <a:lstStyle/>
          <a:p>
            <a:pPr marL="0" marR="0" lvl="0" indent="0" algn="ctr" rtl="0">
              <a:lnSpc>
                <a:spcPct val="100000"/>
              </a:lnSpc>
              <a:spcBef>
                <a:spcPts val="0"/>
              </a:spcBef>
              <a:spcAft>
                <a:spcPts val="0"/>
              </a:spcAft>
              <a:buClr>
                <a:srgbClr val="6A6A6A"/>
              </a:buClr>
              <a:buSzPts val="700"/>
              <a:buFont typeface="Arial"/>
              <a:buNone/>
            </a:pPr>
            <a:r>
              <a:rPr lang="en-US" sz="700" b="0" i="0" u="none" strike="noStrike" cap="none">
                <a:solidFill>
                  <a:srgbClr val="6A6A6A"/>
                </a:solidFill>
                <a:latin typeface="Arial"/>
                <a:ea typeface="Arial"/>
                <a:cs typeface="Arial"/>
                <a:sym typeface="Arial"/>
              </a:rPr>
              <a:t>Network infrastructure (Switches, Routers, Firewalls etc.)</a:t>
            </a:r>
            <a:endParaRPr sz="1400" b="0" i="0" u="none" strike="noStrike" cap="none">
              <a:solidFill>
                <a:srgbClr val="000000"/>
              </a:solidFill>
              <a:latin typeface="Arial"/>
              <a:ea typeface="Arial"/>
              <a:cs typeface="Arial"/>
              <a:sym typeface="Arial"/>
            </a:endParaRPr>
          </a:p>
        </p:txBody>
      </p:sp>
      <p:sp>
        <p:nvSpPr>
          <p:cNvPr id="345" name="Google Shape;345;p35"/>
          <p:cNvSpPr txBox="1"/>
          <p:nvPr/>
        </p:nvSpPr>
        <p:spPr>
          <a:xfrm>
            <a:off x="294316" y="168288"/>
            <a:ext cx="2394241" cy="732504"/>
          </a:xfrm>
          <a:prstGeom prst="rect">
            <a:avLst/>
          </a:prstGeom>
          <a:noFill/>
          <a:ln>
            <a:noFill/>
          </a:ln>
        </p:spPr>
        <p:txBody>
          <a:bodyPr spcFirstLastPara="1" wrap="square" lIns="45700" tIns="45700" rIns="45700" bIns="45700" anchor="t" anchorCtr="0">
            <a:spAutoFit/>
          </a:bodyPr>
          <a:lstStyle/>
          <a:p>
            <a:pPr marL="0" marR="0" lvl="0" indent="0" algn="l" rtl="0">
              <a:lnSpc>
                <a:spcPct val="80000"/>
              </a:lnSpc>
              <a:spcBef>
                <a:spcPts val="0"/>
              </a:spcBef>
              <a:spcAft>
                <a:spcPts val="0"/>
              </a:spcAft>
              <a:buClr>
                <a:srgbClr val="000000"/>
              </a:buClr>
              <a:buSzPts val="2600"/>
              <a:buFont typeface="Arial"/>
              <a:buNone/>
            </a:pPr>
            <a:r>
              <a:rPr lang="en-US" sz="2600" b="1" i="0" u="none" strike="noStrike" cap="none">
                <a:solidFill>
                  <a:srgbClr val="3E3E3E"/>
                </a:solidFill>
                <a:latin typeface="Arial"/>
                <a:ea typeface="Arial"/>
                <a:cs typeface="Arial"/>
                <a:sym typeface="Arial"/>
              </a:rPr>
              <a:t>BloxOne</a:t>
            </a:r>
            <a:br>
              <a:rPr lang="en-US" sz="2600" b="0" i="0" u="none" strike="noStrike" cap="none">
                <a:solidFill>
                  <a:srgbClr val="404041"/>
                </a:solidFill>
                <a:latin typeface="Arial"/>
                <a:ea typeface="Arial"/>
                <a:cs typeface="Arial"/>
                <a:sym typeface="Arial"/>
              </a:rPr>
            </a:br>
            <a:r>
              <a:rPr lang="en-US" sz="2600" b="0" i="0" u="none" strike="noStrike" cap="none">
                <a:solidFill>
                  <a:srgbClr val="535353"/>
                </a:solidFill>
                <a:latin typeface="Arial"/>
                <a:ea typeface="Arial"/>
                <a:cs typeface="Arial"/>
                <a:sym typeface="Arial"/>
              </a:rPr>
              <a:t>Threat Defense</a:t>
            </a:r>
            <a:endParaRPr sz="1400" b="0" i="0" u="none" strike="noStrike" cap="none">
              <a:solidFill>
                <a:srgbClr val="535353"/>
              </a:solidFill>
              <a:latin typeface="Arial"/>
              <a:ea typeface="Arial"/>
              <a:cs typeface="Arial"/>
              <a:sym typeface="Arial"/>
            </a:endParaRPr>
          </a:p>
        </p:txBody>
      </p:sp>
      <p:sp>
        <p:nvSpPr>
          <p:cNvPr id="346" name="Google Shape;346;p35"/>
          <p:cNvSpPr txBox="1"/>
          <p:nvPr/>
        </p:nvSpPr>
        <p:spPr>
          <a:xfrm>
            <a:off x="7447808" y="1004590"/>
            <a:ext cx="331177" cy="20005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6A6A6A"/>
              </a:buClr>
              <a:buSzPts val="700"/>
              <a:buFont typeface="Arial"/>
              <a:buNone/>
            </a:pPr>
            <a:r>
              <a:rPr lang="en-US" sz="700" b="0" i="0" u="none" strike="noStrike" cap="none">
                <a:solidFill>
                  <a:srgbClr val="6A6A6A"/>
                </a:solidFill>
                <a:latin typeface="Arial"/>
                <a:ea typeface="Arial"/>
                <a:cs typeface="Arial"/>
                <a:sym typeface="Arial"/>
              </a:rPr>
              <a:t>Home</a:t>
            </a:r>
            <a:endParaRPr sz="1400" b="0" i="0" u="none" strike="noStrike" cap="none">
              <a:solidFill>
                <a:srgbClr val="000000"/>
              </a:solidFill>
              <a:latin typeface="Arial"/>
              <a:ea typeface="Arial"/>
              <a:cs typeface="Arial"/>
              <a:sym typeface="Arial"/>
            </a:endParaRPr>
          </a:p>
        </p:txBody>
      </p:sp>
      <p:pic>
        <p:nvPicPr>
          <p:cNvPr id="347" name="Google Shape;347;p35" descr="A picture containing drawing&#10;&#10;Description automatically generated"/>
          <p:cNvPicPr preferRelativeResize="0"/>
          <p:nvPr/>
        </p:nvPicPr>
        <p:blipFill rotWithShape="1">
          <a:blip r:embed="rId15">
            <a:alphaModFix/>
          </a:blip>
          <a:srcRect/>
          <a:stretch/>
        </p:blipFill>
        <p:spPr>
          <a:xfrm>
            <a:off x="3894129" y="2633959"/>
            <a:ext cx="511809" cy="203099"/>
          </a:xfrm>
          <a:prstGeom prst="rect">
            <a:avLst/>
          </a:prstGeom>
          <a:noFill/>
          <a:ln>
            <a:noFill/>
          </a:ln>
        </p:spPr>
      </p:pic>
      <p:grpSp>
        <p:nvGrpSpPr>
          <p:cNvPr id="348" name="Google Shape;348;p35"/>
          <p:cNvGrpSpPr/>
          <p:nvPr/>
        </p:nvGrpSpPr>
        <p:grpSpPr>
          <a:xfrm>
            <a:off x="5092575" y="1889206"/>
            <a:ext cx="511809" cy="312282"/>
            <a:chOff x="5789798" y="1847661"/>
            <a:chExt cx="511809" cy="312282"/>
          </a:xfrm>
        </p:grpSpPr>
        <p:pic>
          <p:nvPicPr>
            <p:cNvPr id="349" name="Google Shape;349;p35" descr="A picture containing drawing&#10;&#10;Description automatically generated"/>
            <p:cNvPicPr preferRelativeResize="0"/>
            <p:nvPr/>
          </p:nvPicPr>
          <p:blipFill rotWithShape="1">
            <a:blip r:embed="rId16">
              <a:alphaModFix/>
            </a:blip>
            <a:srcRect/>
            <a:stretch/>
          </p:blipFill>
          <p:spPr>
            <a:xfrm>
              <a:off x="5789798" y="1956844"/>
              <a:ext cx="511809" cy="203099"/>
            </a:xfrm>
            <a:prstGeom prst="rect">
              <a:avLst/>
            </a:prstGeom>
            <a:noFill/>
            <a:ln>
              <a:noFill/>
            </a:ln>
          </p:spPr>
        </p:pic>
        <p:pic>
          <p:nvPicPr>
            <p:cNvPr id="350" name="Google Shape;350;p35" descr="A picture containing drawing&#10;&#10;Description automatically generated"/>
            <p:cNvPicPr preferRelativeResize="0"/>
            <p:nvPr/>
          </p:nvPicPr>
          <p:blipFill rotWithShape="1">
            <a:blip r:embed="rId16">
              <a:alphaModFix/>
            </a:blip>
            <a:srcRect/>
            <a:stretch/>
          </p:blipFill>
          <p:spPr>
            <a:xfrm>
              <a:off x="5789798" y="1847661"/>
              <a:ext cx="511809" cy="203099"/>
            </a:xfrm>
            <a:prstGeom prst="rect">
              <a:avLst/>
            </a:prstGeom>
            <a:noFill/>
            <a:ln>
              <a:noFill/>
            </a:ln>
          </p:spPr>
        </p:pic>
      </p:grpSp>
      <p:pic>
        <p:nvPicPr>
          <p:cNvPr id="351" name="Google Shape;351;p35" descr="A picture containing drawing&#10;&#10;Description automatically generated"/>
          <p:cNvPicPr preferRelativeResize="0"/>
          <p:nvPr/>
        </p:nvPicPr>
        <p:blipFill rotWithShape="1">
          <a:blip r:embed="rId15">
            <a:alphaModFix/>
          </a:blip>
          <a:srcRect/>
          <a:stretch/>
        </p:blipFill>
        <p:spPr>
          <a:xfrm>
            <a:off x="6166481" y="2633959"/>
            <a:ext cx="511809" cy="203099"/>
          </a:xfrm>
          <a:prstGeom prst="rect">
            <a:avLst/>
          </a:prstGeom>
          <a:noFill/>
          <a:ln>
            <a:noFill/>
          </a:ln>
        </p:spPr>
      </p:pic>
      <p:pic>
        <p:nvPicPr>
          <p:cNvPr id="352" name="Google Shape;352;p35" descr="A picture containing drawing&#10;&#10;Description automatically generated"/>
          <p:cNvPicPr preferRelativeResize="0"/>
          <p:nvPr/>
        </p:nvPicPr>
        <p:blipFill rotWithShape="1">
          <a:blip r:embed="rId15">
            <a:alphaModFix/>
          </a:blip>
          <a:srcRect/>
          <a:stretch/>
        </p:blipFill>
        <p:spPr>
          <a:xfrm>
            <a:off x="5054188" y="3275403"/>
            <a:ext cx="511809" cy="203099"/>
          </a:xfrm>
          <a:prstGeom prst="rect">
            <a:avLst/>
          </a:prstGeom>
          <a:noFill/>
          <a:ln>
            <a:noFill/>
          </a:ln>
        </p:spPr>
      </p:pic>
      <p:pic>
        <p:nvPicPr>
          <p:cNvPr id="353" name="Google Shape;353;p35" descr="A picture containing drawing&#10;&#10;Description automatically generated"/>
          <p:cNvPicPr preferRelativeResize="0"/>
          <p:nvPr/>
        </p:nvPicPr>
        <p:blipFill rotWithShape="1">
          <a:blip r:embed="rId15">
            <a:alphaModFix/>
          </a:blip>
          <a:srcRect/>
          <a:stretch/>
        </p:blipFill>
        <p:spPr>
          <a:xfrm>
            <a:off x="4447531" y="2988511"/>
            <a:ext cx="511809" cy="203099"/>
          </a:xfrm>
          <a:prstGeom prst="rect">
            <a:avLst/>
          </a:prstGeom>
          <a:noFill/>
          <a:ln>
            <a:noFill/>
          </a:ln>
        </p:spPr>
      </p:pic>
      <p:pic>
        <p:nvPicPr>
          <p:cNvPr id="354" name="Google Shape;354;p35" descr="A close up of a logo&#10;&#10;Description automatically generated"/>
          <p:cNvPicPr preferRelativeResize="0"/>
          <p:nvPr/>
        </p:nvPicPr>
        <p:blipFill rotWithShape="1">
          <a:blip r:embed="rId17">
            <a:alphaModFix/>
          </a:blip>
          <a:srcRect/>
          <a:stretch/>
        </p:blipFill>
        <p:spPr>
          <a:xfrm>
            <a:off x="3675194" y="4116731"/>
            <a:ext cx="201185" cy="318543"/>
          </a:xfrm>
          <a:prstGeom prst="rect">
            <a:avLst/>
          </a:prstGeom>
          <a:noFill/>
          <a:ln>
            <a:noFill/>
          </a:ln>
        </p:spPr>
      </p:pic>
      <p:pic>
        <p:nvPicPr>
          <p:cNvPr id="355" name="Google Shape;355;p35" descr="A picture containing drawing&#10;&#10;Description automatically generated"/>
          <p:cNvPicPr preferRelativeResize="0"/>
          <p:nvPr/>
        </p:nvPicPr>
        <p:blipFill rotWithShape="1">
          <a:blip r:embed="rId18">
            <a:alphaModFix/>
          </a:blip>
          <a:srcRect/>
          <a:stretch/>
        </p:blipFill>
        <p:spPr>
          <a:xfrm>
            <a:off x="4009005" y="4107632"/>
            <a:ext cx="399054" cy="310375"/>
          </a:xfrm>
          <a:prstGeom prst="rect">
            <a:avLst/>
          </a:prstGeom>
          <a:noFill/>
          <a:ln>
            <a:noFill/>
          </a:ln>
        </p:spPr>
      </p:pic>
      <p:pic>
        <p:nvPicPr>
          <p:cNvPr id="356" name="Google Shape;356;p35"/>
          <p:cNvPicPr preferRelativeResize="0"/>
          <p:nvPr/>
        </p:nvPicPr>
        <p:blipFill rotWithShape="1">
          <a:blip r:embed="rId19">
            <a:alphaModFix/>
          </a:blip>
          <a:srcRect/>
          <a:stretch/>
        </p:blipFill>
        <p:spPr>
          <a:xfrm>
            <a:off x="5014042" y="4076833"/>
            <a:ext cx="283898" cy="366079"/>
          </a:xfrm>
          <a:prstGeom prst="rect">
            <a:avLst/>
          </a:prstGeom>
          <a:noFill/>
          <a:ln>
            <a:noFill/>
          </a:ln>
        </p:spPr>
      </p:pic>
      <p:pic>
        <p:nvPicPr>
          <p:cNvPr id="357" name="Google Shape;357;p35" descr="A screenshot of a cell phone&#10;&#10;Description automatically generated"/>
          <p:cNvPicPr preferRelativeResize="0"/>
          <p:nvPr/>
        </p:nvPicPr>
        <p:blipFill rotWithShape="1">
          <a:blip r:embed="rId20">
            <a:alphaModFix/>
          </a:blip>
          <a:srcRect/>
          <a:stretch/>
        </p:blipFill>
        <p:spPr>
          <a:xfrm>
            <a:off x="5378938" y="4094362"/>
            <a:ext cx="441000" cy="343000"/>
          </a:xfrm>
          <a:prstGeom prst="rect">
            <a:avLst/>
          </a:prstGeom>
          <a:noFill/>
          <a:ln>
            <a:noFill/>
          </a:ln>
        </p:spPr>
      </p:pic>
      <p:pic>
        <p:nvPicPr>
          <p:cNvPr id="358" name="Google Shape;358;p35" descr="A picture containing drawing&#10;&#10;Description automatically generated"/>
          <p:cNvPicPr preferRelativeResize="0"/>
          <p:nvPr/>
        </p:nvPicPr>
        <p:blipFill rotWithShape="1">
          <a:blip r:embed="rId21">
            <a:alphaModFix/>
          </a:blip>
          <a:srcRect/>
          <a:stretch/>
        </p:blipFill>
        <p:spPr>
          <a:xfrm>
            <a:off x="7078097" y="518387"/>
            <a:ext cx="283045" cy="287610"/>
          </a:xfrm>
          <a:prstGeom prst="rect">
            <a:avLst/>
          </a:prstGeom>
          <a:noFill/>
          <a:ln>
            <a:noFill/>
          </a:ln>
        </p:spPr>
      </p:pic>
      <p:pic>
        <p:nvPicPr>
          <p:cNvPr id="359" name="Google Shape;359;p35" descr="A picture containing drawing&#10;&#10;Description automatically generated"/>
          <p:cNvPicPr preferRelativeResize="0"/>
          <p:nvPr/>
        </p:nvPicPr>
        <p:blipFill rotWithShape="1">
          <a:blip r:embed="rId21">
            <a:alphaModFix/>
          </a:blip>
          <a:srcRect/>
          <a:stretch/>
        </p:blipFill>
        <p:spPr>
          <a:xfrm>
            <a:off x="7322643" y="518387"/>
            <a:ext cx="283045" cy="287610"/>
          </a:xfrm>
          <a:prstGeom prst="rect">
            <a:avLst/>
          </a:prstGeom>
          <a:noFill/>
          <a:ln>
            <a:noFill/>
          </a:ln>
        </p:spPr>
      </p:pic>
      <p:pic>
        <p:nvPicPr>
          <p:cNvPr id="360" name="Google Shape;360;p35" descr="A picture containing drawing&#10;&#10;Description automatically generated"/>
          <p:cNvPicPr preferRelativeResize="0"/>
          <p:nvPr/>
        </p:nvPicPr>
        <p:blipFill rotWithShape="1">
          <a:blip r:embed="rId18">
            <a:alphaModFix/>
          </a:blip>
          <a:srcRect/>
          <a:stretch/>
        </p:blipFill>
        <p:spPr>
          <a:xfrm>
            <a:off x="6625313" y="825936"/>
            <a:ext cx="459398" cy="357309"/>
          </a:xfrm>
          <a:prstGeom prst="rect">
            <a:avLst/>
          </a:prstGeom>
          <a:noFill/>
          <a:ln>
            <a:noFill/>
          </a:ln>
        </p:spPr>
      </p:pic>
      <p:pic>
        <p:nvPicPr>
          <p:cNvPr id="361" name="Google Shape;361;p35" descr="A picture containing drawing&#10;&#10;Description automatically generated"/>
          <p:cNvPicPr preferRelativeResize="0"/>
          <p:nvPr/>
        </p:nvPicPr>
        <p:blipFill rotWithShape="1">
          <a:blip r:embed="rId22">
            <a:alphaModFix/>
          </a:blip>
          <a:srcRect/>
          <a:stretch/>
        </p:blipFill>
        <p:spPr>
          <a:xfrm>
            <a:off x="7155664" y="895364"/>
            <a:ext cx="342369" cy="294597"/>
          </a:xfrm>
          <a:prstGeom prst="rect">
            <a:avLst/>
          </a:prstGeom>
          <a:noFill/>
          <a:ln>
            <a:noFill/>
          </a:ln>
        </p:spPr>
      </p:pic>
      <p:pic>
        <p:nvPicPr>
          <p:cNvPr id="362" name="Google Shape;362;p35" descr="A picture containing drawing&#10;&#10;Description automatically generated"/>
          <p:cNvPicPr preferRelativeResize="0"/>
          <p:nvPr/>
        </p:nvPicPr>
        <p:blipFill rotWithShape="1">
          <a:blip r:embed="rId23">
            <a:alphaModFix/>
          </a:blip>
          <a:srcRect/>
          <a:stretch/>
        </p:blipFill>
        <p:spPr>
          <a:xfrm>
            <a:off x="3667503" y="755936"/>
            <a:ext cx="351732" cy="33369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43"/>
          <p:cNvSpPr txBox="1">
            <a:spLocks noGrp="1"/>
          </p:cNvSpPr>
          <p:nvPr>
            <p:ph type="title"/>
          </p:nvPr>
        </p:nvSpPr>
        <p:spPr>
          <a:xfrm>
            <a:off x="267275" y="162098"/>
            <a:ext cx="8481518" cy="786926"/>
          </a:xfrm>
          <a:prstGeom prst="rect">
            <a:avLst/>
          </a:prstGeom>
          <a:noFill/>
          <a:ln>
            <a:noFill/>
          </a:ln>
        </p:spPr>
        <p:txBody>
          <a:bodyPr spcFirstLastPara="1" wrap="square" lIns="45700" tIns="45700" rIns="45700" bIns="45700" anchor="ctr" anchorCtr="0">
            <a:normAutofit/>
          </a:bodyPr>
          <a:lstStyle/>
          <a:p>
            <a:pPr marL="0" lvl="0" indent="0" algn="l" rtl="0">
              <a:lnSpc>
                <a:spcPct val="80000"/>
              </a:lnSpc>
              <a:spcBef>
                <a:spcPts val="0"/>
              </a:spcBef>
              <a:spcAft>
                <a:spcPts val="0"/>
              </a:spcAft>
              <a:buSzPts val="2800"/>
              <a:buNone/>
            </a:pPr>
            <a:r>
              <a:rPr lang="en-US"/>
              <a:t>Infoblox BloxOne Threat Defense Advanced</a:t>
            </a:r>
            <a:endParaRPr/>
          </a:p>
        </p:txBody>
      </p:sp>
      <p:sp>
        <p:nvSpPr>
          <p:cNvPr id="368" name="Google Shape;368;p43"/>
          <p:cNvSpPr txBox="1">
            <a:spLocks noGrp="1"/>
          </p:cNvSpPr>
          <p:nvPr>
            <p:ph type="body" idx="1"/>
          </p:nvPr>
        </p:nvSpPr>
        <p:spPr>
          <a:xfrm>
            <a:off x="267275" y="949024"/>
            <a:ext cx="8481518" cy="4032378"/>
          </a:xfrm>
          <a:prstGeom prst="rect">
            <a:avLst/>
          </a:prstGeom>
          <a:noFill/>
          <a:ln>
            <a:noFill/>
          </a:ln>
        </p:spPr>
        <p:txBody>
          <a:bodyPr spcFirstLastPara="1" wrap="square" lIns="45700" tIns="45700" rIns="45700" bIns="45700" anchor="t" anchorCtr="0">
            <a:noAutofit/>
          </a:bodyPr>
          <a:lstStyle/>
          <a:p>
            <a:pPr marL="457200" lvl="0" indent="-355600" algn="l" rtl="0">
              <a:lnSpc>
                <a:spcPct val="90000"/>
              </a:lnSpc>
              <a:spcBef>
                <a:spcPts val="1200"/>
              </a:spcBef>
              <a:spcAft>
                <a:spcPts val="0"/>
              </a:spcAft>
              <a:buSzPts val="2000"/>
              <a:buChar char="•"/>
            </a:pPr>
            <a:r>
              <a:rPr lang="en-US" sz="1400" b="1"/>
              <a:t>Endpoint Protection: </a:t>
            </a:r>
            <a:r>
              <a:rPr lang="en-US" sz="1400"/>
              <a:t>lightweight agent that redirects DNS traffic from remote devices to the BloxOne Threat Defense Cloud</a:t>
            </a:r>
            <a:endParaRPr/>
          </a:p>
          <a:p>
            <a:pPr marL="457200" lvl="0" indent="-355600" algn="l" rtl="0">
              <a:lnSpc>
                <a:spcPct val="90000"/>
              </a:lnSpc>
              <a:spcBef>
                <a:spcPts val="1200"/>
              </a:spcBef>
              <a:spcAft>
                <a:spcPts val="0"/>
              </a:spcAft>
              <a:buSzPts val="2000"/>
              <a:buChar char="•"/>
            </a:pPr>
            <a:r>
              <a:rPr lang="en-US" sz="1400" b="1"/>
              <a:t>DNS Forwarding Proxy: </a:t>
            </a:r>
            <a:r>
              <a:rPr lang="en-US" sz="1400"/>
              <a:t>redirects DNS traffic from remote devices when installing an endpoint agent is not desirable or possible (internal networks or IoT devices)</a:t>
            </a:r>
            <a:endParaRPr/>
          </a:p>
          <a:p>
            <a:pPr marL="457200" lvl="0" indent="-355600" algn="l" rtl="0">
              <a:lnSpc>
                <a:spcPct val="90000"/>
              </a:lnSpc>
              <a:spcBef>
                <a:spcPts val="1200"/>
              </a:spcBef>
              <a:spcAft>
                <a:spcPts val="0"/>
              </a:spcAft>
              <a:buSzPts val="2000"/>
              <a:buChar char="•"/>
            </a:pPr>
            <a:r>
              <a:rPr lang="en-US" sz="1400" b="1"/>
              <a:t>TIDE and Dossier: </a:t>
            </a:r>
            <a:r>
              <a:rPr lang="en-US" sz="1400"/>
              <a:t>highly accurate machine-readable threat intelligence data, and threat investigation tool providing immediate contextual information</a:t>
            </a:r>
            <a:endParaRPr/>
          </a:p>
          <a:p>
            <a:pPr marL="457200" lvl="0" indent="-355600" algn="l" rtl="0">
              <a:lnSpc>
                <a:spcPct val="90000"/>
              </a:lnSpc>
              <a:spcBef>
                <a:spcPts val="1200"/>
              </a:spcBef>
              <a:spcAft>
                <a:spcPts val="0"/>
              </a:spcAft>
              <a:buSzPts val="2000"/>
              <a:buChar char="•"/>
            </a:pPr>
            <a:r>
              <a:rPr lang="en-US" sz="1400" b="1"/>
              <a:t>Threat Insight: </a:t>
            </a:r>
            <a:r>
              <a:rPr lang="en-US" sz="1400"/>
              <a:t>detects and blocks data exfiltration attempts via DNS, effectively stopping data theft</a:t>
            </a:r>
            <a:endParaRPr/>
          </a:p>
          <a:p>
            <a:pPr marL="457200" lvl="0" indent="-355600" algn="l" rtl="0">
              <a:lnSpc>
                <a:spcPct val="90000"/>
              </a:lnSpc>
              <a:spcBef>
                <a:spcPts val="1200"/>
              </a:spcBef>
              <a:spcAft>
                <a:spcPts val="0"/>
              </a:spcAft>
              <a:buSzPts val="2000"/>
              <a:buChar char="•"/>
            </a:pPr>
            <a:r>
              <a:rPr lang="en-US" sz="1400" b="1"/>
              <a:t>DNS Firewall: </a:t>
            </a:r>
            <a:r>
              <a:rPr lang="en-US" sz="1400"/>
              <a:t>uses and provides threat intelligence feeds with IoC data, providing organizations with the ability to protect users anywhere</a:t>
            </a:r>
            <a:endParaRPr/>
          </a:p>
          <a:p>
            <a:pPr marL="457200" lvl="0" indent="-355600" algn="l" rtl="0">
              <a:lnSpc>
                <a:spcPct val="90000"/>
              </a:lnSpc>
              <a:spcBef>
                <a:spcPts val="1200"/>
              </a:spcBef>
              <a:spcAft>
                <a:spcPts val="0"/>
              </a:spcAft>
              <a:buSzPts val="2000"/>
              <a:buChar char="•"/>
            </a:pPr>
            <a:r>
              <a:rPr lang="en-US" sz="1400" b="1"/>
              <a:t>Data Connector: </a:t>
            </a:r>
            <a:r>
              <a:rPr lang="en-US" sz="1400"/>
              <a:t>collects RPZ hits, DHCP leasing information, and IPAM user info data from Infoblox appliances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54"/>
          <p:cNvSpPr txBox="1">
            <a:spLocks noGrp="1"/>
          </p:cNvSpPr>
          <p:nvPr>
            <p:ph type="ctrTitle"/>
          </p:nvPr>
        </p:nvSpPr>
        <p:spPr>
          <a:xfrm>
            <a:off x="305076" y="1630336"/>
            <a:ext cx="5578937" cy="1603931"/>
          </a:xfrm>
          <a:prstGeom prst="rect">
            <a:avLst/>
          </a:prstGeom>
          <a:noFill/>
          <a:ln>
            <a:noFill/>
          </a:ln>
        </p:spPr>
        <p:txBody>
          <a:bodyPr spcFirstLastPara="1" wrap="square" lIns="45700" tIns="45700" rIns="45700" bIns="0" anchor="t" anchorCtr="0">
            <a:normAutofit fontScale="90000"/>
          </a:bodyPr>
          <a:lstStyle/>
          <a:p>
            <a:pPr marL="0" lvl="0" indent="0" algn="l" rtl="0">
              <a:lnSpc>
                <a:spcPct val="80000"/>
              </a:lnSpc>
              <a:spcBef>
                <a:spcPts val="0"/>
              </a:spcBef>
              <a:spcAft>
                <a:spcPts val="0"/>
              </a:spcAft>
              <a:buSzPct val="111111"/>
              <a:buNone/>
            </a:pPr>
            <a:r>
              <a:rPr lang="en-US" sz="2800"/>
              <a:t>Lab 5: </a:t>
            </a:r>
            <a:br>
              <a:rPr lang="en-US" sz="2800"/>
            </a:br>
            <a:br>
              <a:rPr lang="en-US" sz="2800"/>
            </a:br>
            <a:r>
              <a:rPr lang="en-US" sz="2800"/>
              <a:t>Infoblox Data Exfiltration (DEX) Portal</a:t>
            </a:r>
            <a:br>
              <a:rPr lang="en-US" sz="2800"/>
            </a:br>
            <a:endParaRPr sz="28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55"/>
          <p:cNvSpPr txBox="1">
            <a:spLocks noGrp="1"/>
          </p:cNvSpPr>
          <p:nvPr>
            <p:ph type="title"/>
          </p:nvPr>
        </p:nvSpPr>
        <p:spPr>
          <a:xfrm>
            <a:off x="267275" y="123104"/>
            <a:ext cx="8481518" cy="783972"/>
          </a:xfrm>
          <a:prstGeom prst="rect">
            <a:avLst/>
          </a:prstGeom>
          <a:noFill/>
          <a:ln>
            <a:noFill/>
          </a:ln>
        </p:spPr>
        <p:txBody>
          <a:bodyPr spcFirstLastPara="1" wrap="square" lIns="45700" tIns="45700" rIns="45700" bIns="45700" anchor="ctr" anchorCtr="0">
            <a:normAutofit/>
          </a:bodyPr>
          <a:lstStyle/>
          <a:p>
            <a:pPr marL="0" lvl="0" indent="0" algn="l" rtl="0">
              <a:lnSpc>
                <a:spcPct val="80000"/>
              </a:lnSpc>
              <a:spcBef>
                <a:spcPts val="0"/>
              </a:spcBef>
              <a:spcAft>
                <a:spcPts val="0"/>
              </a:spcAft>
              <a:buSzPts val="2800"/>
              <a:buNone/>
            </a:pPr>
            <a:r>
              <a:rPr lang="en-US"/>
              <a:t>Infoblox Data Exfiltration Tool</a:t>
            </a:r>
            <a:endParaRPr/>
          </a:p>
        </p:txBody>
      </p:sp>
      <p:sp>
        <p:nvSpPr>
          <p:cNvPr id="437" name="Google Shape;437;p55"/>
          <p:cNvSpPr txBox="1"/>
          <p:nvPr/>
        </p:nvSpPr>
        <p:spPr>
          <a:xfrm>
            <a:off x="4786025" y="4137692"/>
            <a:ext cx="4265391"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1" u="sng" strike="noStrike" cap="none">
                <a:solidFill>
                  <a:srgbClr val="696969"/>
                </a:solidFill>
                <a:latin typeface="Arial"/>
                <a:ea typeface="Arial"/>
                <a:cs typeface="Arial"/>
                <a:sym typeface="Arial"/>
                <a:hlinkClick r:id="rId3">
                  <a:extLst>
                    <a:ext uri="{A12FA001-AC4F-418D-AE19-62706E023703}">
                      <ahyp:hlinkClr xmlns:ahyp="http://schemas.microsoft.com/office/drawing/2018/hyperlinkcolor" val="tx"/>
                    </a:ext>
                  </a:extLst>
                </a:hlinkClick>
              </a:rPr>
              <a:t>https://dex.infoblox.com</a:t>
            </a:r>
            <a:endParaRPr sz="1400" b="0" i="1" u="none" strike="noStrike" cap="none">
              <a:solidFill>
                <a:srgbClr val="696969"/>
              </a:solidFill>
              <a:latin typeface="Arial"/>
              <a:ea typeface="Arial"/>
              <a:cs typeface="Arial"/>
              <a:sym typeface="Arial"/>
            </a:endParaRPr>
          </a:p>
        </p:txBody>
      </p:sp>
      <p:pic>
        <p:nvPicPr>
          <p:cNvPr id="438" name="Google Shape;438;p55"/>
          <p:cNvPicPr preferRelativeResize="0"/>
          <p:nvPr/>
        </p:nvPicPr>
        <p:blipFill rotWithShape="1">
          <a:blip r:embed="rId4">
            <a:alphaModFix/>
          </a:blip>
          <a:srcRect/>
          <a:stretch/>
        </p:blipFill>
        <p:spPr>
          <a:xfrm>
            <a:off x="5092513" y="1253890"/>
            <a:ext cx="3652417" cy="2093460"/>
          </a:xfrm>
          <a:prstGeom prst="rect">
            <a:avLst/>
          </a:prstGeom>
          <a:noFill/>
          <a:ln>
            <a:noFill/>
          </a:ln>
        </p:spPr>
      </p:pic>
      <p:pic>
        <p:nvPicPr>
          <p:cNvPr id="439" name="Google Shape;439;p55"/>
          <p:cNvPicPr preferRelativeResize="0"/>
          <p:nvPr/>
        </p:nvPicPr>
        <p:blipFill rotWithShape="1">
          <a:blip r:embed="rId5">
            <a:alphaModFix/>
          </a:blip>
          <a:srcRect/>
          <a:stretch/>
        </p:blipFill>
        <p:spPr>
          <a:xfrm>
            <a:off x="4508092" y="1851307"/>
            <a:ext cx="3739369" cy="2093459"/>
          </a:xfrm>
          <a:prstGeom prst="rect">
            <a:avLst/>
          </a:prstGeom>
          <a:noFill/>
          <a:ln>
            <a:noFill/>
          </a:ln>
        </p:spPr>
      </p:pic>
      <p:sp>
        <p:nvSpPr>
          <p:cNvPr id="440" name="Google Shape;440;p55"/>
          <p:cNvSpPr/>
          <p:nvPr/>
        </p:nvSpPr>
        <p:spPr>
          <a:xfrm>
            <a:off x="260637" y="1541653"/>
            <a:ext cx="3953624" cy="20601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599" b="0" i="0" u="none" strike="noStrike" cap="none">
                <a:solidFill>
                  <a:srgbClr val="5E5E5E"/>
                </a:solidFill>
                <a:latin typeface="Arial"/>
                <a:ea typeface="Arial"/>
                <a:cs typeface="Arial"/>
                <a:sym typeface="Arial"/>
              </a:rPr>
              <a:t>“Our analysis highlighted that using secure DNS would reduce the ability for 92% of malware attacks … from a command-and-control perspective, deploying malware on a given network”</a:t>
            </a:r>
            <a:br>
              <a:rPr lang="en-US" sz="1599" b="0" i="0" u="none" strike="noStrike" cap="none">
                <a:solidFill>
                  <a:srgbClr val="5E5E5E"/>
                </a:solidFill>
                <a:latin typeface="Arial"/>
                <a:ea typeface="Arial"/>
                <a:cs typeface="Arial"/>
                <a:sym typeface="Arial"/>
              </a:rPr>
            </a:br>
            <a:br>
              <a:rPr lang="en-US" sz="1599" b="0" i="0" u="none" strike="noStrike" cap="none">
                <a:solidFill>
                  <a:srgbClr val="5E5E5E"/>
                </a:solidFill>
                <a:latin typeface="Arial"/>
                <a:ea typeface="Arial"/>
                <a:cs typeface="Arial"/>
                <a:sym typeface="Arial"/>
              </a:rPr>
            </a:br>
            <a:r>
              <a:rPr lang="en-US" sz="1599" b="0" i="0" u="none" strike="noStrike" cap="none">
                <a:solidFill>
                  <a:srgbClr val="5E5E5E"/>
                </a:solidFill>
                <a:latin typeface="Arial"/>
                <a:ea typeface="Arial"/>
                <a:cs typeface="Arial"/>
                <a:sym typeface="Arial"/>
              </a:rPr>
              <a:t>- Anne Neuberger, NSA Cybersecurity Directorate</a:t>
            </a:r>
            <a:endParaRPr sz="1399" b="0" i="0" u="none" strike="noStrike" cap="none">
              <a:solidFill>
                <a:srgbClr val="5E5E5E"/>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56"/>
          <p:cNvSpPr txBox="1">
            <a:spLocks noGrp="1"/>
          </p:cNvSpPr>
          <p:nvPr>
            <p:ph type="body" idx="1"/>
          </p:nvPr>
        </p:nvSpPr>
        <p:spPr>
          <a:xfrm>
            <a:off x="307130" y="792067"/>
            <a:ext cx="4563717" cy="4207636"/>
          </a:xfrm>
          <a:prstGeom prst="rect">
            <a:avLst/>
          </a:prstGeom>
          <a:noFill/>
          <a:ln>
            <a:noFill/>
          </a:ln>
        </p:spPr>
        <p:txBody>
          <a:bodyPr spcFirstLastPara="1" wrap="square" lIns="45700" tIns="45700" rIns="45700" bIns="45700" anchor="t" anchorCtr="0">
            <a:noAutofit/>
          </a:bodyPr>
          <a:lstStyle/>
          <a:p>
            <a:pPr marL="457200" lvl="0" indent="-355600" algn="l" rtl="0">
              <a:lnSpc>
                <a:spcPct val="90000"/>
              </a:lnSpc>
              <a:spcBef>
                <a:spcPts val="1200"/>
              </a:spcBef>
              <a:spcAft>
                <a:spcPts val="0"/>
              </a:spcAft>
              <a:buSzPts val="2000"/>
              <a:buChar char="•"/>
            </a:pPr>
            <a:r>
              <a:rPr lang="en-US" sz="1200" b="1">
                <a:solidFill>
                  <a:srgbClr val="104D94"/>
                </a:solidFill>
              </a:rPr>
              <a:t>Step 1 </a:t>
            </a:r>
            <a:r>
              <a:rPr lang="en-US" sz="1200"/>
              <a:t>– </a:t>
            </a:r>
            <a:r>
              <a:rPr lang="en-US" sz="1200" b="1"/>
              <a:t>Reconnaissance</a:t>
            </a:r>
            <a:r>
              <a:rPr lang="en-US" sz="1200"/>
              <a:t> </a:t>
            </a:r>
            <a:endParaRPr/>
          </a:p>
          <a:p>
            <a:pPr marL="914400" lvl="1" indent="-342900" algn="l" rtl="0">
              <a:lnSpc>
                <a:spcPct val="100000"/>
              </a:lnSpc>
              <a:spcBef>
                <a:spcPts val="1200"/>
              </a:spcBef>
              <a:spcAft>
                <a:spcPts val="0"/>
              </a:spcAft>
              <a:buSzPts val="1800"/>
              <a:buChar char="–"/>
            </a:pPr>
            <a:r>
              <a:rPr lang="en-US" sz="1100" i="1"/>
              <a:t>Current security solutions block commonly used ports against known threats</a:t>
            </a:r>
            <a:endParaRPr/>
          </a:p>
          <a:p>
            <a:pPr marL="457200" lvl="0" indent="-355600" algn="l" rtl="0">
              <a:lnSpc>
                <a:spcPct val="90000"/>
              </a:lnSpc>
              <a:spcBef>
                <a:spcPts val="1200"/>
              </a:spcBef>
              <a:spcAft>
                <a:spcPts val="0"/>
              </a:spcAft>
              <a:buSzPts val="2000"/>
              <a:buChar char="•"/>
            </a:pPr>
            <a:r>
              <a:rPr lang="en-US" sz="1200" b="1">
                <a:solidFill>
                  <a:srgbClr val="104D94"/>
                </a:solidFill>
              </a:rPr>
              <a:t>Step 2</a:t>
            </a:r>
            <a:r>
              <a:rPr lang="en-US" sz="1200"/>
              <a:t> – </a:t>
            </a:r>
            <a:r>
              <a:rPr lang="en-US" sz="1200" b="1"/>
              <a:t>Delivery</a:t>
            </a:r>
            <a:r>
              <a:rPr lang="en-US" sz="1200"/>
              <a:t> </a:t>
            </a:r>
            <a:endParaRPr/>
          </a:p>
          <a:p>
            <a:pPr marL="914400" lvl="1" indent="-342900" algn="l" rtl="0">
              <a:lnSpc>
                <a:spcPct val="100000"/>
              </a:lnSpc>
              <a:spcBef>
                <a:spcPts val="1200"/>
              </a:spcBef>
              <a:spcAft>
                <a:spcPts val="0"/>
              </a:spcAft>
              <a:buSzPts val="1800"/>
              <a:buChar char="–"/>
            </a:pPr>
            <a:r>
              <a:rPr lang="en-US" sz="1100" i="1"/>
              <a:t>DNS is a blind spot, allowing hackers and malware to utilize this as a corridor for exfiltration</a:t>
            </a:r>
            <a:endParaRPr/>
          </a:p>
          <a:p>
            <a:pPr marL="457200" lvl="0" indent="-355600" algn="l" rtl="0">
              <a:lnSpc>
                <a:spcPct val="90000"/>
              </a:lnSpc>
              <a:spcBef>
                <a:spcPts val="1200"/>
              </a:spcBef>
              <a:spcAft>
                <a:spcPts val="0"/>
              </a:spcAft>
              <a:buSzPts val="2000"/>
              <a:buChar char="•"/>
            </a:pPr>
            <a:r>
              <a:rPr lang="en-US" sz="1200" b="1">
                <a:solidFill>
                  <a:srgbClr val="104D94"/>
                </a:solidFill>
              </a:rPr>
              <a:t>Step 3 </a:t>
            </a:r>
            <a:r>
              <a:rPr lang="en-US" sz="1200" b="1"/>
              <a:t>– Exploitation</a:t>
            </a:r>
            <a:endParaRPr/>
          </a:p>
          <a:p>
            <a:pPr marL="914400" lvl="1" indent="-342900" algn="l" rtl="0">
              <a:lnSpc>
                <a:spcPct val="100000"/>
              </a:lnSpc>
              <a:spcBef>
                <a:spcPts val="1200"/>
              </a:spcBef>
              <a:spcAft>
                <a:spcPts val="0"/>
              </a:spcAft>
              <a:buSzPts val="1800"/>
              <a:buChar char="–"/>
            </a:pPr>
            <a:r>
              <a:rPr lang="en-US" sz="1100" i="1"/>
              <a:t>DNS vulnerabilities allow attackers to infiltrate the network and access sensitive data</a:t>
            </a:r>
            <a:endParaRPr/>
          </a:p>
          <a:p>
            <a:pPr marL="457200" lvl="0" indent="-355600" algn="l" rtl="0">
              <a:lnSpc>
                <a:spcPct val="90000"/>
              </a:lnSpc>
              <a:spcBef>
                <a:spcPts val="1200"/>
              </a:spcBef>
              <a:spcAft>
                <a:spcPts val="0"/>
              </a:spcAft>
              <a:buSzPts val="2000"/>
              <a:buChar char="•"/>
            </a:pPr>
            <a:r>
              <a:rPr lang="en-US" sz="1200" b="1">
                <a:solidFill>
                  <a:srgbClr val="104D94"/>
                </a:solidFill>
              </a:rPr>
              <a:t>Step 4 </a:t>
            </a:r>
            <a:r>
              <a:rPr lang="en-US" sz="1200" b="1"/>
              <a:t>– Command and Control</a:t>
            </a:r>
            <a:endParaRPr/>
          </a:p>
          <a:p>
            <a:pPr marL="914400" lvl="1" indent="-342900" algn="l" rtl="0">
              <a:lnSpc>
                <a:spcPct val="100000"/>
              </a:lnSpc>
              <a:spcBef>
                <a:spcPts val="1200"/>
              </a:spcBef>
              <a:spcAft>
                <a:spcPts val="0"/>
              </a:spcAft>
              <a:buSzPts val="1800"/>
              <a:buChar char="–"/>
            </a:pPr>
            <a:r>
              <a:rPr lang="en-US" sz="1100" i="1"/>
              <a:t>Data is encoded and divided up to give the appearance of valid DNS traffic</a:t>
            </a:r>
            <a:endParaRPr/>
          </a:p>
          <a:p>
            <a:pPr marL="457200" lvl="0" indent="-355600" algn="l" rtl="0">
              <a:lnSpc>
                <a:spcPct val="90000"/>
              </a:lnSpc>
              <a:spcBef>
                <a:spcPts val="1200"/>
              </a:spcBef>
              <a:spcAft>
                <a:spcPts val="0"/>
              </a:spcAft>
              <a:buSzPts val="2000"/>
              <a:buChar char="•"/>
            </a:pPr>
            <a:r>
              <a:rPr lang="en-US" sz="1200" b="1">
                <a:solidFill>
                  <a:srgbClr val="104D94"/>
                </a:solidFill>
              </a:rPr>
              <a:t>Step 5 </a:t>
            </a:r>
            <a:r>
              <a:rPr lang="en-US" sz="1200" b="1"/>
              <a:t>– Actions on Objectives</a:t>
            </a:r>
            <a:endParaRPr/>
          </a:p>
          <a:p>
            <a:pPr marL="914400" lvl="1" indent="-342900" algn="l" rtl="0">
              <a:lnSpc>
                <a:spcPct val="100000"/>
              </a:lnSpc>
              <a:spcBef>
                <a:spcPts val="1200"/>
              </a:spcBef>
              <a:spcAft>
                <a:spcPts val="0"/>
              </a:spcAft>
              <a:buSzPts val="1800"/>
              <a:buChar char="–"/>
            </a:pPr>
            <a:r>
              <a:rPr lang="en-US" sz="1100" i="1"/>
              <a:t>Data is exfiltrated via DNS to external site undetected by traditional security measures </a:t>
            </a:r>
            <a:endParaRPr/>
          </a:p>
        </p:txBody>
      </p:sp>
      <p:grpSp>
        <p:nvGrpSpPr>
          <p:cNvPr id="447" name="Google Shape;447;p56"/>
          <p:cNvGrpSpPr/>
          <p:nvPr/>
        </p:nvGrpSpPr>
        <p:grpSpPr>
          <a:xfrm>
            <a:off x="6486645" y="1569138"/>
            <a:ext cx="1406285" cy="2542400"/>
            <a:chOff x="6556552" y="1568210"/>
            <a:chExt cx="1407587" cy="2544754"/>
          </a:xfrm>
        </p:grpSpPr>
        <p:cxnSp>
          <p:nvCxnSpPr>
            <p:cNvPr id="448" name="Google Shape;448;p56"/>
            <p:cNvCxnSpPr/>
            <p:nvPr/>
          </p:nvCxnSpPr>
          <p:spPr>
            <a:xfrm flipH="1">
              <a:off x="7961487" y="1568210"/>
              <a:ext cx="2652" cy="457200"/>
            </a:xfrm>
            <a:prstGeom prst="straightConnector1">
              <a:avLst/>
            </a:prstGeom>
            <a:noFill/>
            <a:ln w="50800" cap="flat" cmpd="sng">
              <a:solidFill>
                <a:srgbClr val="4788C8"/>
              </a:solidFill>
              <a:prstDash val="solid"/>
              <a:round/>
              <a:headEnd type="none" w="sm" len="sm"/>
              <a:tailEnd type="none" w="sm" len="sm"/>
            </a:ln>
          </p:spPr>
        </p:cxnSp>
        <p:cxnSp>
          <p:nvCxnSpPr>
            <p:cNvPr id="449" name="Google Shape;449;p56"/>
            <p:cNvCxnSpPr/>
            <p:nvPr/>
          </p:nvCxnSpPr>
          <p:spPr>
            <a:xfrm flipH="1">
              <a:off x="7958835" y="3098499"/>
              <a:ext cx="2652" cy="457200"/>
            </a:xfrm>
            <a:prstGeom prst="straightConnector1">
              <a:avLst/>
            </a:prstGeom>
            <a:noFill/>
            <a:ln w="50800" cap="flat" cmpd="sng">
              <a:solidFill>
                <a:srgbClr val="4788C8"/>
              </a:solidFill>
              <a:prstDash val="solid"/>
              <a:round/>
              <a:headEnd type="none" w="sm" len="sm"/>
              <a:tailEnd type="none" w="sm" len="sm"/>
            </a:ln>
          </p:spPr>
        </p:cxnSp>
        <p:cxnSp>
          <p:nvCxnSpPr>
            <p:cNvPr id="450" name="Google Shape;450;p56"/>
            <p:cNvCxnSpPr/>
            <p:nvPr/>
          </p:nvCxnSpPr>
          <p:spPr>
            <a:xfrm>
              <a:off x="6556552" y="4107434"/>
              <a:ext cx="457200" cy="5530"/>
            </a:xfrm>
            <a:prstGeom prst="straightConnector1">
              <a:avLst/>
            </a:prstGeom>
            <a:noFill/>
            <a:ln w="50800" cap="flat" cmpd="sng">
              <a:solidFill>
                <a:srgbClr val="3F83C5"/>
              </a:solidFill>
              <a:prstDash val="solid"/>
              <a:round/>
              <a:headEnd type="none" w="sm" len="sm"/>
              <a:tailEnd type="none" w="sm" len="sm"/>
            </a:ln>
          </p:spPr>
        </p:cxnSp>
      </p:grpSp>
      <p:grpSp>
        <p:nvGrpSpPr>
          <p:cNvPr id="451" name="Google Shape;451;p56"/>
          <p:cNvGrpSpPr/>
          <p:nvPr/>
        </p:nvGrpSpPr>
        <p:grpSpPr>
          <a:xfrm>
            <a:off x="5129328" y="185872"/>
            <a:ext cx="1368135" cy="1062972"/>
            <a:chOff x="5197980" y="183663"/>
            <a:chExt cx="1369402" cy="1063956"/>
          </a:xfrm>
        </p:grpSpPr>
        <p:pic>
          <p:nvPicPr>
            <p:cNvPr id="452" name="Google Shape;452;p56"/>
            <p:cNvPicPr preferRelativeResize="0"/>
            <p:nvPr/>
          </p:nvPicPr>
          <p:blipFill rotWithShape="1">
            <a:blip r:embed="rId3">
              <a:alphaModFix/>
            </a:blip>
            <a:srcRect/>
            <a:stretch/>
          </p:blipFill>
          <p:spPr>
            <a:xfrm>
              <a:off x="5426302" y="183663"/>
              <a:ext cx="915670" cy="666156"/>
            </a:xfrm>
            <a:prstGeom prst="rect">
              <a:avLst/>
            </a:prstGeom>
            <a:noFill/>
            <a:ln>
              <a:noFill/>
            </a:ln>
          </p:spPr>
        </p:pic>
        <p:sp>
          <p:nvSpPr>
            <p:cNvPr id="453" name="Google Shape;453;p56"/>
            <p:cNvSpPr txBox="1"/>
            <p:nvPr/>
          </p:nvSpPr>
          <p:spPr>
            <a:xfrm>
              <a:off x="5197980" y="973941"/>
              <a:ext cx="1369402" cy="27367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49" b="1" i="0" u="none" strike="noStrike" cap="none">
                  <a:solidFill>
                    <a:srgbClr val="000000"/>
                  </a:solidFill>
                  <a:latin typeface="Arial"/>
                  <a:ea typeface="Arial"/>
                  <a:cs typeface="Arial"/>
                  <a:sym typeface="Arial"/>
                </a:rPr>
                <a:t>www.badguy.com</a:t>
              </a:r>
              <a:endParaRPr sz="1049" b="1" i="0" u="none" strike="noStrike" cap="none">
                <a:solidFill>
                  <a:srgbClr val="000000"/>
                </a:solidFill>
                <a:latin typeface="Arial"/>
                <a:ea typeface="Arial"/>
                <a:cs typeface="Arial"/>
                <a:sym typeface="Arial"/>
              </a:endParaRPr>
            </a:p>
          </p:txBody>
        </p:sp>
      </p:grpSp>
      <p:pic>
        <p:nvPicPr>
          <p:cNvPr id="454" name="Google Shape;454;p56"/>
          <p:cNvPicPr preferRelativeResize="0"/>
          <p:nvPr/>
        </p:nvPicPr>
        <p:blipFill rotWithShape="1">
          <a:blip r:embed="rId4">
            <a:alphaModFix/>
          </a:blip>
          <a:srcRect/>
          <a:stretch/>
        </p:blipFill>
        <p:spPr>
          <a:xfrm>
            <a:off x="6672329" y="2379"/>
            <a:ext cx="2282626" cy="1544464"/>
          </a:xfrm>
          <a:prstGeom prst="rect">
            <a:avLst/>
          </a:prstGeom>
          <a:noFill/>
          <a:ln>
            <a:noFill/>
          </a:ln>
        </p:spPr>
      </p:pic>
      <p:pic>
        <p:nvPicPr>
          <p:cNvPr id="455" name="Google Shape;455;p56"/>
          <p:cNvPicPr preferRelativeResize="0"/>
          <p:nvPr/>
        </p:nvPicPr>
        <p:blipFill rotWithShape="1">
          <a:blip r:embed="rId5">
            <a:alphaModFix/>
          </a:blip>
          <a:srcRect/>
          <a:stretch/>
        </p:blipFill>
        <p:spPr>
          <a:xfrm>
            <a:off x="7559417" y="712198"/>
            <a:ext cx="597963" cy="548132"/>
          </a:xfrm>
          <a:prstGeom prst="rect">
            <a:avLst/>
          </a:prstGeom>
          <a:noFill/>
          <a:ln>
            <a:noFill/>
          </a:ln>
        </p:spPr>
      </p:pic>
      <p:pic>
        <p:nvPicPr>
          <p:cNvPr id="456" name="Google Shape;456;p56"/>
          <p:cNvPicPr preferRelativeResize="0"/>
          <p:nvPr/>
        </p:nvPicPr>
        <p:blipFill rotWithShape="1">
          <a:blip r:embed="rId6">
            <a:alphaModFix/>
          </a:blip>
          <a:srcRect/>
          <a:stretch/>
        </p:blipFill>
        <p:spPr>
          <a:xfrm>
            <a:off x="7456436" y="518026"/>
            <a:ext cx="637632" cy="771312"/>
          </a:xfrm>
          <a:prstGeom prst="rect">
            <a:avLst/>
          </a:prstGeom>
          <a:noFill/>
          <a:ln>
            <a:noFill/>
          </a:ln>
        </p:spPr>
      </p:pic>
      <p:pic>
        <p:nvPicPr>
          <p:cNvPr id="457" name="Google Shape;457;p56"/>
          <p:cNvPicPr preferRelativeResize="0">
            <a:picLocks noGrp="1"/>
          </p:cNvPicPr>
          <p:nvPr>
            <p:ph type="body" idx="2"/>
          </p:nvPr>
        </p:nvPicPr>
        <p:blipFill rotWithShape="1">
          <a:blip r:embed="rId6">
            <a:alphaModFix/>
          </a:blip>
          <a:srcRect/>
          <a:stretch/>
        </p:blipFill>
        <p:spPr>
          <a:xfrm>
            <a:off x="5131007" y="3167318"/>
            <a:ext cx="1141255" cy="1380521"/>
          </a:xfrm>
          <a:prstGeom prst="rect">
            <a:avLst/>
          </a:prstGeom>
          <a:noFill/>
          <a:ln>
            <a:noFill/>
          </a:ln>
        </p:spPr>
      </p:pic>
      <p:grpSp>
        <p:nvGrpSpPr>
          <p:cNvPr id="458" name="Google Shape;458;p56"/>
          <p:cNvGrpSpPr/>
          <p:nvPr/>
        </p:nvGrpSpPr>
        <p:grpSpPr>
          <a:xfrm>
            <a:off x="7105880" y="518642"/>
            <a:ext cx="1415528" cy="730202"/>
            <a:chOff x="7176361" y="516741"/>
            <a:chExt cx="1416839" cy="730878"/>
          </a:xfrm>
        </p:grpSpPr>
        <p:pic>
          <p:nvPicPr>
            <p:cNvPr id="459" name="Google Shape;459;p56"/>
            <p:cNvPicPr preferRelativeResize="0"/>
            <p:nvPr/>
          </p:nvPicPr>
          <p:blipFill rotWithShape="1">
            <a:blip r:embed="rId7">
              <a:alphaModFix/>
            </a:blip>
            <a:srcRect/>
            <a:stretch/>
          </p:blipFill>
          <p:spPr>
            <a:xfrm>
              <a:off x="7176361" y="790419"/>
              <a:ext cx="457200" cy="457200"/>
            </a:xfrm>
            <a:prstGeom prst="rect">
              <a:avLst/>
            </a:prstGeom>
            <a:noFill/>
            <a:ln>
              <a:noFill/>
            </a:ln>
          </p:spPr>
        </p:pic>
        <p:sp>
          <p:nvSpPr>
            <p:cNvPr id="460" name="Google Shape;460;p56"/>
            <p:cNvSpPr txBox="1"/>
            <p:nvPr/>
          </p:nvSpPr>
          <p:spPr>
            <a:xfrm>
              <a:off x="7197097" y="836231"/>
              <a:ext cx="402333" cy="39456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599" b="1" i="0" u="none" strike="noStrike" cap="none">
                  <a:solidFill>
                    <a:schemeClr val="accent1"/>
                  </a:solidFill>
                  <a:latin typeface="Arial"/>
                  <a:ea typeface="Arial"/>
                  <a:cs typeface="Arial"/>
                  <a:sym typeface="Arial"/>
                </a:rPr>
                <a:t>1</a:t>
              </a:r>
              <a:endParaRPr/>
            </a:p>
          </p:txBody>
        </p:sp>
        <p:pic>
          <p:nvPicPr>
            <p:cNvPr id="461" name="Google Shape;461;p56"/>
            <p:cNvPicPr preferRelativeResize="0"/>
            <p:nvPr/>
          </p:nvPicPr>
          <p:blipFill rotWithShape="1">
            <a:blip r:embed="rId7">
              <a:alphaModFix/>
            </a:blip>
            <a:srcRect/>
            <a:stretch/>
          </p:blipFill>
          <p:spPr>
            <a:xfrm>
              <a:off x="7656180" y="516741"/>
              <a:ext cx="457200" cy="457200"/>
            </a:xfrm>
            <a:prstGeom prst="rect">
              <a:avLst/>
            </a:prstGeom>
            <a:noFill/>
            <a:ln>
              <a:noFill/>
            </a:ln>
          </p:spPr>
        </p:pic>
        <p:sp>
          <p:nvSpPr>
            <p:cNvPr id="462" name="Google Shape;462;p56"/>
            <p:cNvSpPr txBox="1"/>
            <p:nvPr/>
          </p:nvSpPr>
          <p:spPr>
            <a:xfrm>
              <a:off x="7683614" y="594736"/>
              <a:ext cx="402333" cy="32918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599" b="1" i="0" u="none" strike="noStrike" cap="none">
                  <a:solidFill>
                    <a:schemeClr val="accent1"/>
                  </a:solidFill>
                  <a:latin typeface="Arial"/>
                  <a:ea typeface="Arial"/>
                  <a:cs typeface="Arial"/>
                  <a:sym typeface="Arial"/>
                </a:rPr>
                <a:t>2</a:t>
              </a:r>
              <a:endParaRPr/>
            </a:p>
          </p:txBody>
        </p:sp>
        <p:pic>
          <p:nvPicPr>
            <p:cNvPr id="463" name="Google Shape;463;p56"/>
            <p:cNvPicPr preferRelativeResize="0"/>
            <p:nvPr/>
          </p:nvPicPr>
          <p:blipFill rotWithShape="1">
            <a:blip r:embed="rId7">
              <a:alphaModFix/>
            </a:blip>
            <a:srcRect/>
            <a:stretch/>
          </p:blipFill>
          <p:spPr>
            <a:xfrm>
              <a:off x="8136000" y="790419"/>
              <a:ext cx="457200" cy="457200"/>
            </a:xfrm>
            <a:prstGeom prst="rect">
              <a:avLst/>
            </a:prstGeom>
            <a:noFill/>
            <a:ln>
              <a:noFill/>
            </a:ln>
          </p:spPr>
        </p:pic>
        <p:sp>
          <p:nvSpPr>
            <p:cNvPr id="464" name="Google Shape;464;p56"/>
            <p:cNvSpPr txBox="1"/>
            <p:nvPr/>
          </p:nvSpPr>
          <p:spPr>
            <a:xfrm>
              <a:off x="8160186" y="868918"/>
              <a:ext cx="402333" cy="32918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599" b="1" i="0" u="none" strike="noStrike" cap="none">
                  <a:solidFill>
                    <a:schemeClr val="accent1"/>
                  </a:solidFill>
                  <a:latin typeface="Arial"/>
                  <a:ea typeface="Arial"/>
                  <a:cs typeface="Arial"/>
                  <a:sym typeface="Arial"/>
                </a:rPr>
                <a:t>3</a:t>
              </a:r>
              <a:endParaRPr/>
            </a:p>
          </p:txBody>
        </p:sp>
      </p:grpSp>
      <p:pic>
        <p:nvPicPr>
          <p:cNvPr id="465" name="Google Shape;465;p56"/>
          <p:cNvPicPr preferRelativeResize="0"/>
          <p:nvPr/>
        </p:nvPicPr>
        <p:blipFill rotWithShape="1">
          <a:blip r:embed="rId8">
            <a:alphaModFix/>
          </a:blip>
          <a:srcRect/>
          <a:stretch/>
        </p:blipFill>
        <p:spPr>
          <a:xfrm>
            <a:off x="7436151" y="2114973"/>
            <a:ext cx="913554" cy="913554"/>
          </a:xfrm>
          <a:prstGeom prst="rect">
            <a:avLst/>
          </a:prstGeom>
          <a:noFill/>
          <a:ln>
            <a:noFill/>
          </a:ln>
        </p:spPr>
      </p:pic>
      <p:pic>
        <p:nvPicPr>
          <p:cNvPr id="466" name="Google Shape;466;p56"/>
          <p:cNvPicPr preferRelativeResize="0"/>
          <p:nvPr/>
        </p:nvPicPr>
        <p:blipFill rotWithShape="1">
          <a:blip r:embed="rId9">
            <a:alphaModFix/>
          </a:blip>
          <a:srcRect/>
          <a:stretch/>
        </p:blipFill>
        <p:spPr>
          <a:xfrm>
            <a:off x="7436151" y="2114973"/>
            <a:ext cx="913554" cy="913554"/>
          </a:xfrm>
          <a:prstGeom prst="rect">
            <a:avLst/>
          </a:prstGeom>
          <a:noFill/>
          <a:ln>
            <a:noFill/>
          </a:ln>
        </p:spPr>
      </p:pic>
      <p:pic>
        <p:nvPicPr>
          <p:cNvPr id="467" name="Google Shape;467;p56"/>
          <p:cNvPicPr preferRelativeResize="0"/>
          <p:nvPr/>
        </p:nvPicPr>
        <p:blipFill rotWithShape="1">
          <a:blip r:embed="rId10">
            <a:alphaModFix/>
          </a:blip>
          <a:srcRect/>
          <a:stretch/>
        </p:blipFill>
        <p:spPr>
          <a:xfrm>
            <a:off x="7436151" y="2114973"/>
            <a:ext cx="913554" cy="913554"/>
          </a:xfrm>
          <a:prstGeom prst="rect">
            <a:avLst/>
          </a:prstGeom>
          <a:noFill/>
          <a:ln>
            <a:noFill/>
          </a:ln>
        </p:spPr>
      </p:pic>
      <p:pic>
        <p:nvPicPr>
          <p:cNvPr id="468" name="Google Shape;468;p56"/>
          <p:cNvPicPr preferRelativeResize="0"/>
          <p:nvPr/>
        </p:nvPicPr>
        <p:blipFill rotWithShape="1">
          <a:blip r:embed="rId11">
            <a:alphaModFix/>
          </a:blip>
          <a:srcRect/>
          <a:stretch/>
        </p:blipFill>
        <p:spPr>
          <a:xfrm>
            <a:off x="7436151" y="2114973"/>
            <a:ext cx="913554" cy="913554"/>
          </a:xfrm>
          <a:prstGeom prst="rect">
            <a:avLst/>
          </a:prstGeom>
          <a:noFill/>
          <a:ln>
            <a:noFill/>
          </a:ln>
        </p:spPr>
      </p:pic>
      <p:sp>
        <p:nvSpPr>
          <p:cNvPr id="469" name="Google Shape;469;p56"/>
          <p:cNvSpPr txBox="1"/>
          <p:nvPr/>
        </p:nvSpPr>
        <p:spPr>
          <a:xfrm>
            <a:off x="6658517" y="2209168"/>
            <a:ext cx="734063" cy="27342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199" b="1" i="0" u="none" strike="noStrike" cap="none">
                <a:solidFill>
                  <a:srgbClr val="000000"/>
                </a:solidFill>
                <a:latin typeface="Arial"/>
                <a:ea typeface="Arial"/>
                <a:cs typeface="Arial"/>
                <a:sym typeface="Arial"/>
              </a:rPr>
              <a:t>Ports</a:t>
            </a:r>
            <a:endParaRPr/>
          </a:p>
          <a:p>
            <a:pPr marL="0" marR="0" lvl="0" indent="0" algn="ctr" rtl="0">
              <a:lnSpc>
                <a:spcPct val="100000"/>
              </a:lnSpc>
              <a:spcBef>
                <a:spcPts val="0"/>
              </a:spcBef>
              <a:spcAft>
                <a:spcPts val="0"/>
              </a:spcAft>
              <a:buNone/>
            </a:pPr>
            <a:endParaRPr sz="400" b="0" i="0" u="none" strike="noStrike" cap="none">
              <a:solidFill>
                <a:srgbClr val="000000"/>
              </a:solidFill>
              <a:latin typeface="Arial"/>
              <a:ea typeface="Arial"/>
              <a:cs typeface="Arial"/>
              <a:sym typeface="Arial"/>
            </a:endParaRPr>
          </a:p>
        </p:txBody>
      </p:sp>
      <p:sp>
        <p:nvSpPr>
          <p:cNvPr id="470" name="Google Shape;470;p56"/>
          <p:cNvSpPr txBox="1"/>
          <p:nvPr/>
        </p:nvSpPr>
        <p:spPr>
          <a:xfrm>
            <a:off x="6567725" y="2478746"/>
            <a:ext cx="915642" cy="45677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199" b="0" i="0" u="none" strike="noStrike" cap="none">
                <a:solidFill>
                  <a:srgbClr val="000000"/>
                </a:solidFill>
                <a:latin typeface="Arial"/>
                <a:ea typeface="Arial"/>
                <a:cs typeface="Arial"/>
                <a:sym typeface="Arial"/>
              </a:rPr>
              <a:t>80, 443</a:t>
            </a:r>
            <a:endParaRPr/>
          </a:p>
          <a:p>
            <a:pPr marL="0" marR="0" lvl="0" indent="0" algn="ctr" rtl="0">
              <a:lnSpc>
                <a:spcPct val="100000"/>
              </a:lnSpc>
              <a:spcBef>
                <a:spcPts val="0"/>
              </a:spcBef>
              <a:spcAft>
                <a:spcPts val="0"/>
              </a:spcAft>
              <a:buNone/>
            </a:pPr>
            <a:r>
              <a:rPr lang="en-US" sz="1199" b="0" i="0" u="none" strike="noStrike" cap="none">
                <a:solidFill>
                  <a:srgbClr val="000000"/>
                </a:solidFill>
                <a:latin typeface="Arial"/>
                <a:ea typeface="Arial"/>
                <a:cs typeface="Arial"/>
                <a:sym typeface="Arial"/>
              </a:rPr>
              <a:t>20, 22, 23</a:t>
            </a:r>
            <a:endParaRPr/>
          </a:p>
        </p:txBody>
      </p:sp>
      <p:sp>
        <p:nvSpPr>
          <p:cNvPr id="471" name="Google Shape;471;p56"/>
          <p:cNvSpPr txBox="1"/>
          <p:nvPr/>
        </p:nvSpPr>
        <p:spPr>
          <a:xfrm>
            <a:off x="6566681" y="2479420"/>
            <a:ext cx="915642" cy="29111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199" b="0" i="0" u="none" strike="noStrike" cap="none">
                <a:solidFill>
                  <a:srgbClr val="000000"/>
                </a:solidFill>
                <a:latin typeface="Arial"/>
                <a:ea typeface="Arial"/>
                <a:cs typeface="Arial"/>
                <a:sym typeface="Arial"/>
              </a:rPr>
              <a:t>53</a:t>
            </a:r>
            <a:endParaRPr/>
          </a:p>
        </p:txBody>
      </p:sp>
      <p:pic>
        <p:nvPicPr>
          <p:cNvPr id="472" name="Google Shape;472;p56"/>
          <p:cNvPicPr preferRelativeResize="0"/>
          <p:nvPr/>
        </p:nvPicPr>
        <p:blipFill rotWithShape="1">
          <a:blip r:embed="rId5">
            <a:alphaModFix/>
          </a:blip>
          <a:srcRect/>
          <a:stretch/>
        </p:blipFill>
        <p:spPr>
          <a:xfrm>
            <a:off x="7903885" y="3857579"/>
            <a:ext cx="365828" cy="335342"/>
          </a:xfrm>
          <a:prstGeom prst="rect">
            <a:avLst/>
          </a:prstGeom>
          <a:noFill/>
          <a:ln>
            <a:noFill/>
          </a:ln>
        </p:spPr>
      </p:pic>
      <p:pic>
        <p:nvPicPr>
          <p:cNvPr id="473" name="Google Shape;473;p56"/>
          <p:cNvPicPr preferRelativeResize="0"/>
          <p:nvPr/>
        </p:nvPicPr>
        <p:blipFill rotWithShape="1">
          <a:blip r:embed="rId12">
            <a:alphaModFix/>
          </a:blip>
          <a:srcRect/>
          <a:stretch/>
        </p:blipFill>
        <p:spPr>
          <a:xfrm>
            <a:off x="7128738" y="3705556"/>
            <a:ext cx="1369813" cy="808414"/>
          </a:xfrm>
          <a:prstGeom prst="rect">
            <a:avLst/>
          </a:prstGeom>
          <a:noFill/>
          <a:ln>
            <a:noFill/>
          </a:ln>
        </p:spPr>
      </p:pic>
      <p:cxnSp>
        <p:nvCxnSpPr>
          <p:cNvPr id="474" name="Google Shape;474;p56"/>
          <p:cNvCxnSpPr/>
          <p:nvPr/>
        </p:nvCxnSpPr>
        <p:spPr>
          <a:xfrm>
            <a:off x="6272262" y="777827"/>
            <a:ext cx="456777" cy="0"/>
          </a:xfrm>
          <a:prstGeom prst="straightConnector1">
            <a:avLst/>
          </a:prstGeom>
          <a:noFill/>
          <a:ln w="50800" cap="flat" cmpd="sng">
            <a:solidFill>
              <a:srgbClr val="9B9B9B"/>
            </a:solidFill>
            <a:prstDash val="solid"/>
            <a:round/>
            <a:headEnd type="none" w="sm" len="sm"/>
            <a:tailEnd type="triangle" w="med" len="med"/>
          </a:ln>
        </p:spPr>
      </p:cxnSp>
      <p:cxnSp>
        <p:nvCxnSpPr>
          <p:cNvPr id="475" name="Google Shape;475;p56"/>
          <p:cNvCxnSpPr/>
          <p:nvPr/>
        </p:nvCxnSpPr>
        <p:spPr>
          <a:xfrm>
            <a:off x="8528867" y="1588073"/>
            <a:ext cx="1677" cy="1967355"/>
          </a:xfrm>
          <a:prstGeom prst="straightConnector1">
            <a:avLst/>
          </a:prstGeom>
          <a:noFill/>
          <a:ln w="50800" cap="flat" cmpd="sng">
            <a:solidFill>
              <a:srgbClr val="9B9B9B"/>
            </a:solidFill>
            <a:prstDash val="solid"/>
            <a:round/>
            <a:headEnd type="none" w="sm" len="sm"/>
            <a:tailEnd type="triangle" w="med" len="med"/>
          </a:ln>
        </p:spPr>
      </p:cxnSp>
      <p:cxnSp>
        <p:nvCxnSpPr>
          <p:cNvPr id="476" name="Google Shape;476;p56"/>
          <p:cNvCxnSpPr/>
          <p:nvPr/>
        </p:nvCxnSpPr>
        <p:spPr>
          <a:xfrm>
            <a:off x="8758254" y="1588073"/>
            <a:ext cx="1677" cy="1967355"/>
          </a:xfrm>
          <a:prstGeom prst="straightConnector1">
            <a:avLst/>
          </a:prstGeom>
          <a:noFill/>
          <a:ln w="50800" cap="flat" cmpd="sng">
            <a:solidFill>
              <a:srgbClr val="9B9B9B"/>
            </a:solidFill>
            <a:prstDash val="solid"/>
            <a:round/>
            <a:headEnd type="triangle" w="med" len="med"/>
            <a:tailEnd type="none" w="sm" len="sm"/>
          </a:ln>
        </p:spPr>
      </p:cxnSp>
      <p:cxnSp>
        <p:nvCxnSpPr>
          <p:cNvPr id="477" name="Google Shape;477;p56"/>
          <p:cNvCxnSpPr/>
          <p:nvPr/>
        </p:nvCxnSpPr>
        <p:spPr>
          <a:xfrm>
            <a:off x="6372449" y="4335241"/>
            <a:ext cx="685166" cy="0"/>
          </a:xfrm>
          <a:prstGeom prst="straightConnector1">
            <a:avLst/>
          </a:prstGeom>
          <a:noFill/>
          <a:ln w="50800" cap="flat" cmpd="sng">
            <a:solidFill>
              <a:srgbClr val="9B9B9B"/>
            </a:solidFill>
            <a:prstDash val="solid"/>
            <a:round/>
            <a:headEnd type="none" w="sm" len="sm"/>
            <a:tailEnd type="triangle" w="med" len="med"/>
          </a:ln>
        </p:spPr>
      </p:cxnSp>
      <p:cxnSp>
        <p:nvCxnSpPr>
          <p:cNvPr id="478" name="Google Shape;478;p56"/>
          <p:cNvCxnSpPr/>
          <p:nvPr/>
        </p:nvCxnSpPr>
        <p:spPr>
          <a:xfrm>
            <a:off x="6372449" y="3882311"/>
            <a:ext cx="685166" cy="0"/>
          </a:xfrm>
          <a:prstGeom prst="straightConnector1">
            <a:avLst/>
          </a:prstGeom>
          <a:noFill/>
          <a:ln w="50800" cap="flat" cmpd="sng">
            <a:solidFill>
              <a:srgbClr val="9B9B9B"/>
            </a:solidFill>
            <a:prstDash val="solid"/>
            <a:round/>
            <a:headEnd type="triangle" w="med" len="med"/>
            <a:tailEnd type="none" w="sm" len="sm"/>
          </a:ln>
        </p:spPr>
      </p:cxnSp>
      <p:grpSp>
        <p:nvGrpSpPr>
          <p:cNvPr id="479" name="Google Shape;479;p56"/>
          <p:cNvGrpSpPr/>
          <p:nvPr/>
        </p:nvGrpSpPr>
        <p:grpSpPr>
          <a:xfrm>
            <a:off x="5423607" y="3469843"/>
            <a:ext cx="825208" cy="1059723"/>
            <a:chOff x="5492532" y="3470675"/>
            <a:chExt cx="825972" cy="1060704"/>
          </a:xfrm>
        </p:grpSpPr>
        <p:cxnSp>
          <p:nvCxnSpPr>
            <p:cNvPr id="480" name="Google Shape;480;p56"/>
            <p:cNvCxnSpPr/>
            <p:nvPr/>
          </p:nvCxnSpPr>
          <p:spPr>
            <a:xfrm>
              <a:off x="5907024" y="3470675"/>
              <a:ext cx="0" cy="1060704"/>
            </a:xfrm>
            <a:prstGeom prst="straightConnector1">
              <a:avLst/>
            </a:prstGeom>
            <a:noFill/>
            <a:ln w="25400" cap="flat" cmpd="sng">
              <a:solidFill>
                <a:srgbClr val="3F83C5"/>
              </a:solidFill>
              <a:prstDash val="solid"/>
              <a:round/>
              <a:headEnd type="none" w="sm" len="sm"/>
              <a:tailEnd type="none" w="sm" len="sm"/>
            </a:ln>
          </p:spPr>
        </p:cxnSp>
        <p:cxnSp>
          <p:nvCxnSpPr>
            <p:cNvPr id="481" name="Google Shape;481;p56"/>
            <p:cNvCxnSpPr/>
            <p:nvPr/>
          </p:nvCxnSpPr>
          <p:spPr>
            <a:xfrm>
              <a:off x="5492532" y="3858767"/>
              <a:ext cx="822960" cy="0"/>
            </a:xfrm>
            <a:prstGeom prst="straightConnector1">
              <a:avLst/>
            </a:prstGeom>
            <a:noFill/>
            <a:ln w="25400" cap="flat" cmpd="sng">
              <a:solidFill>
                <a:srgbClr val="3F83C5"/>
              </a:solidFill>
              <a:prstDash val="solid"/>
              <a:round/>
              <a:headEnd type="none" w="sm" len="sm"/>
              <a:tailEnd type="none" w="sm" len="sm"/>
            </a:ln>
          </p:spPr>
        </p:cxnSp>
        <p:cxnSp>
          <p:nvCxnSpPr>
            <p:cNvPr id="482" name="Google Shape;482;p56"/>
            <p:cNvCxnSpPr/>
            <p:nvPr/>
          </p:nvCxnSpPr>
          <p:spPr>
            <a:xfrm>
              <a:off x="5495544" y="4194421"/>
              <a:ext cx="822960" cy="0"/>
            </a:xfrm>
            <a:prstGeom prst="straightConnector1">
              <a:avLst/>
            </a:prstGeom>
            <a:noFill/>
            <a:ln w="25400" cap="flat" cmpd="sng">
              <a:solidFill>
                <a:srgbClr val="3F83C5"/>
              </a:solidFill>
              <a:prstDash val="solid"/>
              <a:round/>
              <a:headEnd type="none" w="sm" len="sm"/>
              <a:tailEnd type="none" w="sm" len="sm"/>
            </a:ln>
          </p:spPr>
        </p:cxnSp>
        <p:sp>
          <p:nvSpPr>
            <p:cNvPr id="483" name="Google Shape;483;p56"/>
            <p:cNvSpPr txBox="1"/>
            <p:nvPr/>
          </p:nvSpPr>
          <p:spPr>
            <a:xfrm>
              <a:off x="5511446" y="3488963"/>
              <a:ext cx="402333" cy="39456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599" b="1" i="0" u="none" strike="noStrike" cap="none">
                  <a:solidFill>
                    <a:schemeClr val="accent1"/>
                  </a:solidFill>
                  <a:latin typeface="Arial"/>
                  <a:ea typeface="Arial"/>
                  <a:cs typeface="Arial"/>
                  <a:sym typeface="Arial"/>
                </a:rPr>
                <a:t>1</a:t>
              </a:r>
              <a:endParaRPr/>
            </a:p>
          </p:txBody>
        </p:sp>
        <p:sp>
          <p:nvSpPr>
            <p:cNvPr id="484" name="Google Shape;484;p56"/>
            <p:cNvSpPr txBox="1"/>
            <p:nvPr/>
          </p:nvSpPr>
          <p:spPr>
            <a:xfrm>
              <a:off x="5511446" y="3865236"/>
              <a:ext cx="402333" cy="32918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599" b="1" i="0" u="none" strike="noStrike" cap="none">
                  <a:solidFill>
                    <a:schemeClr val="accent1"/>
                  </a:solidFill>
                  <a:latin typeface="Arial"/>
                  <a:ea typeface="Arial"/>
                  <a:cs typeface="Arial"/>
                  <a:sym typeface="Arial"/>
                </a:rPr>
                <a:t>2</a:t>
              </a:r>
              <a:endParaRPr/>
            </a:p>
          </p:txBody>
        </p:sp>
        <p:sp>
          <p:nvSpPr>
            <p:cNvPr id="485" name="Google Shape;485;p56"/>
            <p:cNvSpPr txBox="1"/>
            <p:nvPr/>
          </p:nvSpPr>
          <p:spPr>
            <a:xfrm>
              <a:off x="5511446" y="4199974"/>
              <a:ext cx="402333" cy="32918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599" b="1" i="0" u="none" strike="noStrike" cap="none">
                  <a:solidFill>
                    <a:schemeClr val="accent1"/>
                  </a:solidFill>
                  <a:latin typeface="Arial"/>
                  <a:ea typeface="Arial"/>
                  <a:cs typeface="Arial"/>
                  <a:sym typeface="Arial"/>
                </a:rPr>
                <a:t>3</a:t>
              </a:r>
              <a:endParaRPr/>
            </a:p>
          </p:txBody>
        </p:sp>
        <p:sp>
          <p:nvSpPr>
            <p:cNvPr id="486" name="Google Shape;486;p56"/>
            <p:cNvSpPr txBox="1"/>
            <p:nvPr/>
          </p:nvSpPr>
          <p:spPr>
            <a:xfrm>
              <a:off x="5904224" y="3865236"/>
              <a:ext cx="402333" cy="32918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599" b="1" i="0" u="none" strike="noStrike" cap="none">
                  <a:solidFill>
                    <a:schemeClr val="accent1"/>
                  </a:solidFill>
                  <a:latin typeface="Arial"/>
                  <a:ea typeface="Arial"/>
                  <a:cs typeface="Arial"/>
                  <a:sym typeface="Arial"/>
                </a:rPr>
                <a:t>4</a:t>
              </a:r>
              <a:endParaRPr/>
            </a:p>
          </p:txBody>
        </p:sp>
        <p:sp>
          <p:nvSpPr>
            <p:cNvPr id="487" name="Google Shape;487;p56"/>
            <p:cNvSpPr txBox="1"/>
            <p:nvPr/>
          </p:nvSpPr>
          <p:spPr>
            <a:xfrm>
              <a:off x="5904224" y="4199974"/>
              <a:ext cx="402333" cy="32918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599" b="1" i="0" u="none" strike="noStrike" cap="none">
                  <a:solidFill>
                    <a:schemeClr val="accent1"/>
                  </a:solidFill>
                  <a:latin typeface="Arial"/>
                  <a:ea typeface="Arial"/>
                  <a:cs typeface="Arial"/>
                  <a:sym typeface="Arial"/>
                </a:rPr>
                <a:t>5</a:t>
              </a:r>
              <a:endParaRPr/>
            </a:p>
          </p:txBody>
        </p:sp>
      </p:grpSp>
      <p:pic>
        <p:nvPicPr>
          <p:cNvPr id="488" name="Google Shape;488;p56"/>
          <p:cNvPicPr preferRelativeResize="0"/>
          <p:nvPr/>
        </p:nvPicPr>
        <p:blipFill rotWithShape="1">
          <a:blip r:embed="rId7">
            <a:alphaModFix/>
          </a:blip>
          <a:srcRect/>
          <a:stretch/>
        </p:blipFill>
        <p:spPr>
          <a:xfrm>
            <a:off x="7675494" y="3228435"/>
            <a:ext cx="456777" cy="456777"/>
          </a:xfrm>
          <a:prstGeom prst="rect">
            <a:avLst/>
          </a:prstGeom>
          <a:noFill/>
          <a:ln>
            <a:noFill/>
          </a:ln>
        </p:spPr>
      </p:pic>
      <p:sp>
        <p:nvSpPr>
          <p:cNvPr id="489" name="Google Shape;489;p56"/>
          <p:cNvSpPr txBox="1"/>
          <p:nvPr/>
        </p:nvSpPr>
        <p:spPr>
          <a:xfrm>
            <a:off x="214956" y="43288"/>
            <a:ext cx="8481518" cy="786926"/>
          </a:xfrm>
          <a:prstGeom prst="rect">
            <a:avLst/>
          </a:prstGeom>
          <a:noFill/>
          <a:ln>
            <a:noFill/>
          </a:ln>
        </p:spPr>
        <p:txBody>
          <a:bodyPr spcFirstLastPara="1" wrap="square" lIns="45700" tIns="45700" rIns="45700" bIns="45700" anchor="ctr" anchorCtr="0">
            <a:normAutofit/>
          </a:bodyPr>
          <a:lstStyle/>
          <a:p>
            <a:pPr marL="0" marR="0" lvl="0" indent="0" algn="l" rtl="0">
              <a:lnSpc>
                <a:spcPct val="80000"/>
              </a:lnSpc>
              <a:spcBef>
                <a:spcPts val="0"/>
              </a:spcBef>
              <a:spcAft>
                <a:spcPts val="0"/>
              </a:spcAft>
              <a:buClr>
                <a:srgbClr val="535353"/>
              </a:buClr>
              <a:buSzPts val="2800"/>
              <a:buFont typeface="Arial"/>
              <a:buNone/>
            </a:pPr>
            <a:r>
              <a:rPr lang="en-US" sz="2800" b="0" i="0" u="none" strike="noStrike" cap="none">
                <a:solidFill>
                  <a:srgbClr val="535353"/>
                </a:solidFill>
                <a:latin typeface="Arial"/>
                <a:ea typeface="Arial"/>
                <a:cs typeface="Arial"/>
                <a:sym typeface="Arial"/>
              </a:rPr>
              <a:t>Data Exfiltration via DNS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6">
                                            <p:txEl>
                                              <p:pRg st="0" end="0"/>
                                            </p:txEl>
                                          </p:spTgt>
                                        </p:tgtEl>
                                        <p:attrNameLst>
                                          <p:attrName>style.visibility</p:attrName>
                                        </p:attrNameLst>
                                      </p:cBhvr>
                                      <p:to>
                                        <p:strVal val="visible"/>
                                      </p:to>
                                    </p:set>
                                    <p:animEffect transition="in" filter="fade">
                                      <p:cBhvr>
                                        <p:cTn id="7" dur="500"/>
                                        <p:tgtEl>
                                          <p:spTgt spid="4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6">
                                            <p:txEl>
                                              <p:pRg st="1" end="1"/>
                                            </p:txEl>
                                          </p:spTgt>
                                        </p:tgtEl>
                                        <p:attrNameLst>
                                          <p:attrName>style.visibility</p:attrName>
                                        </p:attrNameLst>
                                      </p:cBhvr>
                                      <p:to>
                                        <p:strVal val="visible"/>
                                      </p:to>
                                    </p:set>
                                    <p:animEffect transition="in" filter="fade">
                                      <p:cBhvr>
                                        <p:cTn id="12" dur="500"/>
                                        <p:tgtEl>
                                          <p:spTgt spid="44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6">
                                            <p:txEl>
                                              <p:pRg st="2" end="2"/>
                                            </p:txEl>
                                          </p:spTgt>
                                        </p:tgtEl>
                                        <p:attrNameLst>
                                          <p:attrName>style.visibility</p:attrName>
                                        </p:attrNameLst>
                                      </p:cBhvr>
                                      <p:to>
                                        <p:strVal val="visible"/>
                                      </p:to>
                                    </p:set>
                                    <p:animEffect transition="in" filter="fade">
                                      <p:cBhvr>
                                        <p:cTn id="17" dur="500"/>
                                        <p:tgtEl>
                                          <p:spTgt spid="44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6">
                                            <p:txEl>
                                              <p:pRg st="3" end="3"/>
                                            </p:txEl>
                                          </p:spTgt>
                                        </p:tgtEl>
                                        <p:attrNameLst>
                                          <p:attrName>style.visibility</p:attrName>
                                        </p:attrNameLst>
                                      </p:cBhvr>
                                      <p:to>
                                        <p:strVal val="visible"/>
                                      </p:to>
                                    </p:set>
                                    <p:animEffect transition="in" filter="fade">
                                      <p:cBhvr>
                                        <p:cTn id="22" dur="500"/>
                                        <p:tgtEl>
                                          <p:spTgt spid="44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46">
                                            <p:txEl>
                                              <p:pRg st="4" end="4"/>
                                            </p:txEl>
                                          </p:spTgt>
                                        </p:tgtEl>
                                        <p:attrNameLst>
                                          <p:attrName>style.visibility</p:attrName>
                                        </p:attrNameLst>
                                      </p:cBhvr>
                                      <p:to>
                                        <p:strVal val="visible"/>
                                      </p:to>
                                    </p:set>
                                    <p:animEffect transition="in" filter="fade">
                                      <p:cBhvr>
                                        <p:cTn id="27" dur="500"/>
                                        <p:tgtEl>
                                          <p:spTgt spid="44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46">
                                            <p:txEl>
                                              <p:pRg st="5" end="5"/>
                                            </p:txEl>
                                          </p:spTgt>
                                        </p:tgtEl>
                                        <p:attrNameLst>
                                          <p:attrName>style.visibility</p:attrName>
                                        </p:attrNameLst>
                                      </p:cBhvr>
                                      <p:to>
                                        <p:strVal val="visible"/>
                                      </p:to>
                                    </p:set>
                                    <p:animEffect transition="in" filter="fade">
                                      <p:cBhvr>
                                        <p:cTn id="32" dur="500"/>
                                        <p:tgtEl>
                                          <p:spTgt spid="44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46">
                                            <p:txEl>
                                              <p:pRg st="6" end="6"/>
                                            </p:txEl>
                                          </p:spTgt>
                                        </p:tgtEl>
                                        <p:attrNameLst>
                                          <p:attrName>style.visibility</p:attrName>
                                        </p:attrNameLst>
                                      </p:cBhvr>
                                      <p:to>
                                        <p:strVal val="visible"/>
                                      </p:to>
                                    </p:set>
                                    <p:animEffect transition="in" filter="fade">
                                      <p:cBhvr>
                                        <p:cTn id="37" dur="500"/>
                                        <p:tgtEl>
                                          <p:spTgt spid="44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46">
                                            <p:txEl>
                                              <p:pRg st="7" end="7"/>
                                            </p:txEl>
                                          </p:spTgt>
                                        </p:tgtEl>
                                        <p:attrNameLst>
                                          <p:attrName>style.visibility</p:attrName>
                                        </p:attrNameLst>
                                      </p:cBhvr>
                                      <p:to>
                                        <p:strVal val="visible"/>
                                      </p:to>
                                    </p:set>
                                    <p:animEffect transition="in" filter="fade">
                                      <p:cBhvr>
                                        <p:cTn id="42" dur="500"/>
                                        <p:tgtEl>
                                          <p:spTgt spid="44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46">
                                            <p:txEl>
                                              <p:pRg st="8" end="8"/>
                                            </p:txEl>
                                          </p:spTgt>
                                        </p:tgtEl>
                                        <p:attrNameLst>
                                          <p:attrName>style.visibility</p:attrName>
                                        </p:attrNameLst>
                                      </p:cBhvr>
                                      <p:to>
                                        <p:strVal val="visible"/>
                                      </p:to>
                                    </p:set>
                                    <p:animEffect transition="in" filter="fade">
                                      <p:cBhvr>
                                        <p:cTn id="47" dur="500"/>
                                        <p:tgtEl>
                                          <p:spTgt spid="446">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46">
                                            <p:txEl>
                                              <p:pRg st="9" end="9"/>
                                            </p:txEl>
                                          </p:spTgt>
                                        </p:tgtEl>
                                        <p:attrNameLst>
                                          <p:attrName>style.visibility</p:attrName>
                                        </p:attrNameLst>
                                      </p:cBhvr>
                                      <p:to>
                                        <p:strVal val="visible"/>
                                      </p:to>
                                    </p:set>
                                    <p:animEffect transition="in" filter="fade">
                                      <p:cBhvr>
                                        <p:cTn id="52" dur="500"/>
                                        <p:tgtEl>
                                          <p:spTgt spid="446">
                                            <p:txEl>
                                              <p:pRg st="9" end="9"/>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451"/>
                                        </p:tgtEl>
                                        <p:attrNameLst>
                                          <p:attrName>style.visibility</p:attrName>
                                        </p:attrNameLst>
                                      </p:cBhvr>
                                      <p:to>
                                        <p:strVal val="visible"/>
                                      </p:to>
                                    </p:set>
                                    <p:animEffect transition="in" filter="fade">
                                      <p:cBhvr>
                                        <p:cTn id="55" dur="500"/>
                                        <p:tgtEl>
                                          <p:spTgt spid="451"/>
                                        </p:tgtEl>
                                      </p:cBhvr>
                                    </p:animEffect>
                                  </p:childTnLst>
                                </p:cTn>
                              </p:par>
                              <p:par>
                                <p:cTn id="56" presetID="10" presetClass="entr" presetSubtype="0" fill="hold" nodeType="withEffect">
                                  <p:stCondLst>
                                    <p:cond delay="0"/>
                                  </p:stCondLst>
                                  <p:childTnLst>
                                    <p:set>
                                      <p:cBhvr>
                                        <p:cTn id="57" dur="1" fill="hold">
                                          <p:stCondLst>
                                            <p:cond delay="0"/>
                                          </p:stCondLst>
                                        </p:cTn>
                                        <p:tgtEl>
                                          <p:spTgt spid="474"/>
                                        </p:tgtEl>
                                        <p:attrNameLst>
                                          <p:attrName>style.visibility</p:attrName>
                                        </p:attrNameLst>
                                      </p:cBhvr>
                                      <p:to>
                                        <p:strVal val="visible"/>
                                      </p:to>
                                    </p:set>
                                    <p:animEffect transition="in" filter="fade">
                                      <p:cBhvr>
                                        <p:cTn id="58" dur="500"/>
                                        <p:tgtEl>
                                          <p:spTgt spid="474"/>
                                        </p:tgtEl>
                                      </p:cBhvr>
                                    </p:animEffect>
                                  </p:childTnLst>
                                </p:cTn>
                              </p:par>
                              <p:par>
                                <p:cTn id="59" presetID="10" presetClass="entr" presetSubtype="0" fill="hold" nodeType="withEffect">
                                  <p:stCondLst>
                                    <p:cond delay="0"/>
                                  </p:stCondLst>
                                  <p:childTnLst>
                                    <p:set>
                                      <p:cBhvr>
                                        <p:cTn id="60" dur="1" fill="hold">
                                          <p:stCondLst>
                                            <p:cond delay="0"/>
                                          </p:stCondLst>
                                        </p:cTn>
                                        <p:tgtEl>
                                          <p:spTgt spid="469"/>
                                        </p:tgtEl>
                                        <p:attrNameLst>
                                          <p:attrName>style.visibility</p:attrName>
                                        </p:attrNameLst>
                                      </p:cBhvr>
                                      <p:to>
                                        <p:strVal val="visible"/>
                                      </p:to>
                                    </p:set>
                                    <p:animEffect transition="in" filter="fade">
                                      <p:cBhvr>
                                        <p:cTn id="61" dur="500"/>
                                        <p:tgtEl>
                                          <p:spTgt spid="469"/>
                                        </p:tgtEl>
                                      </p:cBhvr>
                                    </p:animEffect>
                                  </p:childTnLst>
                                </p:cTn>
                              </p:par>
                              <p:par>
                                <p:cTn id="62" presetID="10" presetClass="entr" presetSubtype="0" fill="hold" nodeType="withEffect">
                                  <p:stCondLst>
                                    <p:cond delay="0"/>
                                  </p:stCondLst>
                                  <p:childTnLst>
                                    <p:set>
                                      <p:cBhvr>
                                        <p:cTn id="63" dur="1" fill="hold">
                                          <p:stCondLst>
                                            <p:cond delay="0"/>
                                          </p:stCondLst>
                                        </p:cTn>
                                        <p:tgtEl>
                                          <p:spTgt spid="470"/>
                                        </p:tgtEl>
                                        <p:attrNameLst>
                                          <p:attrName>style.visibility</p:attrName>
                                        </p:attrNameLst>
                                      </p:cBhvr>
                                      <p:to>
                                        <p:strVal val="visible"/>
                                      </p:to>
                                    </p:set>
                                    <p:animEffect transition="in" filter="fade">
                                      <p:cBhvr>
                                        <p:cTn id="64" dur="500"/>
                                        <p:tgtEl>
                                          <p:spTgt spid="470"/>
                                        </p:tgtEl>
                                      </p:cBhvr>
                                    </p:animEffect>
                                  </p:childTnLst>
                                </p:cTn>
                              </p:par>
                              <p:par>
                                <p:cTn id="65" presetID="10" presetClass="exit" presetSubtype="0" fill="hold" nodeType="withEffect">
                                  <p:stCondLst>
                                    <p:cond delay="0"/>
                                  </p:stCondLst>
                                  <p:childTnLst>
                                    <p:animEffect transition="out" filter="fade">
                                      <p:cBhvr>
                                        <p:cTn id="66" dur="500"/>
                                        <p:tgtEl>
                                          <p:spTgt spid="468"/>
                                        </p:tgtEl>
                                      </p:cBhvr>
                                    </p:animEffect>
                                    <p:set>
                                      <p:cBhvr>
                                        <p:cTn id="67" dur="1" fill="hold">
                                          <p:stCondLst>
                                            <p:cond delay="500"/>
                                          </p:stCondLst>
                                        </p:cTn>
                                        <p:tgtEl>
                                          <p:spTgt spid="468"/>
                                        </p:tgtEl>
                                        <p:attrNameLst>
                                          <p:attrName>style.visibility</p:attrName>
                                        </p:attrNameLst>
                                      </p:cBhvr>
                                      <p:to>
                                        <p:strVal val="hidden"/>
                                      </p:to>
                                    </p:set>
                                  </p:childTnLst>
                                </p:cTn>
                              </p:par>
                              <p:par>
                                <p:cTn id="68" presetID="10" presetClass="entr" presetSubtype="0" fill="hold" nodeType="withEffect">
                                  <p:stCondLst>
                                    <p:cond delay="0"/>
                                  </p:stCondLst>
                                  <p:childTnLst>
                                    <p:set>
                                      <p:cBhvr>
                                        <p:cTn id="69" dur="1" fill="hold">
                                          <p:stCondLst>
                                            <p:cond delay="0"/>
                                          </p:stCondLst>
                                        </p:cTn>
                                        <p:tgtEl>
                                          <p:spTgt spid="466"/>
                                        </p:tgtEl>
                                        <p:attrNameLst>
                                          <p:attrName>style.visibility</p:attrName>
                                        </p:attrNameLst>
                                      </p:cBhvr>
                                      <p:to>
                                        <p:strVal val="visible"/>
                                      </p:to>
                                    </p:set>
                                    <p:animEffect transition="in" filter="fade">
                                      <p:cBhvr>
                                        <p:cTn id="70" dur="500"/>
                                        <p:tgtEl>
                                          <p:spTgt spid="466"/>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500"/>
                                        <p:tgtEl>
                                          <p:spTgt spid="470"/>
                                        </p:tgtEl>
                                      </p:cBhvr>
                                    </p:animEffect>
                                    <p:set>
                                      <p:cBhvr>
                                        <p:cTn id="75" dur="1" fill="hold">
                                          <p:stCondLst>
                                            <p:cond delay="500"/>
                                          </p:stCondLst>
                                        </p:cTn>
                                        <p:tgtEl>
                                          <p:spTgt spid="470"/>
                                        </p:tgtEl>
                                        <p:attrNameLst>
                                          <p:attrName>style.visibility</p:attrName>
                                        </p:attrNameLst>
                                      </p:cBhvr>
                                      <p:to>
                                        <p:strVal val="hidden"/>
                                      </p:to>
                                    </p:set>
                                  </p:childTnLst>
                                </p:cTn>
                              </p:par>
                              <p:par>
                                <p:cTn id="76" presetID="10" presetClass="entr" presetSubtype="0" fill="hold" nodeType="withEffect">
                                  <p:stCondLst>
                                    <p:cond delay="0"/>
                                  </p:stCondLst>
                                  <p:childTnLst>
                                    <p:set>
                                      <p:cBhvr>
                                        <p:cTn id="77" dur="1" fill="hold">
                                          <p:stCondLst>
                                            <p:cond delay="0"/>
                                          </p:stCondLst>
                                        </p:cTn>
                                        <p:tgtEl>
                                          <p:spTgt spid="471"/>
                                        </p:tgtEl>
                                        <p:attrNameLst>
                                          <p:attrName>style.visibility</p:attrName>
                                        </p:attrNameLst>
                                      </p:cBhvr>
                                      <p:to>
                                        <p:strVal val="visible"/>
                                      </p:to>
                                    </p:set>
                                    <p:animEffect transition="in" filter="fade">
                                      <p:cBhvr>
                                        <p:cTn id="78" dur="500"/>
                                        <p:tgtEl>
                                          <p:spTgt spid="471"/>
                                        </p:tgtEl>
                                      </p:cBhvr>
                                    </p:animEffect>
                                  </p:childTnLst>
                                </p:cTn>
                              </p:par>
                              <p:par>
                                <p:cTn id="79" presetID="10" presetClass="exit" presetSubtype="0" fill="hold" nodeType="withEffect">
                                  <p:stCondLst>
                                    <p:cond delay="0"/>
                                  </p:stCondLst>
                                  <p:childTnLst>
                                    <p:animEffect transition="out" filter="fade">
                                      <p:cBhvr>
                                        <p:cTn id="80" dur="500"/>
                                        <p:tgtEl>
                                          <p:spTgt spid="466"/>
                                        </p:tgtEl>
                                      </p:cBhvr>
                                    </p:animEffect>
                                    <p:set>
                                      <p:cBhvr>
                                        <p:cTn id="81" dur="1" fill="hold">
                                          <p:stCondLst>
                                            <p:cond delay="500"/>
                                          </p:stCondLst>
                                        </p:cTn>
                                        <p:tgtEl>
                                          <p:spTgt spid="466"/>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467"/>
                                        </p:tgtEl>
                                        <p:attrNameLst>
                                          <p:attrName>style.visibility</p:attrName>
                                        </p:attrNameLst>
                                      </p:cBhvr>
                                      <p:to>
                                        <p:strVal val="visible"/>
                                      </p:to>
                                    </p:set>
                                    <p:animEffect transition="in" filter="fade">
                                      <p:cBhvr>
                                        <p:cTn id="84" dur="500"/>
                                        <p:tgtEl>
                                          <p:spTgt spid="467"/>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475"/>
                                        </p:tgtEl>
                                        <p:attrNameLst>
                                          <p:attrName>style.visibility</p:attrName>
                                        </p:attrNameLst>
                                      </p:cBhvr>
                                      <p:to>
                                        <p:strVal val="visible"/>
                                      </p:to>
                                    </p:set>
                                    <p:animEffect transition="in" filter="fade">
                                      <p:cBhvr>
                                        <p:cTn id="89" dur="500"/>
                                        <p:tgtEl>
                                          <p:spTgt spid="475"/>
                                        </p:tgtEl>
                                      </p:cBhvr>
                                    </p:animEffect>
                                  </p:childTnLst>
                                </p:cTn>
                              </p:par>
                              <p:par>
                                <p:cTn id="90" presetID="10" presetClass="entr" presetSubtype="0" fill="hold" nodeType="withEffect">
                                  <p:stCondLst>
                                    <p:cond delay="0"/>
                                  </p:stCondLst>
                                  <p:childTnLst>
                                    <p:set>
                                      <p:cBhvr>
                                        <p:cTn id="91" dur="1" fill="hold">
                                          <p:stCondLst>
                                            <p:cond delay="0"/>
                                          </p:stCondLst>
                                        </p:cTn>
                                        <p:tgtEl>
                                          <p:spTgt spid="472"/>
                                        </p:tgtEl>
                                        <p:attrNameLst>
                                          <p:attrName>style.visibility</p:attrName>
                                        </p:attrNameLst>
                                      </p:cBhvr>
                                      <p:to>
                                        <p:strVal val="visible"/>
                                      </p:to>
                                    </p:set>
                                    <p:animEffect transition="in" filter="fade">
                                      <p:cBhvr>
                                        <p:cTn id="92" dur="500"/>
                                        <p:tgtEl>
                                          <p:spTgt spid="472"/>
                                        </p:tgtEl>
                                      </p:cBhvr>
                                    </p:animEffect>
                                  </p:childTnLst>
                                </p:cTn>
                              </p:par>
                              <p:par>
                                <p:cTn id="93" presetID="10" presetClass="entr" presetSubtype="0" fill="hold" nodeType="withEffect">
                                  <p:stCondLst>
                                    <p:cond delay="0"/>
                                  </p:stCondLst>
                                  <p:childTnLst>
                                    <p:set>
                                      <p:cBhvr>
                                        <p:cTn id="94" dur="1" fill="hold">
                                          <p:stCondLst>
                                            <p:cond delay="0"/>
                                          </p:stCondLst>
                                        </p:cTn>
                                        <p:tgtEl>
                                          <p:spTgt spid="455"/>
                                        </p:tgtEl>
                                        <p:attrNameLst>
                                          <p:attrName>style.visibility</p:attrName>
                                        </p:attrNameLst>
                                      </p:cBhvr>
                                      <p:to>
                                        <p:strVal val="visible"/>
                                      </p:to>
                                    </p:set>
                                    <p:animEffect transition="in" filter="fade">
                                      <p:cBhvr>
                                        <p:cTn id="95" dur="500"/>
                                        <p:tgtEl>
                                          <p:spTgt spid="455"/>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479"/>
                                        </p:tgtEl>
                                        <p:attrNameLst>
                                          <p:attrName>style.visibility</p:attrName>
                                        </p:attrNameLst>
                                      </p:cBhvr>
                                      <p:to>
                                        <p:strVal val="visible"/>
                                      </p:to>
                                    </p:set>
                                    <p:animEffect transition="in" filter="fade">
                                      <p:cBhvr>
                                        <p:cTn id="100" dur="500"/>
                                        <p:tgtEl>
                                          <p:spTgt spid="479"/>
                                        </p:tgtEl>
                                      </p:cBhvr>
                                    </p:animEffect>
                                  </p:childTnLst>
                                </p:cTn>
                              </p:par>
                              <p:par>
                                <p:cTn id="101" presetID="10" presetClass="entr" presetSubtype="0" fill="hold" nodeType="withEffect">
                                  <p:stCondLst>
                                    <p:cond delay="0"/>
                                  </p:stCondLst>
                                  <p:childTnLst>
                                    <p:set>
                                      <p:cBhvr>
                                        <p:cTn id="102" dur="1" fill="hold">
                                          <p:stCondLst>
                                            <p:cond delay="0"/>
                                          </p:stCondLst>
                                        </p:cTn>
                                        <p:tgtEl>
                                          <p:spTgt spid="478"/>
                                        </p:tgtEl>
                                        <p:attrNameLst>
                                          <p:attrName>style.visibility</p:attrName>
                                        </p:attrNameLst>
                                      </p:cBhvr>
                                      <p:to>
                                        <p:strVal val="visible"/>
                                      </p:to>
                                    </p:set>
                                    <p:animEffect transition="in" filter="fade">
                                      <p:cBhvr>
                                        <p:cTn id="103" dur="500"/>
                                        <p:tgtEl>
                                          <p:spTgt spid="478"/>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476"/>
                                        </p:tgtEl>
                                        <p:attrNameLst>
                                          <p:attrName>style.visibility</p:attrName>
                                        </p:attrNameLst>
                                      </p:cBhvr>
                                      <p:to>
                                        <p:strVal val="visible"/>
                                      </p:to>
                                    </p:set>
                                    <p:animEffect transition="in" filter="fade">
                                      <p:cBhvr>
                                        <p:cTn id="108" dur="500"/>
                                        <p:tgtEl>
                                          <p:spTgt spid="476"/>
                                        </p:tgtEl>
                                      </p:cBhvr>
                                    </p:animEffect>
                                  </p:childTnLst>
                                </p:cTn>
                              </p:par>
                              <p:par>
                                <p:cTn id="109" presetID="10" presetClass="entr" presetSubtype="0" fill="hold" nodeType="withEffect">
                                  <p:stCondLst>
                                    <p:cond delay="0"/>
                                  </p:stCondLst>
                                  <p:childTnLst>
                                    <p:set>
                                      <p:cBhvr>
                                        <p:cTn id="110" dur="1" fill="hold">
                                          <p:stCondLst>
                                            <p:cond delay="0"/>
                                          </p:stCondLst>
                                        </p:cTn>
                                        <p:tgtEl>
                                          <p:spTgt spid="477"/>
                                        </p:tgtEl>
                                        <p:attrNameLst>
                                          <p:attrName>style.visibility</p:attrName>
                                        </p:attrNameLst>
                                      </p:cBhvr>
                                      <p:to>
                                        <p:strVal val="visible"/>
                                      </p:to>
                                    </p:set>
                                    <p:animEffect transition="in" filter="fade">
                                      <p:cBhvr>
                                        <p:cTn id="111" dur="500"/>
                                        <p:tgtEl>
                                          <p:spTgt spid="477"/>
                                        </p:tgtEl>
                                      </p:cBhvr>
                                    </p:animEffect>
                                  </p:childTnLst>
                                </p:cTn>
                              </p:par>
                              <p:par>
                                <p:cTn id="112" presetID="1" presetClass="entr" presetSubtype="0" fill="hold" nodeType="withEffect">
                                  <p:stCondLst>
                                    <p:cond delay="0"/>
                                  </p:stCondLst>
                                  <p:childTnLst>
                                    <p:set>
                                      <p:cBhvr>
                                        <p:cTn id="113" dur="1" fill="hold">
                                          <p:stCondLst>
                                            <p:cond delay="0"/>
                                          </p:stCondLst>
                                        </p:cTn>
                                        <p:tgtEl>
                                          <p:spTgt spid="488"/>
                                        </p:tgtEl>
                                        <p:attrNameLst>
                                          <p:attrName>style.visibility</p:attrName>
                                        </p:attrNameLst>
                                      </p:cBhvr>
                                      <p:to>
                                        <p:strVal val="visible"/>
                                      </p:to>
                                    </p:set>
                                  </p:childTnLst>
                                </p:cTn>
                              </p:par>
                              <p:par>
                                <p:cTn id="114" presetID="23" presetClass="exit" presetSubtype="32" fill="hold" nodeType="withEffect">
                                  <p:stCondLst>
                                    <p:cond delay="2000"/>
                                  </p:stCondLst>
                                  <p:childTnLst>
                                    <p:anim calcmode="lin" valueType="num">
                                      <p:cBhvr additive="base">
                                        <p:cTn id="115" dur="500"/>
                                        <p:tgtEl>
                                          <p:spTgt spid="488"/>
                                        </p:tgtEl>
                                        <p:attrNameLst>
                                          <p:attrName>ppt_w</p:attrName>
                                        </p:attrNameLst>
                                      </p:cBhvr>
                                      <p:tavLst>
                                        <p:tav tm="0">
                                          <p:val>
                                            <p:strVal val="#ppt_w"/>
                                          </p:val>
                                        </p:tav>
                                        <p:tav tm="100000">
                                          <p:val>
                                            <p:strVal val="0"/>
                                          </p:val>
                                        </p:tav>
                                      </p:tavLst>
                                    </p:anim>
                                    <p:anim calcmode="lin" valueType="num">
                                      <p:cBhvr additive="base">
                                        <p:cTn id="116" dur="500"/>
                                        <p:tgtEl>
                                          <p:spTgt spid="488"/>
                                        </p:tgtEl>
                                        <p:attrNameLst>
                                          <p:attrName>ppt_h</p:attrName>
                                        </p:attrNameLst>
                                      </p:cBhvr>
                                      <p:tavLst>
                                        <p:tav tm="0">
                                          <p:val>
                                            <p:strVal val="#ppt_h"/>
                                          </p:val>
                                        </p:tav>
                                        <p:tav tm="100000">
                                          <p:val>
                                            <p:strVal val="0"/>
                                          </p:val>
                                        </p:tav>
                                      </p:tavLst>
                                    </p:anim>
                                    <p:set>
                                      <p:cBhvr>
                                        <p:cTn id="117" dur="1" fill="hold">
                                          <p:stCondLst>
                                            <p:cond delay="500"/>
                                          </p:stCondLst>
                                        </p:cTn>
                                        <p:tgtEl>
                                          <p:spTgt spid="488"/>
                                        </p:tgtEl>
                                        <p:attrNameLst>
                                          <p:attrName>style.visibility</p:attrName>
                                        </p:attrNameLst>
                                      </p:cBhvr>
                                      <p:to>
                                        <p:strVal val="hidden"/>
                                      </p:to>
                                    </p:set>
                                  </p:childTnLst>
                                </p:cTn>
                              </p:par>
                              <p:par>
                                <p:cTn id="118" presetID="10" presetClass="exit" presetSubtype="0" fill="hold" nodeType="withEffect">
                                  <p:stCondLst>
                                    <p:cond delay="1500"/>
                                  </p:stCondLst>
                                  <p:childTnLst>
                                    <p:animEffect transition="out" filter="fade">
                                      <p:cBhvr>
                                        <p:cTn id="119" dur="500"/>
                                        <p:tgtEl>
                                          <p:spTgt spid="455"/>
                                        </p:tgtEl>
                                      </p:cBhvr>
                                    </p:animEffect>
                                    <p:set>
                                      <p:cBhvr>
                                        <p:cTn id="120" dur="1" fill="hold">
                                          <p:stCondLst>
                                            <p:cond delay="500"/>
                                          </p:stCondLst>
                                        </p:cTn>
                                        <p:tgtEl>
                                          <p:spTgt spid="455"/>
                                        </p:tgtEl>
                                        <p:attrNameLst>
                                          <p:attrName>style.visibility</p:attrName>
                                        </p:attrNameLst>
                                      </p:cBhvr>
                                      <p:to>
                                        <p:strVal val="hidden"/>
                                      </p:to>
                                    </p:set>
                                  </p:childTnLst>
                                </p:cTn>
                              </p:par>
                              <p:par>
                                <p:cTn id="121" presetID="10" presetClass="entr" presetSubtype="0" fill="hold" nodeType="withEffect">
                                  <p:stCondLst>
                                    <p:cond delay="2000"/>
                                  </p:stCondLst>
                                  <p:childTnLst>
                                    <p:set>
                                      <p:cBhvr>
                                        <p:cTn id="122" dur="1" fill="hold">
                                          <p:stCondLst>
                                            <p:cond delay="0"/>
                                          </p:stCondLst>
                                        </p:cTn>
                                        <p:tgtEl>
                                          <p:spTgt spid="458"/>
                                        </p:tgtEl>
                                        <p:attrNameLst>
                                          <p:attrName>style.visibility</p:attrName>
                                        </p:attrNameLst>
                                      </p:cBhvr>
                                      <p:to>
                                        <p:strVal val="visible"/>
                                      </p:to>
                                    </p:set>
                                    <p:animEffect transition="in" filter="fade">
                                      <p:cBhvr>
                                        <p:cTn id="123" dur="500"/>
                                        <p:tgtEl>
                                          <p:spTgt spid="458"/>
                                        </p:tgtEl>
                                      </p:cBhvr>
                                    </p:animEffect>
                                  </p:childTnLst>
                                </p:cTn>
                              </p:par>
                              <p:par>
                                <p:cTn id="124" presetID="23" presetClass="exit" presetSubtype="32" fill="hold" nodeType="withEffect">
                                  <p:stCondLst>
                                    <p:cond delay="3000"/>
                                  </p:stCondLst>
                                  <p:childTnLst>
                                    <p:anim calcmode="lin" valueType="num">
                                      <p:cBhvr additive="base">
                                        <p:cTn id="125" dur="500"/>
                                        <p:tgtEl>
                                          <p:spTgt spid="458"/>
                                        </p:tgtEl>
                                        <p:attrNameLst>
                                          <p:attrName>ppt_w</p:attrName>
                                        </p:attrNameLst>
                                      </p:cBhvr>
                                      <p:tavLst>
                                        <p:tav tm="0">
                                          <p:val>
                                            <p:strVal val="#ppt_w"/>
                                          </p:val>
                                        </p:tav>
                                        <p:tav tm="100000">
                                          <p:val>
                                            <p:strVal val="0"/>
                                          </p:val>
                                        </p:tav>
                                      </p:tavLst>
                                    </p:anim>
                                    <p:anim calcmode="lin" valueType="num">
                                      <p:cBhvr additive="base">
                                        <p:cTn id="126" dur="500"/>
                                        <p:tgtEl>
                                          <p:spTgt spid="458"/>
                                        </p:tgtEl>
                                        <p:attrNameLst>
                                          <p:attrName>ppt_h</p:attrName>
                                        </p:attrNameLst>
                                      </p:cBhvr>
                                      <p:tavLst>
                                        <p:tav tm="0">
                                          <p:val>
                                            <p:strVal val="#ppt_h"/>
                                          </p:val>
                                        </p:tav>
                                        <p:tav tm="100000">
                                          <p:val>
                                            <p:strVal val="0"/>
                                          </p:val>
                                        </p:tav>
                                      </p:tavLst>
                                    </p:anim>
                                    <p:set>
                                      <p:cBhvr>
                                        <p:cTn id="127" dur="1" fill="hold">
                                          <p:stCondLst>
                                            <p:cond delay="500"/>
                                          </p:stCondLst>
                                        </p:cTn>
                                        <p:tgtEl>
                                          <p:spTgt spid="458"/>
                                        </p:tgtEl>
                                        <p:attrNameLst>
                                          <p:attrName>style.visibility</p:attrName>
                                        </p:attrNameLst>
                                      </p:cBhvr>
                                      <p:to>
                                        <p:strVal val="hidden"/>
                                      </p:to>
                                    </p:set>
                                  </p:childTnLst>
                                </p:cTn>
                              </p:par>
                              <p:par>
                                <p:cTn id="128" presetID="23" presetClass="entr" presetSubtype="16" fill="hold" nodeType="withEffect">
                                  <p:stCondLst>
                                    <p:cond delay="3500"/>
                                  </p:stCondLst>
                                  <p:childTnLst>
                                    <p:set>
                                      <p:cBhvr>
                                        <p:cTn id="129" dur="1" fill="hold">
                                          <p:stCondLst>
                                            <p:cond delay="0"/>
                                          </p:stCondLst>
                                        </p:cTn>
                                        <p:tgtEl>
                                          <p:spTgt spid="456"/>
                                        </p:tgtEl>
                                        <p:attrNameLst>
                                          <p:attrName>style.visibility</p:attrName>
                                        </p:attrNameLst>
                                      </p:cBhvr>
                                      <p:to>
                                        <p:strVal val="visible"/>
                                      </p:to>
                                    </p:set>
                                    <p:anim calcmode="lin" valueType="num">
                                      <p:cBhvr additive="base">
                                        <p:cTn id="130" dur="500"/>
                                        <p:tgtEl>
                                          <p:spTgt spid="456"/>
                                        </p:tgtEl>
                                        <p:attrNameLst>
                                          <p:attrName>ppt_w</p:attrName>
                                        </p:attrNameLst>
                                      </p:cBhvr>
                                      <p:tavLst>
                                        <p:tav tm="0">
                                          <p:val>
                                            <p:strVal val="0"/>
                                          </p:val>
                                        </p:tav>
                                        <p:tav tm="100000">
                                          <p:val>
                                            <p:strVal val="#ppt_w"/>
                                          </p:val>
                                        </p:tav>
                                      </p:tavLst>
                                    </p:anim>
                                    <p:anim calcmode="lin" valueType="num">
                                      <p:cBhvr additive="base">
                                        <p:cTn id="131" dur="500"/>
                                        <p:tgtEl>
                                          <p:spTgt spid="45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57"/>
          <p:cNvSpPr txBox="1">
            <a:spLocks noGrp="1"/>
          </p:cNvSpPr>
          <p:nvPr>
            <p:ph type="title"/>
          </p:nvPr>
        </p:nvSpPr>
        <p:spPr>
          <a:xfrm>
            <a:off x="267275" y="162098"/>
            <a:ext cx="8481518" cy="786926"/>
          </a:xfrm>
          <a:prstGeom prst="rect">
            <a:avLst/>
          </a:prstGeom>
          <a:noFill/>
          <a:ln>
            <a:noFill/>
          </a:ln>
        </p:spPr>
        <p:txBody>
          <a:bodyPr spcFirstLastPara="1" wrap="square" lIns="45700" tIns="45700" rIns="45700" bIns="45700" anchor="ctr" anchorCtr="0">
            <a:normAutofit/>
          </a:bodyPr>
          <a:lstStyle/>
          <a:p>
            <a:pPr marL="0" lvl="0" indent="0" algn="l" rtl="0">
              <a:lnSpc>
                <a:spcPct val="80000"/>
              </a:lnSpc>
              <a:spcBef>
                <a:spcPts val="0"/>
              </a:spcBef>
              <a:spcAft>
                <a:spcPts val="0"/>
              </a:spcAft>
              <a:buSzPts val="2800"/>
              <a:buNone/>
            </a:pPr>
            <a:r>
              <a:rPr lang="en-US"/>
              <a:t>Infoblox DEX Methods</a:t>
            </a:r>
            <a:endParaRPr/>
          </a:p>
        </p:txBody>
      </p:sp>
      <p:sp>
        <p:nvSpPr>
          <p:cNvPr id="495" name="Google Shape;495;p57"/>
          <p:cNvSpPr txBox="1">
            <a:spLocks noGrp="1"/>
          </p:cNvSpPr>
          <p:nvPr>
            <p:ph type="body" idx="1"/>
          </p:nvPr>
        </p:nvSpPr>
        <p:spPr>
          <a:xfrm>
            <a:off x="267275" y="1085990"/>
            <a:ext cx="4921945" cy="3559200"/>
          </a:xfrm>
          <a:prstGeom prst="rect">
            <a:avLst/>
          </a:prstGeom>
          <a:noFill/>
          <a:ln>
            <a:noFill/>
          </a:ln>
        </p:spPr>
        <p:txBody>
          <a:bodyPr spcFirstLastPara="1" wrap="square" lIns="45700" tIns="45700" rIns="45700" bIns="45700" anchor="t" anchorCtr="0">
            <a:normAutofit/>
          </a:bodyPr>
          <a:lstStyle/>
          <a:p>
            <a:pPr marL="457200" lvl="0" indent="-355600" algn="l" rtl="0">
              <a:lnSpc>
                <a:spcPct val="150000"/>
              </a:lnSpc>
              <a:spcBef>
                <a:spcPts val="1200"/>
              </a:spcBef>
              <a:spcAft>
                <a:spcPts val="0"/>
              </a:spcAft>
              <a:buSzPts val="2000"/>
              <a:buChar char="•"/>
            </a:pPr>
            <a:r>
              <a:rPr lang="en-US"/>
              <a:t>Web-based DNS data exfiltration using the Hexify tool</a:t>
            </a:r>
            <a:endParaRPr/>
          </a:p>
          <a:p>
            <a:pPr marL="457200" lvl="0" indent="-355600" algn="l" rtl="0">
              <a:lnSpc>
                <a:spcPct val="150000"/>
              </a:lnSpc>
              <a:spcBef>
                <a:spcPts val="1200"/>
              </a:spcBef>
              <a:spcAft>
                <a:spcPts val="0"/>
              </a:spcAft>
              <a:buSzPts val="2000"/>
              <a:buChar char="•"/>
            </a:pPr>
            <a:r>
              <a:rPr lang="en-US"/>
              <a:t>Script-based DNS data exfiltration using the DNS Script Decoder</a:t>
            </a:r>
            <a:endParaRPr/>
          </a:p>
          <a:p>
            <a:pPr marL="457200" lvl="0" indent="-355600" algn="l" rtl="0">
              <a:lnSpc>
                <a:spcPct val="150000"/>
              </a:lnSpc>
              <a:spcBef>
                <a:spcPts val="1200"/>
              </a:spcBef>
              <a:spcAft>
                <a:spcPts val="0"/>
              </a:spcAft>
              <a:buSzPts val="2000"/>
              <a:buChar char="•"/>
            </a:pPr>
            <a:r>
              <a:rPr lang="en-US"/>
              <a:t>Validation of data exfiltrating using the “Transferred Files / Messages” dialog</a:t>
            </a:r>
            <a:endParaRPr/>
          </a:p>
        </p:txBody>
      </p:sp>
      <p:pic>
        <p:nvPicPr>
          <p:cNvPr id="496" name="Google Shape;496;p57"/>
          <p:cNvPicPr preferRelativeResize="0"/>
          <p:nvPr/>
        </p:nvPicPr>
        <p:blipFill rotWithShape="1">
          <a:blip r:embed="rId3">
            <a:alphaModFix/>
          </a:blip>
          <a:srcRect/>
          <a:stretch/>
        </p:blipFill>
        <p:spPr>
          <a:xfrm>
            <a:off x="5280660" y="1148774"/>
            <a:ext cx="3657025" cy="1716816"/>
          </a:xfrm>
          <a:prstGeom prst="rect">
            <a:avLst/>
          </a:prstGeom>
          <a:noFill/>
          <a:ln>
            <a:noFill/>
          </a:ln>
        </p:spPr>
      </p:pic>
      <p:pic>
        <p:nvPicPr>
          <p:cNvPr id="497" name="Google Shape;497;p57"/>
          <p:cNvPicPr preferRelativeResize="0"/>
          <p:nvPr/>
        </p:nvPicPr>
        <p:blipFill rotWithShape="1">
          <a:blip r:embed="rId4">
            <a:alphaModFix/>
          </a:blip>
          <a:srcRect/>
          <a:stretch/>
        </p:blipFill>
        <p:spPr>
          <a:xfrm>
            <a:off x="5280660" y="2928374"/>
            <a:ext cx="3657025" cy="180091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5A824-CA2B-E64E-9571-BDA667A40497}"/>
              </a:ext>
            </a:extLst>
          </p:cNvPr>
          <p:cNvSpPr>
            <a:spLocks noGrp="1"/>
          </p:cNvSpPr>
          <p:nvPr>
            <p:ph type="title"/>
          </p:nvPr>
        </p:nvSpPr>
        <p:spPr/>
        <p:txBody>
          <a:bodyPr/>
          <a:lstStyle/>
          <a:p>
            <a:r>
              <a:rPr lang="en-US" dirty="0"/>
              <a:t>Hexify DNS Data Exfiltration Tool </a:t>
            </a:r>
          </a:p>
        </p:txBody>
      </p:sp>
      <p:sp>
        <p:nvSpPr>
          <p:cNvPr id="3" name="Text Placeholder 2">
            <a:extLst>
              <a:ext uri="{FF2B5EF4-FFF2-40B4-BE49-F238E27FC236}">
                <a16:creationId xmlns:a16="http://schemas.microsoft.com/office/drawing/2014/main" id="{7B53EC59-327A-7F4D-A999-7B40769E5763}"/>
              </a:ext>
            </a:extLst>
          </p:cNvPr>
          <p:cNvSpPr>
            <a:spLocks noGrp="1"/>
          </p:cNvSpPr>
          <p:nvPr>
            <p:ph type="body" idx="1"/>
          </p:nvPr>
        </p:nvSpPr>
        <p:spPr>
          <a:xfrm>
            <a:off x="331241" y="2509804"/>
            <a:ext cx="8481517" cy="2471598"/>
          </a:xfrm>
        </p:spPr>
        <p:txBody>
          <a:bodyPr/>
          <a:lstStyle/>
          <a:p>
            <a:r>
              <a:rPr lang="en-US" dirty="0"/>
              <a:t>Choose files that are a maximum of 100-250k to ensure timeliness</a:t>
            </a:r>
          </a:p>
          <a:p>
            <a:pPr lvl="1"/>
            <a:r>
              <a:rPr lang="en-US" dirty="0"/>
              <a:t>Larger files will transfer but will take 10’s of minutes</a:t>
            </a:r>
          </a:p>
          <a:p>
            <a:r>
              <a:rPr lang="en-US" dirty="0"/>
              <a:t>Use “Legacy” mode for quick transfers; “New” mode will bypass signature detection but will take exponentially longer to exfiltrate</a:t>
            </a:r>
          </a:p>
          <a:p>
            <a:r>
              <a:rPr lang="en-US" dirty="0"/>
              <a:t>“Transferred Files/Messages” displays results of exfiltrated data</a:t>
            </a:r>
          </a:p>
        </p:txBody>
      </p:sp>
      <p:pic>
        <p:nvPicPr>
          <p:cNvPr id="4" name="Picture 3">
            <a:extLst>
              <a:ext uri="{FF2B5EF4-FFF2-40B4-BE49-F238E27FC236}">
                <a16:creationId xmlns:a16="http://schemas.microsoft.com/office/drawing/2014/main" id="{CDE81EAE-9D2F-E24A-8595-45315C6C2CF4}"/>
              </a:ext>
            </a:extLst>
          </p:cNvPr>
          <p:cNvPicPr>
            <a:picLocks noChangeAspect="1"/>
          </p:cNvPicPr>
          <p:nvPr/>
        </p:nvPicPr>
        <p:blipFill>
          <a:blip r:embed="rId2"/>
          <a:stretch>
            <a:fillRect/>
          </a:stretch>
        </p:blipFill>
        <p:spPr>
          <a:xfrm>
            <a:off x="900440" y="1020774"/>
            <a:ext cx="7215187" cy="1489030"/>
          </a:xfrm>
          <a:prstGeom prst="rect">
            <a:avLst/>
          </a:prstGeom>
        </p:spPr>
      </p:pic>
    </p:spTree>
    <p:extLst>
      <p:ext uri="{BB962C8B-B14F-4D97-AF65-F5344CB8AC3E}">
        <p14:creationId xmlns:p14="http://schemas.microsoft.com/office/powerpoint/2010/main" val="20529159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63"/>
          <p:cNvSpPr txBox="1">
            <a:spLocks noGrp="1"/>
          </p:cNvSpPr>
          <p:nvPr>
            <p:ph type="title"/>
          </p:nvPr>
        </p:nvSpPr>
        <p:spPr>
          <a:xfrm>
            <a:off x="267275" y="162098"/>
            <a:ext cx="8481518" cy="786926"/>
          </a:xfrm>
          <a:prstGeom prst="rect">
            <a:avLst/>
          </a:prstGeom>
          <a:noFill/>
          <a:ln>
            <a:noFill/>
          </a:ln>
        </p:spPr>
        <p:txBody>
          <a:bodyPr spcFirstLastPara="1" wrap="square" lIns="45700" tIns="45700" rIns="45700" bIns="45700" anchor="b" anchorCtr="0">
            <a:normAutofit/>
          </a:bodyPr>
          <a:lstStyle/>
          <a:p>
            <a:pPr marL="0" lvl="0" indent="0" algn="ctr" rtl="0">
              <a:lnSpc>
                <a:spcPct val="80000"/>
              </a:lnSpc>
              <a:spcBef>
                <a:spcPts val="0"/>
              </a:spcBef>
              <a:spcAft>
                <a:spcPts val="0"/>
              </a:spcAft>
              <a:buSzPts val="2800"/>
              <a:buNone/>
            </a:pPr>
            <a:r>
              <a:rPr lang="en-US" sz="4400" b="1"/>
              <a:t>Warning:</a:t>
            </a:r>
            <a:endParaRPr/>
          </a:p>
        </p:txBody>
      </p:sp>
      <p:sp>
        <p:nvSpPr>
          <p:cNvPr id="503" name="Google Shape;503;p63"/>
          <p:cNvSpPr txBox="1">
            <a:spLocks noGrp="1"/>
          </p:cNvSpPr>
          <p:nvPr>
            <p:ph type="body" idx="1"/>
          </p:nvPr>
        </p:nvSpPr>
        <p:spPr>
          <a:xfrm>
            <a:off x="267275" y="792150"/>
            <a:ext cx="8481518" cy="3559200"/>
          </a:xfrm>
          <a:prstGeom prst="rect">
            <a:avLst/>
          </a:prstGeom>
          <a:noFill/>
          <a:ln>
            <a:noFill/>
          </a:ln>
        </p:spPr>
        <p:txBody>
          <a:bodyPr spcFirstLastPara="1" wrap="square" lIns="45700" tIns="45700" rIns="45700" bIns="45700" anchor="ctr" anchorCtr="0">
            <a:normAutofit/>
          </a:bodyPr>
          <a:lstStyle/>
          <a:p>
            <a:pPr marL="101600" lvl="0" indent="0" algn="ctr" rtl="0">
              <a:lnSpc>
                <a:spcPct val="90000"/>
              </a:lnSpc>
              <a:spcBef>
                <a:spcPts val="1200"/>
              </a:spcBef>
              <a:spcAft>
                <a:spcPts val="0"/>
              </a:spcAft>
              <a:buSzPts val="2000"/>
              <a:buNone/>
            </a:pPr>
            <a:r>
              <a:rPr lang="en-US" sz="2800"/>
              <a:t>While exfiltration used in the DNS Security workshop is for educational and demonstration purposes, the process itself is real, and transmitting legitimate sensitive data, even to a sink hole, can potentially violate any security compliance mandates your company or agency may have.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2"/>
          <p:cNvSpPr txBox="1">
            <a:spLocks noGrp="1"/>
          </p:cNvSpPr>
          <p:nvPr>
            <p:ph type="title"/>
          </p:nvPr>
        </p:nvSpPr>
        <p:spPr>
          <a:xfrm>
            <a:off x="226758" y="129754"/>
            <a:ext cx="8568530" cy="794478"/>
          </a:xfrm>
          <a:prstGeom prst="rect">
            <a:avLst/>
          </a:prstGeom>
          <a:noFill/>
          <a:ln>
            <a:noFill/>
          </a:ln>
        </p:spPr>
        <p:txBody>
          <a:bodyPr spcFirstLastPara="1" wrap="square" lIns="45700" tIns="45700" rIns="45700" bIns="45700" anchor="ctr" anchorCtr="0">
            <a:normAutofit/>
          </a:bodyPr>
          <a:lstStyle/>
          <a:p>
            <a:pPr marL="0" lvl="0" indent="0" algn="l" rtl="0">
              <a:lnSpc>
                <a:spcPct val="80000"/>
              </a:lnSpc>
              <a:spcBef>
                <a:spcPts val="0"/>
              </a:spcBef>
              <a:spcAft>
                <a:spcPts val="0"/>
              </a:spcAft>
              <a:buSzPts val="2800"/>
              <a:buNone/>
            </a:pPr>
            <a:r>
              <a:rPr lang="en-US" b="1"/>
              <a:t>Agenda (Part 1 of 2)</a:t>
            </a:r>
            <a:endParaRPr/>
          </a:p>
        </p:txBody>
      </p:sp>
      <p:sp>
        <p:nvSpPr>
          <p:cNvPr id="60" name="Google Shape;60;p12"/>
          <p:cNvSpPr txBox="1">
            <a:spLocks noGrp="1"/>
          </p:cNvSpPr>
          <p:nvPr>
            <p:ph type="body" idx="1"/>
          </p:nvPr>
        </p:nvSpPr>
        <p:spPr>
          <a:xfrm>
            <a:off x="226757" y="1032870"/>
            <a:ext cx="8568529" cy="3857182"/>
          </a:xfrm>
          <a:prstGeom prst="rect">
            <a:avLst/>
          </a:prstGeom>
          <a:noFill/>
          <a:ln>
            <a:noFill/>
          </a:ln>
        </p:spPr>
        <p:txBody>
          <a:bodyPr spcFirstLastPara="1" wrap="square" lIns="45700" tIns="45700" rIns="45700" bIns="45700" anchor="t" anchorCtr="0">
            <a:normAutofit fontScale="70000" lnSpcReduction="20000"/>
          </a:bodyPr>
          <a:lstStyle/>
          <a:p>
            <a:pPr marL="457200" lvl="0" indent="-355600" algn="l" rtl="0">
              <a:lnSpc>
                <a:spcPct val="90000"/>
              </a:lnSpc>
              <a:spcBef>
                <a:spcPts val="1200"/>
              </a:spcBef>
              <a:spcAft>
                <a:spcPts val="0"/>
              </a:spcAft>
              <a:buSzPct val="108108"/>
              <a:buChar char="•"/>
            </a:pPr>
            <a:r>
              <a:rPr lang="en-US" sz="2500" dirty="0"/>
              <a:t>Introductions</a:t>
            </a:r>
            <a:endParaRPr sz="2500" b="1" dirty="0"/>
          </a:p>
          <a:p>
            <a:pPr marL="457200" lvl="0" indent="-355600" algn="l" rtl="0">
              <a:lnSpc>
                <a:spcPct val="90000"/>
              </a:lnSpc>
              <a:spcBef>
                <a:spcPts val="1200"/>
              </a:spcBef>
              <a:spcAft>
                <a:spcPts val="0"/>
              </a:spcAft>
              <a:buSzPct val="108108"/>
              <a:buChar char="•"/>
            </a:pPr>
            <a:r>
              <a:rPr lang="en-US" sz="2500" dirty="0"/>
              <a:t>Infoblox DNS Overview</a:t>
            </a:r>
            <a:endParaRPr sz="2500" b="1" dirty="0"/>
          </a:p>
          <a:p>
            <a:pPr marL="457200" lvl="0" indent="-355600" algn="l" rtl="0">
              <a:lnSpc>
                <a:spcPct val="90000"/>
              </a:lnSpc>
              <a:spcBef>
                <a:spcPts val="1200"/>
              </a:spcBef>
              <a:spcAft>
                <a:spcPts val="0"/>
              </a:spcAft>
              <a:buSzPct val="108108"/>
              <a:buChar char="•"/>
            </a:pPr>
            <a:r>
              <a:rPr lang="en-US" sz="2500" dirty="0"/>
              <a:t>Lab 1</a:t>
            </a:r>
            <a:endParaRPr sz="2500" dirty="0"/>
          </a:p>
          <a:p>
            <a:pPr marL="914400" lvl="1" indent="-342900" algn="l" rtl="0">
              <a:lnSpc>
                <a:spcPct val="100000"/>
              </a:lnSpc>
              <a:spcBef>
                <a:spcPts val="1200"/>
              </a:spcBef>
              <a:spcAft>
                <a:spcPts val="0"/>
              </a:spcAft>
              <a:buSzPct val="108108"/>
              <a:buChar char="–"/>
            </a:pPr>
            <a:r>
              <a:rPr lang="en-US" sz="2500" dirty="0"/>
              <a:t>Assembling the Raspberry Pi 4 (Pre-work)</a:t>
            </a:r>
            <a:endParaRPr sz="2500" b="1" dirty="0"/>
          </a:p>
          <a:p>
            <a:pPr marL="457200" lvl="0" indent="-355600" algn="l" rtl="0">
              <a:lnSpc>
                <a:spcPct val="90000"/>
              </a:lnSpc>
              <a:spcBef>
                <a:spcPts val="1200"/>
              </a:spcBef>
              <a:spcAft>
                <a:spcPts val="0"/>
              </a:spcAft>
              <a:buSzPct val="108108"/>
              <a:buChar char="•"/>
            </a:pPr>
            <a:r>
              <a:rPr lang="en-US" sz="2500" dirty="0"/>
              <a:t>Lab 2</a:t>
            </a:r>
            <a:endParaRPr sz="2500" dirty="0"/>
          </a:p>
          <a:p>
            <a:pPr marL="914400" lvl="1" indent="-342900" algn="l" rtl="0">
              <a:lnSpc>
                <a:spcPct val="100000"/>
              </a:lnSpc>
              <a:spcBef>
                <a:spcPts val="1200"/>
              </a:spcBef>
              <a:spcAft>
                <a:spcPts val="0"/>
              </a:spcAft>
              <a:buSzPct val="108108"/>
              <a:buChar char="–"/>
            </a:pPr>
            <a:r>
              <a:rPr lang="en-US" sz="2500" dirty="0"/>
              <a:t>Installation and Configuration of Raspberry Pi OS (Pre-work)</a:t>
            </a:r>
            <a:endParaRPr sz="2500" dirty="0"/>
          </a:p>
          <a:p>
            <a:pPr lvl="0">
              <a:buSzPct val="108108"/>
            </a:pPr>
            <a:r>
              <a:rPr lang="en-US" sz="2500" dirty="0"/>
              <a:t>Lab 3</a:t>
            </a:r>
          </a:p>
          <a:p>
            <a:pPr lvl="1">
              <a:buSzPct val="108108"/>
            </a:pPr>
            <a:r>
              <a:rPr lang="en-US" sz="2500" dirty="0"/>
              <a:t>Installation and Configuration of Pi-hole Software</a:t>
            </a:r>
          </a:p>
          <a:p>
            <a:pPr marL="457200" lvl="0" indent="-355600" algn="l" rtl="0">
              <a:lnSpc>
                <a:spcPct val="90000"/>
              </a:lnSpc>
              <a:spcBef>
                <a:spcPts val="1200"/>
              </a:spcBef>
              <a:spcAft>
                <a:spcPts val="0"/>
              </a:spcAft>
              <a:buSzPct val="108108"/>
              <a:buChar char="•"/>
            </a:pPr>
            <a:r>
              <a:rPr lang="en-US" sz="2500" dirty="0"/>
              <a:t>Lab 4</a:t>
            </a:r>
            <a:endParaRPr sz="2500" dirty="0"/>
          </a:p>
          <a:p>
            <a:pPr lvl="1">
              <a:buSzPct val="108108"/>
            </a:pPr>
            <a:r>
              <a:rPr lang="en-US" sz="2500" dirty="0"/>
              <a:t>DNS Security Essentials </a:t>
            </a:r>
            <a:br>
              <a:rPr lang="en-US" b="1" dirty="0"/>
            </a:b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66"/>
          <p:cNvSpPr txBox="1">
            <a:spLocks noGrp="1"/>
          </p:cNvSpPr>
          <p:nvPr>
            <p:ph type="ctrTitle"/>
          </p:nvPr>
        </p:nvSpPr>
        <p:spPr>
          <a:xfrm>
            <a:off x="305076" y="1630336"/>
            <a:ext cx="6171924" cy="1603931"/>
          </a:xfrm>
          <a:prstGeom prst="rect">
            <a:avLst/>
          </a:prstGeom>
          <a:noFill/>
          <a:ln>
            <a:noFill/>
          </a:ln>
        </p:spPr>
        <p:txBody>
          <a:bodyPr spcFirstLastPara="1" wrap="square" lIns="45700" tIns="45700" rIns="45700" bIns="0" anchor="t" anchorCtr="0">
            <a:normAutofit fontScale="90000"/>
          </a:bodyPr>
          <a:lstStyle/>
          <a:p>
            <a:pPr marL="0" lvl="0" indent="0" algn="l" rtl="0">
              <a:lnSpc>
                <a:spcPct val="80000"/>
              </a:lnSpc>
              <a:spcBef>
                <a:spcPts val="0"/>
              </a:spcBef>
              <a:spcAft>
                <a:spcPts val="0"/>
              </a:spcAft>
              <a:buSzPct val="111111"/>
              <a:buNone/>
            </a:pPr>
            <a:r>
              <a:rPr lang="en-US" sz="2800"/>
              <a:t>Lab 6: </a:t>
            </a:r>
            <a:br>
              <a:rPr lang="en-US" sz="2800"/>
            </a:br>
            <a:br>
              <a:rPr lang="en-US" sz="2800"/>
            </a:br>
            <a:r>
              <a:rPr lang="en-US" sz="2800"/>
              <a:t>DEX with Public External DNS Resolvers</a:t>
            </a:r>
            <a:br>
              <a:rPr lang="en-US" sz="2800"/>
            </a:br>
            <a:endParaRPr sz="28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68"/>
          <p:cNvSpPr txBox="1">
            <a:spLocks noGrp="1"/>
          </p:cNvSpPr>
          <p:nvPr>
            <p:ph type="title"/>
          </p:nvPr>
        </p:nvSpPr>
        <p:spPr>
          <a:xfrm>
            <a:off x="226758" y="129754"/>
            <a:ext cx="8568530" cy="794478"/>
          </a:xfrm>
          <a:prstGeom prst="rect">
            <a:avLst/>
          </a:prstGeom>
          <a:noFill/>
          <a:ln>
            <a:noFill/>
          </a:ln>
        </p:spPr>
        <p:txBody>
          <a:bodyPr spcFirstLastPara="1" wrap="square" lIns="45700" tIns="45700" rIns="45700" bIns="45700" anchor="ctr" anchorCtr="0">
            <a:normAutofit/>
          </a:bodyPr>
          <a:lstStyle/>
          <a:p>
            <a:pPr marL="0" lvl="0" indent="0" algn="l" rtl="0">
              <a:lnSpc>
                <a:spcPct val="80000"/>
              </a:lnSpc>
              <a:spcBef>
                <a:spcPts val="0"/>
              </a:spcBef>
              <a:spcAft>
                <a:spcPts val="0"/>
              </a:spcAft>
              <a:buSzPts val="2800"/>
              <a:buNone/>
            </a:pPr>
            <a:r>
              <a:rPr lang="en-US"/>
              <a:t>Configure Pi-hole to Google DNS</a:t>
            </a:r>
            <a:endParaRPr/>
          </a:p>
        </p:txBody>
      </p:sp>
      <p:sp>
        <p:nvSpPr>
          <p:cNvPr id="514" name="Google Shape;514;p68"/>
          <p:cNvSpPr txBox="1">
            <a:spLocks noGrp="1"/>
          </p:cNvSpPr>
          <p:nvPr>
            <p:ph type="body" idx="1"/>
          </p:nvPr>
        </p:nvSpPr>
        <p:spPr>
          <a:xfrm>
            <a:off x="226758" y="1032870"/>
            <a:ext cx="4105018" cy="3547356"/>
          </a:xfrm>
          <a:prstGeom prst="rect">
            <a:avLst/>
          </a:prstGeom>
          <a:noFill/>
          <a:ln>
            <a:noFill/>
          </a:ln>
        </p:spPr>
        <p:txBody>
          <a:bodyPr spcFirstLastPara="1" wrap="square" lIns="45700" tIns="45700" rIns="45700" bIns="45700" anchor="t" anchorCtr="0">
            <a:normAutofit/>
          </a:bodyPr>
          <a:lstStyle/>
          <a:p>
            <a:pPr marL="457200" lvl="0" indent="-355600" algn="l" rtl="0">
              <a:lnSpc>
                <a:spcPct val="90000"/>
              </a:lnSpc>
              <a:spcBef>
                <a:spcPts val="1200"/>
              </a:spcBef>
              <a:spcAft>
                <a:spcPts val="0"/>
              </a:spcAft>
              <a:buSzPts val="2000"/>
              <a:buChar char="•"/>
            </a:pPr>
            <a:r>
              <a:rPr lang="en-US"/>
              <a:t>Set in Pi-hole administrative interface in web browser </a:t>
            </a:r>
            <a:endParaRPr/>
          </a:p>
          <a:p>
            <a:pPr marL="457200" lvl="0" indent="-355600" algn="l" rtl="0">
              <a:lnSpc>
                <a:spcPct val="90000"/>
              </a:lnSpc>
              <a:spcBef>
                <a:spcPts val="1200"/>
              </a:spcBef>
              <a:spcAft>
                <a:spcPts val="0"/>
              </a:spcAft>
              <a:buSzPts val="2000"/>
              <a:buChar char="•"/>
            </a:pPr>
            <a:r>
              <a:rPr lang="en-US"/>
              <a:t>“Settings” in sidebar and set in  “DNS” section</a:t>
            </a:r>
            <a:endParaRPr/>
          </a:p>
          <a:p>
            <a:pPr marL="457200" lvl="0" indent="-355600" algn="l" rtl="0">
              <a:lnSpc>
                <a:spcPct val="90000"/>
              </a:lnSpc>
              <a:spcBef>
                <a:spcPts val="1200"/>
              </a:spcBef>
              <a:spcAft>
                <a:spcPts val="0"/>
              </a:spcAft>
              <a:buSzPts val="2000"/>
              <a:buChar char="•"/>
            </a:pPr>
            <a:r>
              <a:rPr lang="en-US"/>
              <a:t>Defaults to standard open Google DNS servers</a:t>
            </a:r>
            <a:endParaRPr/>
          </a:p>
          <a:p>
            <a:pPr marL="457200" lvl="0" indent="-355600" algn="l" rtl="0">
              <a:lnSpc>
                <a:spcPct val="90000"/>
              </a:lnSpc>
              <a:spcBef>
                <a:spcPts val="1200"/>
              </a:spcBef>
              <a:spcAft>
                <a:spcPts val="0"/>
              </a:spcAft>
              <a:buSzPts val="2000"/>
              <a:buChar char="•"/>
            </a:pPr>
            <a:r>
              <a:rPr lang="en-US"/>
              <a:t>8.8.8.8, 8.8.4.4 </a:t>
            </a:r>
            <a:endParaRPr/>
          </a:p>
        </p:txBody>
      </p:sp>
      <p:pic>
        <p:nvPicPr>
          <p:cNvPr id="515" name="Google Shape;515;p68" descr="Graphical user interface, application&#10;&#10;Description automatically generated"/>
          <p:cNvPicPr preferRelativeResize="0">
            <a:picLocks noGrp="1"/>
          </p:cNvPicPr>
          <p:nvPr>
            <p:ph type="body" idx="2"/>
          </p:nvPr>
        </p:nvPicPr>
        <p:blipFill rotWithShape="1">
          <a:blip r:embed="rId3">
            <a:alphaModFix/>
          </a:blip>
          <a:srcRect/>
          <a:stretch/>
        </p:blipFill>
        <p:spPr>
          <a:xfrm>
            <a:off x="4690270" y="1524001"/>
            <a:ext cx="4105018" cy="253114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69"/>
          <p:cNvSpPr txBox="1">
            <a:spLocks noGrp="1"/>
          </p:cNvSpPr>
          <p:nvPr>
            <p:ph type="title"/>
          </p:nvPr>
        </p:nvSpPr>
        <p:spPr>
          <a:xfrm>
            <a:off x="267275" y="162098"/>
            <a:ext cx="8481518" cy="786926"/>
          </a:xfrm>
          <a:prstGeom prst="rect">
            <a:avLst/>
          </a:prstGeom>
          <a:noFill/>
          <a:ln>
            <a:noFill/>
          </a:ln>
        </p:spPr>
        <p:txBody>
          <a:bodyPr spcFirstLastPara="1" wrap="square" lIns="45700" tIns="45700" rIns="45700" bIns="45700" anchor="ctr" anchorCtr="0">
            <a:normAutofit/>
          </a:bodyPr>
          <a:lstStyle/>
          <a:p>
            <a:pPr marL="0" lvl="0" indent="0" algn="l" rtl="0">
              <a:lnSpc>
                <a:spcPct val="80000"/>
              </a:lnSpc>
              <a:spcBef>
                <a:spcPts val="0"/>
              </a:spcBef>
              <a:spcAft>
                <a:spcPts val="0"/>
              </a:spcAft>
              <a:buSzPts val="2800"/>
              <a:buNone/>
            </a:pPr>
            <a:r>
              <a:rPr lang="en-US"/>
              <a:t>Running Hexify Against Google DNS</a:t>
            </a:r>
            <a:endParaRPr/>
          </a:p>
        </p:txBody>
      </p:sp>
      <p:sp>
        <p:nvSpPr>
          <p:cNvPr id="521" name="Google Shape;521;p69"/>
          <p:cNvSpPr txBox="1">
            <a:spLocks noGrp="1"/>
          </p:cNvSpPr>
          <p:nvPr>
            <p:ph type="body" idx="1"/>
          </p:nvPr>
        </p:nvSpPr>
        <p:spPr>
          <a:xfrm>
            <a:off x="267275" y="1085990"/>
            <a:ext cx="8481518" cy="1968368"/>
          </a:xfrm>
          <a:prstGeom prst="rect">
            <a:avLst/>
          </a:prstGeom>
          <a:noFill/>
          <a:ln>
            <a:noFill/>
          </a:ln>
        </p:spPr>
        <p:txBody>
          <a:bodyPr spcFirstLastPara="1" wrap="square" lIns="45700" tIns="45700" rIns="45700" bIns="45700" anchor="t" anchorCtr="0">
            <a:normAutofit/>
          </a:bodyPr>
          <a:lstStyle/>
          <a:p>
            <a:pPr marL="457200" lvl="0" indent="-355600" algn="l" rtl="0">
              <a:lnSpc>
                <a:spcPct val="90000"/>
              </a:lnSpc>
              <a:spcBef>
                <a:spcPts val="1200"/>
              </a:spcBef>
              <a:spcAft>
                <a:spcPts val="0"/>
              </a:spcAft>
              <a:buSzPts val="2000"/>
              <a:buChar char="•"/>
            </a:pPr>
            <a:r>
              <a:rPr lang="en-US"/>
              <a:t>Web based data exfiltration utilizing DNS</a:t>
            </a:r>
            <a:endParaRPr/>
          </a:p>
          <a:p>
            <a:pPr marL="457200" lvl="0" indent="-355600" algn="l" rtl="0">
              <a:lnSpc>
                <a:spcPct val="90000"/>
              </a:lnSpc>
              <a:spcBef>
                <a:spcPts val="1200"/>
              </a:spcBef>
              <a:spcAft>
                <a:spcPts val="0"/>
              </a:spcAft>
              <a:buSzPts val="2000"/>
              <a:buChar char="•"/>
            </a:pPr>
            <a:r>
              <a:rPr lang="en-US"/>
              <a:t>A “low and slow” style attack, so chose a right sized file to transfer (100k or less)</a:t>
            </a:r>
            <a:endParaRPr/>
          </a:p>
          <a:p>
            <a:pPr marL="457200" lvl="0" indent="-355600" algn="l" rtl="0">
              <a:lnSpc>
                <a:spcPct val="90000"/>
              </a:lnSpc>
              <a:spcBef>
                <a:spcPts val="1200"/>
              </a:spcBef>
              <a:spcAft>
                <a:spcPts val="0"/>
              </a:spcAft>
              <a:buSzPts val="2000"/>
              <a:buChar char="•"/>
            </a:pPr>
            <a:r>
              <a:rPr lang="en-US"/>
              <a:t>Use “legacy” algorithm for the fastest transfer possible</a:t>
            </a:r>
            <a:endParaRPr/>
          </a:p>
        </p:txBody>
      </p:sp>
      <p:pic>
        <p:nvPicPr>
          <p:cNvPr id="522" name="Google Shape;522;p69" descr="Graphical user interface, text, application, chat or text message&#10;&#10;Description automatically generated"/>
          <p:cNvPicPr preferRelativeResize="0"/>
          <p:nvPr/>
        </p:nvPicPr>
        <p:blipFill rotWithShape="1">
          <a:blip r:embed="rId3">
            <a:alphaModFix/>
          </a:blip>
          <a:srcRect/>
          <a:stretch/>
        </p:blipFill>
        <p:spPr>
          <a:xfrm>
            <a:off x="2909788" y="3191324"/>
            <a:ext cx="3196490" cy="729220"/>
          </a:xfrm>
          <a:prstGeom prst="rect">
            <a:avLst/>
          </a:prstGeom>
          <a:noFill/>
          <a:ln>
            <a:noFill/>
          </a:ln>
        </p:spPr>
      </p:pic>
      <p:pic>
        <p:nvPicPr>
          <p:cNvPr id="523" name="Google Shape;523;p69"/>
          <p:cNvPicPr preferRelativeResize="0"/>
          <p:nvPr/>
        </p:nvPicPr>
        <p:blipFill rotWithShape="1">
          <a:blip r:embed="rId4">
            <a:alphaModFix/>
          </a:blip>
          <a:srcRect/>
          <a:stretch/>
        </p:blipFill>
        <p:spPr>
          <a:xfrm>
            <a:off x="1534011" y="4057510"/>
            <a:ext cx="5948045" cy="49974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79"/>
          <p:cNvSpPr txBox="1">
            <a:spLocks noGrp="1"/>
          </p:cNvSpPr>
          <p:nvPr>
            <p:ph type="title"/>
          </p:nvPr>
        </p:nvSpPr>
        <p:spPr>
          <a:xfrm>
            <a:off x="226758" y="129754"/>
            <a:ext cx="8568530" cy="794478"/>
          </a:xfrm>
          <a:prstGeom prst="rect">
            <a:avLst/>
          </a:prstGeom>
          <a:noFill/>
          <a:ln>
            <a:noFill/>
          </a:ln>
        </p:spPr>
        <p:txBody>
          <a:bodyPr spcFirstLastPara="1" wrap="square" lIns="45700" tIns="45700" rIns="45700" bIns="45700" anchor="ctr" anchorCtr="0">
            <a:normAutofit/>
          </a:bodyPr>
          <a:lstStyle/>
          <a:p>
            <a:pPr marL="0" lvl="0" indent="0" algn="l" rtl="0">
              <a:lnSpc>
                <a:spcPct val="80000"/>
              </a:lnSpc>
              <a:spcBef>
                <a:spcPts val="0"/>
              </a:spcBef>
              <a:spcAft>
                <a:spcPts val="0"/>
              </a:spcAft>
              <a:buSzPts val="2800"/>
              <a:buNone/>
            </a:pPr>
            <a:r>
              <a:rPr lang="en-US"/>
              <a:t>Configure Pi-hole to Open DNS</a:t>
            </a:r>
            <a:endParaRPr/>
          </a:p>
        </p:txBody>
      </p:sp>
      <p:sp>
        <p:nvSpPr>
          <p:cNvPr id="529" name="Google Shape;529;p79"/>
          <p:cNvSpPr txBox="1">
            <a:spLocks noGrp="1"/>
          </p:cNvSpPr>
          <p:nvPr>
            <p:ph type="body" idx="1"/>
          </p:nvPr>
        </p:nvSpPr>
        <p:spPr>
          <a:xfrm>
            <a:off x="226758" y="1032870"/>
            <a:ext cx="4105018" cy="3547356"/>
          </a:xfrm>
          <a:prstGeom prst="rect">
            <a:avLst/>
          </a:prstGeom>
          <a:noFill/>
          <a:ln>
            <a:noFill/>
          </a:ln>
        </p:spPr>
        <p:txBody>
          <a:bodyPr spcFirstLastPara="1" wrap="square" lIns="45700" tIns="45700" rIns="45700" bIns="45700" anchor="t" anchorCtr="0">
            <a:normAutofit/>
          </a:bodyPr>
          <a:lstStyle/>
          <a:p>
            <a:pPr marL="457200" lvl="0" indent="-355600" algn="l" rtl="0">
              <a:lnSpc>
                <a:spcPct val="90000"/>
              </a:lnSpc>
              <a:spcBef>
                <a:spcPts val="1200"/>
              </a:spcBef>
              <a:spcAft>
                <a:spcPts val="0"/>
              </a:spcAft>
              <a:buSzPts val="2000"/>
              <a:buChar char="•"/>
            </a:pPr>
            <a:r>
              <a:rPr lang="en-US"/>
              <a:t>Set in Pi-hole administrative interface in web browser </a:t>
            </a:r>
            <a:endParaRPr/>
          </a:p>
          <a:p>
            <a:pPr marL="457200" lvl="0" indent="-355600" algn="l" rtl="0">
              <a:lnSpc>
                <a:spcPct val="90000"/>
              </a:lnSpc>
              <a:spcBef>
                <a:spcPts val="1200"/>
              </a:spcBef>
              <a:spcAft>
                <a:spcPts val="0"/>
              </a:spcAft>
              <a:buSzPts val="2000"/>
              <a:buChar char="•"/>
            </a:pPr>
            <a:r>
              <a:rPr lang="en-US"/>
              <a:t>“Settings” in sidebar and set in  “DNS” section</a:t>
            </a:r>
            <a:endParaRPr/>
          </a:p>
          <a:p>
            <a:pPr marL="457200" lvl="0" indent="-355600" algn="l" rtl="0">
              <a:lnSpc>
                <a:spcPct val="90000"/>
              </a:lnSpc>
              <a:spcBef>
                <a:spcPts val="1200"/>
              </a:spcBef>
              <a:spcAft>
                <a:spcPts val="0"/>
              </a:spcAft>
              <a:buSzPts val="2000"/>
              <a:buChar char="•"/>
            </a:pPr>
            <a:r>
              <a:rPr lang="en-US"/>
              <a:t>Defaults to standard open OpenDNS servers (Cisco)</a:t>
            </a:r>
            <a:endParaRPr/>
          </a:p>
          <a:p>
            <a:pPr marL="457200" lvl="0" indent="-355600" algn="l" rtl="0">
              <a:lnSpc>
                <a:spcPct val="90000"/>
              </a:lnSpc>
              <a:spcBef>
                <a:spcPts val="1200"/>
              </a:spcBef>
              <a:spcAft>
                <a:spcPts val="0"/>
              </a:spcAft>
              <a:buSzPts val="2000"/>
              <a:buChar char="•"/>
            </a:pPr>
            <a:r>
              <a:rPr lang="en-US"/>
              <a:t>208.67.222.222</a:t>
            </a:r>
            <a:endParaRPr/>
          </a:p>
          <a:p>
            <a:pPr marL="457200" lvl="0" indent="-355600" algn="l" rtl="0">
              <a:lnSpc>
                <a:spcPct val="90000"/>
              </a:lnSpc>
              <a:spcBef>
                <a:spcPts val="1200"/>
              </a:spcBef>
              <a:spcAft>
                <a:spcPts val="0"/>
              </a:spcAft>
              <a:buSzPts val="2000"/>
              <a:buChar char="•"/>
            </a:pPr>
            <a:r>
              <a:rPr lang="en-US"/>
              <a:t>208.67.220.220 </a:t>
            </a:r>
            <a:endParaRPr/>
          </a:p>
          <a:p>
            <a:pPr marL="457200" lvl="0" indent="-228600" algn="l" rtl="0">
              <a:lnSpc>
                <a:spcPct val="90000"/>
              </a:lnSpc>
              <a:spcBef>
                <a:spcPts val="1200"/>
              </a:spcBef>
              <a:spcAft>
                <a:spcPts val="0"/>
              </a:spcAft>
              <a:buSzPts val="2000"/>
              <a:buNone/>
            </a:pPr>
            <a:endParaRPr/>
          </a:p>
        </p:txBody>
      </p:sp>
      <p:pic>
        <p:nvPicPr>
          <p:cNvPr id="530" name="Google Shape;530;p79" descr="Graphical user interface, application, table&#10;&#10;Description automatically generated"/>
          <p:cNvPicPr preferRelativeResize="0"/>
          <p:nvPr/>
        </p:nvPicPr>
        <p:blipFill rotWithShape="1">
          <a:blip r:embed="rId3">
            <a:alphaModFix/>
          </a:blip>
          <a:srcRect/>
          <a:stretch/>
        </p:blipFill>
        <p:spPr>
          <a:xfrm>
            <a:off x="4647596" y="1550974"/>
            <a:ext cx="4147692" cy="249898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80"/>
          <p:cNvSpPr txBox="1">
            <a:spLocks noGrp="1"/>
          </p:cNvSpPr>
          <p:nvPr>
            <p:ph type="title"/>
          </p:nvPr>
        </p:nvSpPr>
        <p:spPr>
          <a:xfrm>
            <a:off x="267275" y="162098"/>
            <a:ext cx="8481518" cy="786926"/>
          </a:xfrm>
          <a:prstGeom prst="rect">
            <a:avLst/>
          </a:prstGeom>
          <a:noFill/>
          <a:ln>
            <a:noFill/>
          </a:ln>
        </p:spPr>
        <p:txBody>
          <a:bodyPr spcFirstLastPara="1" wrap="square" lIns="45700" tIns="45700" rIns="45700" bIns="45700" anchor="ctr" anchorCtr="0">
            <a:normAutofit/>
          </a:bodyPr>
          <a:lstStyle/>
          <a:p>
            <a:pPr marL="0" lvl="0" indent="0" algn="l" rtl="0">
              <a:lnSpc>
                <a:spcPct val="80000"/>
              </a:lnSpc>
              <a:spcBef>
                <a:spcPts val="0"/>
              </a:spcBef>
              <a:spcAft>
                <a:spcPts val="0"/>
              </a:spcAft>
              <a:buSzPts val="2800"/>
              <a:buNone/>
            </a:pPr>
            <a:r>
              <a:rPr lang="en-US"/>
              <a:t>Running Hexify Against Open DNS</a:t>
            </a:r>
            <a:endParaRPr/>
          </a:p>
        </p:txBody>
      </p:sp>
      <p:sp>
        <p:nvSpPr>
          <p:cNvPr id="536" name="Google Shape;536;p80"/>
          <p:cNvSpPr txBox="1">
            <a:spLocks noGrp="1"/>
          </p:cNvSpPr>
          <p:nvPr>
            <p:ph type="body" idx="1"/>
          </p:nvPr>
        </p:nvSpPr>
        <p:spPr>
          <a:xfrm>
            <a:off x="267275" y="1085990"/>
            <a:ext cx="8481518" cy="1968368"/>
          </a:xfrm>
          <a:prstGeom prst="rect">
            <a:avLst/>
          </a:prstGeom>
          <a:noFill/>
          <a:ln>
            <a:noFill/>
          </a:ln>
        </p:spPr>
        <p:txBody>
          <a:bodyPr spcFirstLastPara="1" wrap="square" lIns="45700" tIns="45700" rIns="45700" bIns="45700" anchor="t" anchorCtr="0">
            <a:normAutofit/>
          </a:bodyPr>
          <a:lstStyle/>
          <a:p>
            <a:pPr marL="457200" lvl="0" indent="-355600" algn="l" rtl="0">
              <a:lnSpc>
                <a:spcPct val="90000"/>
              </a:lnSpc>
              <a:spcBef>
                <a:spcPts val="1200"/>
              </a:spcBef>
              <a:spcAft>
                <a:spcPts val="0"/>
              </a:spcAft>
              <a:buSzPts val="2000"/>
              <a:buChar char="•"/>
            </a:pPr>
            <a:r>
              <a:rPr lang="en-US"/>
              <a:t>External resolvers provide DNS services without security </a:t>
            </a:r>
            <a:endParaRPr/>
          </a:p>
          <a:p>
            <a:pPr marL="457200" lvl="0" indent="-355600" algn="l" rtl="0">
              <a:lnSpc>
                <a:spcPct val="90000"/>
              </a:lnSpc>
              <a:spcBef>
                <a:spcPts val="1200"/>
              </a:spcBef>
              <a:spcAft>
                <a:spcPts val="0"/>
              </a:spcAft>
              <a:buSzPts val="2000"/>
              <a:buChar char="•"/>
            </a:pPr>
            <a:r>
              <a:rPr lang="en-US"/>
              <a:t>DEX - bypass signature detection option</a:t>
            </a:r>
            <a:endParaRPr/>
          </a:p>
          <a:p>
            <a:pPr marL="914400" lvl="1" indent="-342900" algn="l" rtl="0">
              <a:lnSpc>
                <a:spcPct val="100000"/>
              </a:lnSpc>
              <a:spcBef>
                <a:spcPts val="1200"/>
              </a:spcBef>
              <a:spcAft>
                <a:spcPts val="0"/>
              </a:spcAft>
              <a:buSzPts val="1800"/>
              <a:buChar char="–"/>
            </a:pPr>
            <a:r>
              <a:rPr lang="en-US"/>
              <a:t>circumvents DNS query scanning tools</a:t>
            </a:r>
            <a:endParaRPr/>
          </a:p>
          <a:p>
            <a:pPr marL="914400" lvl="1" indent="-342900" algn="l" rtl="0">
              <a:lnSpc>
                <a:spcPct val="100000"/>
              </a:lnSpc>
              <a:spcBef>
                <a:spcPts val="1200"/>
              </a:spcBef>
              <a:spcAft>
                <a:spcPts val="0"/>
              </a:spcAft>
              <a:buSzPts val="1800"/>
              <a:buChar char="–"/>
            </a:pPr>
            <a:r>
              <a:rPr lang="en-US"/>
              <a:t>Proof of Concept testing (POC)</a:t>
            </a:r>
            <a:endParaRPr/>
          </a:p>
        </p:txBody>
      </p:sp>
      <p:pic>
        <p:nvPicPr>
          <p:cNvPr id="537" name="Google Shape;537;p80" descr="Graphical user interface, text, application, chat or text message&#10;&#10;Description automatically generated"/>
          <p:cNvPicPr preferRelativeResize="0"/>
          <p:nvPr/>
        </p:nvPicPr>
        <p:blipFill rotWithShape="1">
          <a:blip r:embed="rId3">
            <a:alphaModFix/>
          </a:blip>
          <a:srcRect/>
          <a:stretch/>
        </p:blipFill>
        <p:spPr>
          <a:xfrm>
            <a:off x="2909788" y="3191324"/>
            <a:ext cx="3196490" cy="729220"/>
          </a:xfrm>
          <a:prstGeom prst="rect">
            <a:avLst/>
          </a:prstGeom>
          <a:noFill/>
          <a:ln>
            <a:noFill/>
          </a:ln>
        </p:spPr>
      </p:pic>
      <p:pic>
        <p:nvPicPr>
          <p:cNvPr id="538" name="Google Shape;538;p80"/>
          <p:cNvPicPr preferRelativeResize="0"/>
          <p:nvPr/>
        </p:nvPicPr>
        <p:blipFill rotWithShape="1">
          <a:blip r:embed="rId4">
            <a:alphaModFix/>
          </a:blip>
          <a:srcRect/>
          <a:stretch/>
        </p:blipFill>
        <p:spPr>
          <a:xfrm>
            <a:off x="1534011" y="4057510"/>
            <a:ext cx="5948045" cy="49974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81"/>
          <p:cNvSpPr txBox="1">
            <a:spLocks noGrp="1"/>
          </p:cNvSpPr>
          <p:nvPr>
            <p:ph type="ctrTitle"/>
          </p:nvPr>
        </p:nvSpPr>
        <p:spPr>
          <a:xfrm>
            <a:off x="305075" y="1630336"/>
            <a:ext cx="6442857" cy="1603931"/>
          </a:xfrm>
          <a:prstGeom prst="rect">
            <a:avLst/>
          </a:prstGeom>
          <a:noFill/>
          <a:ln>
            <a:noFill/>
          </a:ln>
        </p:spPr>
        <p:txBody>
          <a:bodyPr spcFirstLastPara="1" wrap="square" lIns="45700" tIns="45700" rIns="45700" bIns="0" anchor="t" anchorCtr="0">
            <a:normAutofit fontScale="90000"/>
          </a:bodyPr>
          <a:lstStyle/>
          <a:p>
            <a:pPr marL="0" lvl="0" indent="0" algn="l" rtl="0">
              <a:lnSpc>
                <a:spcPct val="80000"/>
              </a:lnSpc>
              <a:spcBef>
                <a:spcPts val="0"/>
              </a:spcBef>
              <a:spcAft>
                <a:spcPts val="0"/>
              </a:spcAft>
              <a:buSzPct val="111111"/>
              <a:buNone/>
            </a:pPr>
            <a:r>
              <a:rPr lang="en-US" sz="2800"/>
              <a:t>Lab 7: </a:t>
            </a:r>
            <a:br>
              <a:rPr lang="en-US" sz="2800"/>
            </a:br>
            <a:br>
              <a:rPr lang="en-US" sz="2800"/>
            </a:br>
            <a:r>
              <a:rPr lang="en-US" sz="2800"/>
              <a:t>Advanced Concepts in DNS Data Exfiltration</a:t>
            </a:r>
            <a:br>
              <a:rPr lang="en-US" sz="2800"/>
            </a:br>
            <a:endParaRPr sz="28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4"/>
          <p:cNvSpPr txBox="1">
            <a:spLocks noGrp="1"/>
          </p:cNvSpPr>
          <p:nvPr>
            <p:ph type="title"/>
          </p:nvPr>
        </p:nvSpPr>
        <p:spPr>
          <a:xfrm>
            <a:off x="271258" y="125369"/>
            <a:ext cx="8473672" cy="783247"/>
          </a:xfrm>
          <a:prstGeom prst="rect">
            <a:avLst/>
          </a:prstGeom>
          <a:noFill/>
          <a:ln>
            <a:noFill/>
          </a:ln>
        </p:spPr>
        <p:txBody>
          <a:bodyPr spcFirstLastPara="1" wrap="square" lIns="68487" tIns="34243" rIns="68487" bIns="34243" anchor="ctr" anchorCtr="0">
            <a:noAutofit/>
          </a:bodyPr>
          <a:lstStyle/>
          <a:p>
            <a:pPr>
              <a:lnSpc>
                <a:spcPct val="118416"/>
              </a:lnSpc>
              <a:buClr>
                <a:srgbClr val="696969"/>
              </a:buClr>
              <a:buSzPts val="3600"/>
            </a:pPr>
            <a:r>
              <a:rPr lang="en-US" dirty="0"/>
              <a:t>Evolution of the Threat Landscape</a:t>
            </a:r>
            <a:endParaRPr dirty="0"/>
          </a:p>
        </p:txBody>
      </p:sp>
      <p:sp>
        <p:nvSpPr>
          <p:cNvPr id="98" name="Google Shape;98;p4"/>
          <p:cNvSpPr/>
          <p:nvPr/>
        </p:nvSpPr>
        <p:spPr>
          <a:xfrm>
            <a:off x="1368688" y="1257802"/>
            <a:ext cx="1293063" cy="617220"/>
          </a:xfrm>
          <a:prstGeom prst="rect">
            <a:avLst/>
          </a:prstGeom>
          <a:noFill/>
          <a:ln>
            <a:noFill/>
          </a:ln>
        </p:spPr>
        <p:txBody>
          <a:bodyPr spcFirstLastPara="1" wrap="square" lIns="51377" tIns="25676" rIns="51377" bIns="25676" anchor="ctr" anchorCtr="0">
            <a:noAutofit/>
          </a:bodyPr>
          <a:lstStyle/>
          <a:p>
            <a:pPr algn="ctr"/>
            <a:r>
              <a:rPr lang="en-US" sz="1349">
                <a:solidFill>
                  <a:srgbClr val="878787"/>
                </a:solidFill>
              </a:rPr>
              <a:t>Host-Based</a:t>
            </a:r>
            <a:endParaRPr sz="1349">
              <a:solidFill>
                <a:schemeClr val="dk1"/>
              </a:solidFill>
              <a:latin typeface="Calibri"/>
              <a:ea typeface="Calibri"/>
              <a:cs typeface="Calibri"/>
              <a:sym typeface="Calibri"/>
            </a:endParaRPr>
          </a:p>
          <a:p>
            <a:pPr algn="ctr"/>
            <a:r>
              <a:rPr lang="en-US" sz="1349">
                <a:solidFill>
                  <a:srgbClr val="878787"/>
                </a:solidFill>
              </a:rPr>
              <a:t>(Anti-virus)</a:t>
            </a:r>
            <a:endParaRPr sz="1349">
              <a:solidFill>
                <a:schemeClr val="dk1"/>
              </a:solidFill>
              <a:latin typeface="Calibri"/>
              <a:ea typeface="Calibri"/>
              <a:cs typeface="Calibri"/>
              <a:sym typeface="Calibri"/>
            </a:endParaRPr>
          </a:p>
          <a:p>
            <a:pPr algn="ctr"/>
            <a:r>
              <a:rPr lang="en-US" sz="1349">
                <a:solidFill>
                  <a:schemeClr val="accent2"/>
                </a:solidFill>
              </a:rPr>
              <a:t>2000</a:t>
            </a:r>
            <a:endParaRPr sz="1349">
              <a:solidFill>
                <a:schemeClr val="dk1"/>
              </a:solidFill>
              <a:latin typeface="Calibri"/>
              <a:ea typeface="Calibri"/>
              <a:cs typeface="Calibri"/>
              <a:sym typeface="Calibri"/>
            </a:endParaRPr>
          </a:p>
        </p:txBody>
      </p:sp>
      <p:sp>
        <p:nvSpPr>
          <p:cNvPr id="99" name="Google Shape;99;p4"/>
          <p:cNvSpPr/>
          <p:nvPr/>
        </p:nvSpPr>
        <p:spPr>
          <a:xfrm>
            <a:off x="2974886" y="1257802"/>
            <a:ext cx="1757600" cy="617220"/>
          </a:xfrm>
          <a:prstGeom prst="rect">
            <a:avLst/>
          </a:prstGeom>
          <a:noFill/>
          <a:ln>
            <a:noFill/>
          </a:ln>
        </p:spPr>
        <p:txBody>
          <a:bodyPr spcFirstLastPara="1" wrap="square" lIns="51377" tIns="25676" rIns="51377" bIns="25676" anchor="ctr" anchorCtr="0">
            <a:noAutofit/>
          </a:bodyPr>
          <a:lstStyle/>
          <a:p>
            <a:pPr algn="ctr"/>
            <a:r>
              <a:rPr lang="en-US" sz="1349">
                <a:solidFill>
                  <a:srgbClr val="878787"/>
                </a:solidFill>
              </a:rPr>
              <a:t>Network Perimeter</a:t>
            </a:r>
            <a:endParaRPr sz="1349">
              <a:solidFill>
                <a:schemeClr val="dk1"/>
              </a:solidFill>
              <a:latin typeface="Calibri"/>
              <a:ea typeface="Calibri"/>
              <a:cs typeface="Calibri"/>
              <a:sym typeface="Calibri"/>
            </a:endParaRPr>
          </a:p>
          <a:p>
            <a:pPr algn="ctr"/>
            <a:r>
              <a:rPr lang="en-US" sz="1349">
                <a:solidFill>
                  <a:srgbClr val="878787"/>
                </a:solidFill>
              </a:rPr>
              <a:t>(IDS/IPS/FW)</a:t>
            </a:r>
            <a:endParaRPr sz="1349">
              <a:solidFill>
                <a:schemeClr val="dk1"/>
              </a:solidFill>
              <a:latin typeface="Calibri"/>
              <a:ea typeface="Calibri"/>
              <a:cs typeface="Calibri"/>
              <a:sym typeface="Calibri"/>
            </a:endParaRPr>
          </a:p>
          <a:p>
            <a:pPr algn="ctr"/>
            <a:r>
              <a:rPr lang="en-US" sz="1349">
                <a:solidFill>
                  <a:schemeClr val="accent2"/>
                </a:solidFill>
              </a:rPr>
              <a:t>2005</a:t>
            </a:r>
            <a:endParaRPr sz="1349">
              <a:solidFill>
                <a:schemeClr val="dk1"/>
              </a:solidFill>
              <a:latin typeface="Calibri"/>
              <a:ea typeface="Calibri"/>
              <a:cs typeface="Calibri"/>
              <a:sym typeface="Calibri"/>
            </a:endParaRPr>
          </a:p>
        </p:txBody>
      </p:sp>
      <p:sp>
        <p:nvSpPr>
          <p:cNvPr id="100" name="Google Shape;100;p4"/>
          <p:cNvSpPr/>
          <p:nvPr/>
        </p:nvSpPr>
        <p:spPr>
          <a:xfrm>
            <a:off x="4993777" y="1257802"/>
            <a:ext cx="1941108" cy="617220"/>
          </a:xfrm>
          <a:prstGeom prst="rect">
            <a:avLst/>
          </a:prstGeom>
          <a:noFill/>
          <a:ln>
            <a:noFill/>
          </a:ln>
        </p:spPr>
        <p:txBody>
          <a:bodyPr spcFirstLastPara="1" wrap="square" lIns="51377" tIns="25676" rIns="51377" bIns="25676" anchor="ctr" anchorCtr="0">
            <a:noAutofit/>
          </a:bodyPr>
          <a:lstStyle/>
          <a:p>
            <a:pPr algn="ctr"/>
            <a:r>
              <a:rPr lang="en-US" sz="1349">
                <a:solidFill>
                  <a:srgbClr val="878787"/>
                </a:solidFill>
              </a:rPr>
              <a:t>Global Reputation, NGFW and Sandboxing</a:t>
            </a:r>
            <a:endParaRPr sz="1349">
              <a:solidFill>
                <a:schemeClr val="dk1"/>
              </a:solidFill>
              <a:latin typeface="Calibri"/>
              <a:ea typeface="Calibri"/>
              <a:cs typeface="Calibri"/>
              <a:sym typeface="Calibri"/>
            </a:endParaRPr>
          </a:p>
          <a:p>
            <a:pPr algn="ctr"/>
            <a:r>
              <a:rPr lang="en-US" sz="1349">
                <a:solidFill>
                  <a:schemeClr val="accent2"/>
                </a:solidFill>
              </a:rPr>
              <a:t>2010</a:t>
            </a:r>
            <a:endParaRPr sz="1349">
              <a:solidFill>
                <a:schemeClr val="dk1"/>
              </a:solidFill>
              <a:latin typeface="Calibri"/>
              <a:ea typeface="Calibri"/>
              <a:cs typeface="Calibri"/>
              <a:sym typeface="Calibri"/>
            </a:endParaRPr>
          </a:p>
        </p:txBody>
      </p:sp>
      <p:sp>
        <p:nvSpPr>
          <p:cNvPr id="101" name="Google Shape;101;p4"/>
          <p:cNvSpPr/>
          <p:nvPr/>
        </p:nvSpPr>
        <p:spPr>
          <a:xfrm>
            <a:off x="7197629" y="1257802"/>
            <a:ext cx="1757600" cy="617220"/>
          </a:xfrm>
          <a:prstGeom prst="rect">
            <a:avLst/>
          </a:prstGeom>
          <a:noFill/>
          <a:ln>
            <a:noFill/>
          </a:ln>
        </p:spPr>
        <p:txBody>
          <a:bodyPr spcFirstLastPara="1" wrap="square" lIns="51377" tIns="25676" rIns="51377" bIns="25676" anchor="ctr" anchorCtr="0">
            <a:noAutofit/>
          </a:bodyPr>
          <a:lstStyle/>
          <a:p>
            <a:pPr algn="ctr"/>
            <a:r>
              <a:rPr lang="en-US" sz="1349">
                <a:solidFill>
                  <a:srgbClr val="878787"/>
                </a:solidFill>
              </a:rPr>
              <a:t>Intelligence &amp; Analytics</a:t>
            </a:r>
            <a:endParaRPr sz="1349">
              <a:solidFill>
                <a:schemeClr val="dk1"/>
              </a:solidFill>
              <a:latin typeface="Calibri"/>
              <a:ea typeface="Calibri"/>
              <a:cs typeface="Calibri"/>
              <a:sym typeface="Calibri"/>
            </a:endParaRPr>
          </a:p>
          <a:p>
            <a:pPr algn="ctr"/>
            <a:r>
              <a:rPr lang="en-US" sz="1349">
                <a:solidFill>
                  <a:schemeClr val="accent2"/>
                </a:solidFill>
              </a:rPr>
              <a:t>Today</a:t>
            </a:r>
            <a:endParaRPr sz="1349">
              <a:solidFill>
                <a:schemeClr val="dk1"/>
              </a:solidFill>
              <a:latin typeface="Calibri"/>
              <a:ea typeface="Calibri"/>
              <a:cs typeface="Calibri"/>
              <a:sym typeface="Calibri"/>
            </a:endParaRPr>
          </a:p>
        </p:txBody>
      </p:sp>
      <p:pic>
        <p:nvPicPr>
          <p:cNvPr id="102" name="Google Shape;102;p4" descr="A picture containing building &#10; &#10;Description automatically generated"/>
          <p:cNvPicPr preferRelativeResize="0"/>
          <p:nvPr/>
        </p:nvPicPr>
        <p:blipFill rotWithShape="1">
          <a:blip r:embed="rId3">
            <a:alphaModFix/>
          </a:blip>
          <a:srcRect/>
          <a:stretch/>
        </p:blipFill>
        <p:spPr>
          <a:xfrm>
            <a:off x="1528374" y="2090511"/>
            <a:ext cx="7603337" cy="2611741"/>
          </a:xfrm>
          <a:prstGeom prst="rect">
            <a:avLst/>
          </a:prstGeom>
          <a:noFill/>
          <a:ln>
            <a:noFill/>
          </a:ln>
        </p:spPr>
      </p:pic>
      <p:grpSp>
        <p:nvGrpSpPr>
          <p:cNvPr id="103" name="Google Shape;103;p4"/>
          <p:cNvGrpSpPr/>
          <p:nvPr/>
        </p:nvGrpSpPr>
        <p:grpSpPr>
          <a:xfrm>
            <a:off x="2789576" y="1257802"/>
            <a:ext cx="4231570" cy="3444450"/>
            <a:chOff x="3717234" y="1084549"/>
            <a:chExt cx="5647318" cy="5424113"/>
          </a:xfrm>
        </p:grpSpPr>
        <p:cxnSp>
          <p:nvCxnSpPr>
            <p:cNvPr id="104" name="Google Shape;104;p4"/>
            <p:cNvCxnSpPr/>
            <p:nvPr/>
          </p:nvCxnSpPr>
          <p:spPr>
            <a:xfrm rot="10800000">
              <a:off x="3717234" y="1084549"/>
              <a:ext cx="0" cy="5424113"/>
            </a:xfrm>
            <a:prstGeom prst="straightConnector1">
              <a:avLst/>
            </a:prstGeom>
            <a:noFill/>
            <a:ln w="9525" cap="flat" cmpd="sng">
              <a:solidFill>
                <a:schemeClr val="accent3"/>
              </a:solidFill>
              <a:prstDash val="solid"/>
              <a:round/>
              <a:headEnd type="none" w="sm" len="sm"/>
              <a:tailEnd type="none" w="sm" len="sm"/>
            </a:ln>
          </p:spPr>
        </p:cxnSp>
        <p:cxnSp>
          <p:nvCxnSpPr>
            <p:cNvPr id="105" name="Google Shape;105;p4"/>
            <p:cNvCxnSpPr/>
            <p:nvPr/>
          </p:nvCxnSpPr>
          <p:spPr>
            <a:xfrm rot="10800000">
              <a:off x="6568752" y="1084549"/>
              <a:ext cx="0" cy="5424113"/>
            </a:xfrm>
            <a:prstGeom prst="straightConnector1">
              <a:avLst/>
            </a:prstGeom>
            <a:noFill/>
            <a:ln w="9525" cap="flat" cmpd="sng">
              <a:solidFill>
                <a:schemeClr val="accent3"/>
              </a:solidFill>
              <a:prstDash val="solid"/>
              <a:round/>
              <a:headEnd type="none" w="sm" len="sm"/>
              <a:tailEnd type="none" w="sm" len="sm"/>
            </a:ln>
          </p:spPr>
        </p:cxnSp>
        <p:cxnSp>
          <p:nvCxnSpPr>
            <p:cNvPr id="106" name="Google Shape;106;p4"/>
            <p:cNvCxnSpPr/>
            <p:nvPr/>
          </p:nvCxnSpPr>
          <p:spPr>
            <a:xfrm rot="10800000">
              <a:off x="9364552" y="1084549"/>
              <a:ext cx="0" cy="5424113"/>
            </a:xfrm>
            <a:prstGeom prst="straightConnector1">
              <a:avLst/>
            </a:prstGeom>
            <a:noFill/>
            <a:ln w="9525" cap="flat" cmpd="sng">
              <a:solidFill>
                <a:schemeClr val="accent3"/>
              </a:solidFill>
              <a:prstDash val="solid"/>
              <a:round/>
              <a:headEnd type="none" w="sm" len="sm"/>
              <a:tailEnd type="none" w="sm" len="sm"/>
            </a:ln>
          </p:spPr>
        </p:cxnSp>
      </p:grpSp>
      <p:pic>
        <p:nvPicPr>
          <p:cNvPr id="107" name="Google Shape;107;p4"/>
          <p:cNvPicPr preferRelativeResize="0"/>
          <p:nvPr/>
        </p:nvPicPr>
        <p:blipFill rotWithShape="1">
          <a:blip r:embed="rId4">
            <a:alphaModFix/>
          </a:blip>
          <a:srcRect/>
          <a:stretch/>
        </p:blipFill>
        <p:spPr>
          <a:xfrm>
            <a:off x="1776779" y="3802841"/>
            <a:ext cx="254797" cy="254797"/>
          </a:xfrm>
          <a:prstGeom prst="rect">
            <a:avLst/>
          </a:prstGeom>
          <a:noFill/>
          <a:ln>
            <a:noFill/>
          </a:ln>
        </p:spPr>
      </p:pic>
      <p:pic>
        <p:nvPicPr>
          <p:cNvPr id="108" name="Google Shape;108;p4"/>
          <p:cNvPicPr preferRelativeResize="0"/>
          <p:nvPr/>
        </p:nvPicPr>
        <p:blipFill rotWithShape="1">
          <a:blip r:embed="rId5">
            <a:alphaModFix/>
          </a:blip>
          <a:srcRect/>
          <a:stretch/>
        </p:blipFill>
        <p:spPr>
          <a:xfrm>
            <a:off x="2237860" y="3802839"/>
            <a:ext cx="276941" cy="276941"/>
          </a:xfrm>
          <a:prstGeom prst="rect">
            <a:avLst/>
          </a:prstGeom>
          <a:noFill/>
          <a:ln>
            <a:noFill/>
          </a:ln>
        </p:spPr>
      </p:pic>
      <p:pic>
        <p:nvPicPr>
          <p:cNvPr id="109" name="Google Shape;109;p4"/>
          <p:cNvPicPr preferRelativeResize="0"/>
          <p:nvPr/>
        </p:nvPicPr>
        <p:blipFill rotWithShape="1">
          <a:blip r:embed="rId6">
            <a:alphaModFix/>
          </a:blip>
          <a:srcRect/>
          <a:stretch/>
        </p:blipFill>
        <p:spPr>
          <a:xfrm>
            <a:off x="1759275" y="4278848"/>
            <a:ext cx="272301" cy="191973"/>
          </a:xfrm>
          <a:prstGeom prst="rect">
            <a:avLst/>
          </a:prstGeom>
          <a:noFill/>
          <a:ln>
            <a:noFill/>
          </a:ln>
        </p:spPr>
      </p:pic>
      <p:pic>
        <p:nvPicPr>
          <p:cNvPr id="110" name="Google Shape;110;p4"/>
          <p:cNvPicPr preferRelativeResize="0"/>
          <p:nvPr/>
        </p:nvPicPr>
        <p:blipFill rotWithShape="1">
          <a:blip r:embed="rId7">
            <a:alphaModFix/>
          </a:blip>
          <a:srcRect/>
          <a:stretch/>
        </p:blipFill>
        <p:spPr>
          <a:xfrm>
            <a:off x="2135839" y="4180043"/>
            <a:ext cx="389581" cy="389581"/>
          </a:xfrm>
          <a:prstGeom prst="rect">
            <a:avLst/>
          </a:prstGeom>
          <a:noFill/>
          <a:ln>
            <a:noFill/>
          </a:ln>
        </p:spPr>
      </p:pic>
      <p:pic>
        <p:nvPicPr>
          <p:cNvPr id="111" name="Google Shape;111;p4"/>
          <p:cNvPicPr preferRelativeResize="0"/>
          <p:nvPr/>
        </p:nvPicPr>
        <p:blipFill rotWithShape="1">
          <a:blip r:embed="rId8">
            <a:alphaModFix/>
          </a:blip>
          <a:srcRect/>
          <a:stretch/>
        </p:blipFill>
        <p:spPr>
          <a:xfrm>
            <a:off x="3166377" y="3431804"/>
            <a:ext cx="284728" cy="294126"/>
          </a:xfrm>
          <a:prstGeom prst="rect">
            <a:avLst/>
          </a:prstGeom>
          <a:noFill/>
          <a:ln>
            <a:noFill/>
          </a:ln>
        </p:spPr>
      </p:pic>
      <p:pic>
        <p:nvPicPr>
          <p:cNvPr id="112" name="Google Shape;112;p4"/>
          <p:cNvPicPr preferRelativeResize="0"/>
          <p:nvPr/>
        </p:nvPicPr>
        <p:blipFill rotWithShape="1">
          <a:blip r:embed="rId9">
            <a:alphaModFix/>
          </a:blip>
          <a:srcRect/>
          <a:stretch/>
        </p:blipFill>
        <p:spPr>
          <a:xfrm>
            <a:off x="3655031" y="3402388"/>
            <a:ext cx="344518" cy="344518"/>
          </a:xfrm>
          <a:prstGeom prst="rect">
            <a:avLst/>
          </a:prstGeom>
          <a:noFill/>
          <a:ln>
            <a:noFill/>
          </a:ln>
        </p:spPr>
      </p:pic>
      <p:pic>
        <p:nvPicPr>
          <p:cNvPr id="113" name="Google Shape;113;p4"/>
          <p:cNvPicPr preferRelativeResize="0"/>
          <p:nvPr/>
        </p:nvPicPr>
        <p:blipFill rotWithShape="1">
          <a:blip r:embed="rId10">
            <a:alphaModFix/>
          </a:blip>
          <a:srcRect/>
          <a:stretch/>
        </p:blipFill>
        <p:spPr>
          <a:xfrm>
            <a:off x="4203473" y="3399872"/>
            <a:ext cx="344513" cy="344513"/>
          </a:xfrm>
          <a:prstGeom prst="rect">
            <a:avLst/>
          </a:prstGeom>
          <a:noFill/>
          <a:ln>
            <a:noFill/>
          </a:ln>
        </p:spPr>
      </p:pic>
      <p:pic>
        <p:nvPicPr>
          <p:cNvPr id="114" name="Google Shape;114;p4"/>
          <p:cNvPicPr preferRelativeResize="0"/>
          <p:nvPr/>
        </p:nvPicPr>
        <p:blipFill rotWithShape="1">
          <a:blip r:embed="rId11">
            <a:alphaModFix/>
          </a:blip>
          <a:srcRect/>
          <a:stretch/>
        </p:blipFill>
        <p:spPr>
          <a:xfrm>
            <a:off x="3106303" y="3931964"/>
            <a:ext cx="294126" cy="294126"/>
          </a:xfrm>
          <a:prstGeom prst="rect">
            <a:avLst/>
          </a:prstGeom>
          <a:noFill/>
          <a:ln>
            <a:noFill/>
          </a:ln>
        </p:spPr>
      </p:pic>
      <p:pic>
        <p:nvPicPr>
          <p:cNvPr id="115" name="Google Shape;115;p4"/>
          <p:cNvPicPr preferRelativeResize="0"/>
          <p:nvPr/>
        </p:nvPicPr>
        <p:blipFill rotWithShape="1">
          <a:blip r:embed="rId12">
            <a:alphaModFix/>
          </a:blip>
          <a:srcRect/>
          <a:stretch/>
        </p:blipFill>
        <p:spPr>
          <a:xfrm>
            <a:off x="4229712" y="3792971"/>
            <a:ext cx="278712" cy="509578"/>
          </a:xfrm>
          <a:prstGeom prst="rect">
            <a:avLst/>
          </a:prstGeom>
          <a:noFill/>
          <a:ln>
            <a:noFill/>
          </a:ln>
        </p:spPr>
      </p:pic>
      <p:pic>
        <p:nvPicPr>
          <p:cNvPr id="116" name="Google Shape;116;p4"/>
          <p:cNvPicPr preferRelativeResize="0"/>
          <p:nvPr/>
        </p:nvPicPr>
        <p:blipFill rotWithShape="1">
          <a:blip r:embed="rId13">
            <a:alphaModFix/>
          </a:blip>
          <a:srcRect/>
          <a:stretch/>
        </p:blipFill>
        <p:spPr>
          <a:xfrm>
            <a:off x="3675205" y="3931965"/>
            <a:ext cx="344513" cy="344513"/>
          </a:xfrm>
          <a:prstGeom prst="rect">
            <a:avLst/>
          </a:prstGeom>
          <a:noFill/>
          <a:ln>
            <a:noFill/>
          </a:ln>
        </p:spPr>
      </p:pic>
      <p:pic>
        <p:nvPicPr>
          <p:cNvPr id="117" name="Google Shape;117;p4"/>
          <p:cNvPicPr preferRelativeResize="0"/>
          <p:nvPr/>
        </p:nvPicPr>
        <p:blipFill rotWithShape="1">
          <a:blip r:embed="rId14">
            <a:alphaModFix/>
          </a:blip>
          <a:srcRect/>
          <a:stretch/>
        </p:blipFill>
        <p:spPr>
          <a:xfrm>
            <a:off x="5174239" y="3109309"/>
            <a:ext cx="276497" cy="287073"/>
          </a:xfrm>
          <a:prstGeom prst="rect">
            <a:avLst/>
          </a:prstGeom>
          <a:noFill/>
          <a:ln>
            <a:noFill/>
          </a:ln>
        </p:spPr>
      </p:pic>
      <p:pic>
        <p:nvPicPr>
          <p:cNvPr id="118" name="Google Shape;118;p4"/>
          <p:cNvPicPr preferRelativeResize="0"/>
          <p:nvPr/>
        </p:nvPicPr>
        <p:blipFill rotWithShape="1">
          <a:blip r:embed="rId15">
            <a:alphaModFix/>
          </a:blip>
          <a:srcRect/>
          <a:stretch/>
        </p:blipFill>
        <p:spPr>
          <a:xfrm>
            <a:off x="5619540" y="3104175"/>
            <a:ext cx="281553" cy="292206"/>
          </a:xfrm>
          <a:prstGeom prst="rect">
            <a:avLst/>
          </a:prstGeom>
          <a:noFill/>
          <a:ln>
            <a:noFill/>
          </a:ln>
        </p:spPr>
      </p:pic>
      <p:pic>
        <p:nvPicPr>
          <p:cNvPr id="119" name="Google Shape;119;p4"/>
          <p:cNvPicPr preferRelativeResize="0"/>
          <p:nvPr/>
        </p:nvPicPr>
        <p:blipFill rotWithShape="1">
          <a:blip r:embed="rId16">
            <a:alphaModFix/>
          </a:blip>
          <a:srcRect/>
          <a:stretch/>
        </p:blipFill>
        <p:spPr>
          <a:xfrm>
            <a:off x="6090361" y="3109307"/>
            <a:ext cx="286015" cy="296837"/>
          </a:xfrm>
          <a:prstGeom prst="rect">
            <a:avLst/>
          </a:prstGeom>
          <a:noFill/>
          <a:ln>
            <a:noFill/>
          </a:ln>
        </p:spPr>
      </p:pic>
      <p:pic>
        <p:nvPicPr>
          <p:cNvPr id="120" name="Google Shape;120;p4"/>
          <p:cNvPicPr preferRelativeResize="0"/>
          <p:nvPr/>
        </p:nvPicPr>
        <p:blipFill rotWithShape="1">
          <a:blip r:embed="rId17">
            <a:alphaModFix/>
          </a:blip>
          <a:srcRect/>
          <a:stretch/>
        </p:blipFill>
        <p:spPr>
          <a:xfrm>
            <a:off x="6546529" y="3104175"/>
            <a:ext cx="276497" cy="287073"/>
          </a:xfrm>
          <a:prstGeom prst="rect">
            <a:avLst/>
          </a:prstGeom>
          <a:noFill/>
          <a:ln>
            <a:noFill/>
          </a:ln>
        </p:spPr>
      </p:pic>
      <p:pic>
        <p:nvPicPr>
          <p:cNvPr id="121" name="Google Shape;121;p4"/>
          <p:cNvPicPr preferRelativeResize="0"/>
          <p:nvPr/>
        </p:nvPicPr>
        <p:blipFill rotWithShape="1">
          <a:blip r:embed="rId18">
            <a:alphaModFix/>
          </a:blip>
          <a:srcRect/>
          <a:stretch/>
        </p:blipFill>
        <p:spPr>
          <a:xfrm>
            <a:off x="5174238" y="3641660"/>
            <a:ext cx="284156" cy="284156"/>
          </a:xfrm>
          <a:prstGeom prst="rect">
            <a:avLst/>
          </a:prstGeom>
          <a:noFill/>
          <a:ln>
            <a:noFill/>
          </a:ln>
        </p:spPr>
      </p:pic>
      <p:pic>
        <p:nvPicPr>
          <p:cNvPr id="122" name="Google Shape;122;p4"/>
          <p:cNvPicPr preferRelativeResize="0"/>
          <p:nvPr/>
        </p:nvPicPr>
        <p:blipFill rotWithShape="1">
          <a:blip r:embed="rId19">
            <a:alphaModFix/>
          </a:blip>
          <a:srcRect/>
          <a:stretch/>
        </p:blipFill>
        <p:spPr>
          <a:xfrm>
            <a:off x="5624907" y="3631971"/>
            <a:ext cx="292205" cy="292205"/>
          </a:xfrm>
          <a:prstGeom prst="rect">
            <a:avLst/>
          </a:prstGeom>
          <a:noFill/>
          <a:ln>
            <a:noFill/>
          </a:ln>
        </p:spPr>
      </p:pic>
      <p:pic>
        <p:nvPicPr>
          <p:cNvPr id="123" name="Google Shape;123;p4"/>
          <p:cNvPicPr preferRelativeResize="0"/>
          <p:nvPr/>
        </p:nvPicPr>
        <p:blipFill rotWithShape="1">
          <a:blip r:embed="rId20">
            <a:alphaModFix/>
          </a:blip>
          <a:srcRect/>
          <a:stretch/>
        </p:blipFill>
        <p:spPr>
          <a:xfrm>
            <a:off x="6083624" y="3610994"/>
            <a:ext cx="345608" cy="349209"/>
          </a:xfrm>
          <a:prstGeom prst="rect">
            <a:avLst/>
          </a:prstGeom>
          <a:noFill/>
          <a:ln>
            <a:noFill/>
          </a:ln>
        </p:spPr>
      </p:pic>
      <p:pic>
        <p:nvPicPr>
          <p:cNvPr id="124" name="Google Shape;124;p4"/>
          <p:cNvPicPr preferRelativeResize="0"/>
          <p:nvPr/>
        </p:nvPicPr>
        <p:blipFill rotWithShape="1">
          <a:blip r:embed="rId21">
            <a:alphaModFix/>
          </a:blip>
          <a:srcRect/>
          <a:stretch/>
        </p:blipFill>
        <p:spPr>
          <a:xfrm>
            <a:off x="6526335" y="3615690"/>
            <a:ext cx="290618" cy="287073"/>
          </a:xfrm>
          <a:prstGeom prst="rect">
            <a:avLst/>
          </a:prstGeom>
          <a:noFill/>
          <a:ln>
            <a:noFill/>
          </a:ln>
        </p:spPr>
      </p:pic>
      <p:pic>
        <p:nvPicPr>
          <p:cNvPr id="125" name="Google Shape;125;p4"/>
          <p:cNvPicPr preferRelativeResize="0"/>
          <p:nvPr/>
        </p:nvPicPr>
        <p:blipFill rotWithShape="1">
          <a:blip r:embed="rId22">
            <a:alphaModFix/>
          </a:blip>
          <a:srcRect/>
          <a:stretch/>
        </p:blipFill>
        <p:spPr>
          <a:xfrm>
            <a:off x="7925116" y="3524070"/>
            <a:ext cx="394389" cy="394389"/>
          </a:xfrm>
          <a:prstGeom prst="rect">
            <a:avLst/>
          </a:prstGeom>
          <a:noFill/>
          <a:ln>
            <a:noFill/>
          </a:ln>
        </p:spPr>
      </p:pic>
      <p:pic>
        <p:nvPicPr>
          <p:cNvPr id="126" name="Google Shape;126;p4"/>
          <p:cNvPicPr preferRelativeResize="0"/>
          <p:nvPr/>
        </p:nvPicPr>
        <p:blipFill rotWithShape="1">
          <a:blip r:embed="rId23">
            <a:alphaModFix/>
          </a:blip>
          <a:srcRect/>
          <a:stretch/>
        </p:blipFill>
        <p:spPr>
          <a:xfrm>
            <a:off x="7845663" y="2983590"/>
            <a:ext cx="493192" cy="493192"/>
          </a:xfrm>
          <a:prstGeom prst="rect">
            <a:avLst/>
          </a:prstGeom>
          <a:noFill/>
          <a:ln>
            <a:noFill/>
          </a:ln>
        </p:spPr>
      </p:pic>
      <p:pic>
        <p:nvPicPr>
          <p:cNvPr id="127" name="Google Shape;127;p4"/>
          <p:cNvPicPr preferRelativeResize="0"/>
          <p:nvPr/>
        </p:nvPicPr>
        <p:blipFill rotWithShape="1">
          <a:blip r:embed="rId24">
            <a:alphaModFix/>
          </a:blip>
          <a:srcRect/>
          <a:stretch/>
        </p:blipFill>
        <p:spPr>
          <a:xfrm>
            <a:off x="8508606" y="3062668"/>
            <a:ext cx="344518" cy="344518"/>
          </a:xfrm>
          <a:prstGeom prst="rect">
            <a:avLst/>
          </a:prstGeom>
          <a:noFill/>
          <a:ln>
            <a:noFill/>
          </a:ln>
        </p:spPr>
      </p:pic>
      <p:pic>
        <p:nvPicPr>
          <p:cNvPr id="128" name="Google Shape;128;p4"/>
          <p:cNvPicPr preferRelativeResize="0"/>
          <p:nvPr/>
        </p:nvPicPr>
        <p:blipFill rotWithShape="1">
          <a:blip r:embed="rId25">
            <a:alphaModFix/>
          </a:blip>
          <a:srcRect/>
          <a:stretch/>
        </p:blipFill>
        <p:spPr>
          <a:xfrm>
            <a:off x="7389117" y="3599058"/>
            <a:ext cx="303706" cy="303706"/>
          </a:xfrm>
          <a:prstGeom prst="rect">
            <a:avLst/>
          </a:prstGeom>
          <a:noFill/>
          <a:ln>
            <a:noFill/>
          </a:ln>
        </p:spPr>
      </p:pic>
      <p:pic>
        <p:nvPicPr>
          <p:cNvPr id="129" name="Google Shape;129;p4"/>
          <p:cNvPicPr preferRelativeResize="0"/>
          <p:nvPr/>
        </p:nvPicPr>
        <p:blipFill rotWithShape="1">
          <a:blip r:embed="rId26">
            <a:alphaModFix/>
          </a:blip>
          <a:srcRect/>
          <a:stretch/>
        </p:blipFill>
        <p:spPr>
          <a:xfrm>
            <a:off x="8516496" y="3600595"/>
            <a:ext cx="327024" cy="304517"/>
          </a:xfrm>
          <a:prstGeom prst="rect">
            <a:avLst/>
          </a:prstGeom>
          <a:noFill/>
          <a:ln>
            <a:noFill/>
          </a:ln>
        </p:spPr>
      </p:pic>
      <p:pic>
        <p:nvPicPr>
          <p:cNvPr id="130" name="Google Shape;130;p4"/>
          <p:cNvPicPr preferRelativeResize="0"/>
          <p:nvPr/>
        </p:nvPicPr>
        <p:blipFill rotWithShape="1">
          <a:blip r:embed="rId27">
            <a:alphaModFix/>
          </a:blip>
          <a:srcRect/>
          <a:stretch/>
        </p:blipFill>
        <p:spPr>
          <a:xfrm>
            <a:off x="7227432" y="2874875"/>
            <a:ext cx="550047" cy="550047"/>
          </a:xfrm>
          <a:prstGeom prst="rect">
            <a:avLst/>
          </a:prstGeom>
          <a:noFill/>
          <a:ln>
            <a:noFill/>
          </a:ln>
        </p:spPr>
      </p:pic>
      <p:sp>
        <p:nvSpPr>
          <p:cNvPr id="131" name="Google Shape;131;p4"/>
          <p:cNvSpPr/>
          <p:nvPr/>
        </p:nvSpPr>
        <p:spPr>
          <a:xfrm>
            <a:off x="106032" y="1340235"/>
            <a:ext cx="1174415" cy="452354"/>
          </a:xfrm>
          <a:prstGeom prst="rect">
            <a:avLst/>
          </a:prstGeom>
          <a:noFill/>
          <a:ln>
            <a:noFill/>
          </a:ln>
        </p:spPr>
        <p:txBody>
          <a:bodyPr spcFirstLastPara="1" wrap="square" lIns="51377" tIns="25676" rIns="51377" bIns="25676" anchor="ctr" anchorCtr="0">
            <a:noAutofit/>
          </a:bodyPr>
          <a:lstStyle/>
          <a:p>
            <a:pPr algn="ctr"/>
            <a:r>
              <a:rPr lang="en-US" sz="1349" b="1">
                <a:solidFill>
                  <a:srgbClr val="FFC000"/>
                </a:solidFill>
              </a:rPr>
              <a:t>RESPONSE</a:t>
            </a:r>
            <a:endParaRPr sz="1349">
              <a:solidFill>
                <a:schemeClr val="dk1"/>
              </a:solidFill>
              <a:latin typeface="Calibri"/>
              <a:ea typeface="Calibri"/>
              <a:cs typeface="Calibri"/>
              <a:sym typeface="Calibri"/>
            </a:endParaRPr>
          </a:p>
        </p:txBody>
      </p:sp>
      <p:sp>
        <p:nvSpPr>
          <p:cNvPr id="132" name="Google Shape;132;p4"/>
          <p:cNvSpPr/>
          <p:nvPr/>
        </p:nvSpPr>
        <p:spPr>
          <a:xfrm>
            <a:off x="106032" y="3831461"/>
            <a:ext cx="1174415" cy="452354"/>
          </a:xfrm>
          <a:prstGeom prst="rect">
            <a:avLst/>
          </a:prstGeom>
          <a:noFill/>
          <a:ln>
            <a:noFill/>
          </a:ln>
        </p:spPr>
        <p:txBody>
          <a:bodyPr spcFirstLastPara="1" wrap="square" lIns="51377" tIns="25676" rIns="51377" bIns="25676" anchor="ctr" anchorCtr="0">
            <a:noAutofit/>
          </a:bodyPr>
          <a:lstStyle/>
          <a:p>
            <a:pPr algn="ctr"/>
            <a:r>
              <a:rPr lang="en-US" sz="1349" b="1">
                <a:solidFill>
                  <a:srgbClr val="FFC000"/>
                </a:solidFill>
              </a:rPr>
              <a:t>THREATS</a:t>
            </a:r>
            <a:endParaRPr sz="1349">
              <a:solidFill>
                <a:schemeClr val="dk1"/>
              </a:solidFill>
              <a:latin typeface="Calibri"/>
              <a:ea typeface="Calibri"/>
              <a:cs typeface="Calibri"/>
              <a:sym typeface="Calibri"/>
            </a:endParaRPr>
          </a:p>
        </p:txBody>
      </p:sp>
      <p:sp>
        <p:nvSpPr>
          <p:cNvPr id="133" name="Google Shape;133;p4"/>
          <p:cNvSpPr/>
          <p:nvPr/>
        </p:nvSpPr>
        <p:spPr>
          <a:xfrm>
            <a:off x="1581235" y="3027440"/>
            <a:ext cx="1174415" cy="452354"/>
          </a:xfrm>
          <a:prstGeom prst="rect">
            <a:avLst/>
          </a:prstGeom>
          <a:noFill/>
          <a:ln>
            <a:noFill/>
          </a:ln>
        </p:spPr>
        <p:txBody>
          <a:bodyPr spcFirstLastPara="1" wrap="square" lIns="51377" tIns="25676" rIns="51377" bIns="25676" anchor="ctr" anchorCtr="0">
            <a:noAutofit/>
          </a:bodyPr>
          <a:lstStyle/>
          <a:p>
            <a:pPr algn="ctr"/>
            <a:r>
              <a:rPr lang="en-US" sz="1049" b="1">
                <a:solidFill>
                  <a:srgbClr val="AA7A13"/>
                </a:solidFill>
              </a:rPr>
              <a:t>Worms</a:t>
            </a:r>
            <a:endParaRPr sz="1349">
              <a:solidFill>
                <a:schemeClr val="dk1"/>
              </a:solidFill>
              <a:latin typeface="Calibri"/>
              <a:ea typeface="Calibri"/>
              <a:cs typeface="Calibri"/>
              <a:sym typeface="Calibri"/>
            </a:endParaRPr>
          </a:p>
        </p:txBody>
      </p:sp>
      <p:sp>
        <p:nvSpPr>
          <p:cNvPr id="134" name="Google Shape;134;p4"/>
          <p:cNvSpPr/>
          <p:nvPr/>
        </p:nvSpPr>
        <p:spPr>
          <a:xfrm>
            <a:off x="3249018" y="2968860"/>
            <a:ext cx="1322982" cy="452354"/>
          </a:xfrm>
          <a:prstGeom prst="rect">
            <a:avLst/>
          </a:prstGeom>
          <a:noFill/>
          <a:ln>
            <a:noFill/>
          </a:ln>
        </p:spPr>
        <p:txBody>
          <a:bodyPr spcFirstLastPara="1" wrap="square" lIns="51377" tIns="25676" rIns="51377" bIns="25676" anchor="ctr" anchorCtr="0">
            <a:noAutofit/>
          </a:bodyPr>
          <a:lstStyle/>
          <a:p>
            <a:pPr algn="ctr"/>
            <a:r>
              <a:rPr lang="en-US" sz="1049" b="1">
                <a:solidFill>
                  <a:srgbClr val="FFC000"/>
                </a:solidFill>
              </a:rPr>
              <a:t>Spyware/Rootkits</a:t>
            </a:r>
            <a:endParaRPr sz="1349">
              <a:solidFill>
                <a:schemeClr val="dk1"/>
              </a:solidFill>
              <a:latin typeface="Calibri"/>
              <a:ea typeface="Calibri"/>
              <a:cs typeface="Calibri"/>
              <a:sym typeface="Calibri"/>
            </a:endParaRPr>
          </a:p>
        </p:txBody>
      </p:sp>
      <p:sp>
        <p:nvSpPr>
          <p:cNvPr id="135" name="Google Shape;135;p4"/>
          <p:cNvSpPr/>
          <p:nvPr/>
        </p:nvSpPr>
        <p:spPr>
          <a:xfrm>
            <a:off x="5416375" y="2511871"/>
            <a:ext cx="1400678" cy="452281"/>
          </a:xfrm>
          <a:prstGeom prst="rect">
            <a:avLst/>
          </a:prstGeom>
          <a:noFill/>
          <a:ln>
            <a:noFill/>
          </a:ln>
        </p:spPr>
        <p:txBody>
          <a:bodyPr spcFirstLastPara="1" wrap="square" lIns="51377" tIns="25676" rIns="51377" bIns="25676" anchor="ctr" anchorCtr="0">
            <a:noAutofit/>
          </a:bodyPr>
          <a:lstStyle/>
          <a:p>
            <a:pPr algn="ctr"/>
            <a:r>
              <a:rPr lang="en-US" sz="1049" b="1">
                <a:solidFill>
                  <a:srgbClr val="FFC000"/>
                </a:solidFill>
              </a:rPr>
              <a:t>APTs/Cyberware</a:t>
            </a:r>
            <a:endParaRPr sz="1049" b="1">
              <a:solidFill>
                <a:srgbClr val="FFC000"/>
              </a:solidFill>
            </a:endParaRPr>
          </a:p>
        </p:txBody>
      </p:sp>
      <p:sp>
        <p:nvSpPr>
          <p:cNvPr id="136" name="Google Shape;136;p4"/>
          <p:cNvSpPr/>
          <p:nvPr/>
        </p:nvSpPr>
        <p:spPr>
          <a:xfrm>
            <a:off x="7264136" y="2351641"/>
            <a:ext cx="1759990" cy="452354"/>
          </a:xfrm>
          <a:prstGeom prst="rect">
            <a:avLst/>
          </a:prstGeom>
          <a:noFill/>
          <a:ln>
            <a:noFill/>
          </a:ln>
        </p:spPr>
        <p:txBody>
          <a:bodyPr spcFirstLastPara="1" wrap="square" lIns="51377" tIns="25676" rIns="51377" bIns="25676" anchor="ctr" anchorCtr="0">
            <a:noAutofit/>
          </a:bodyPr>
          <a:lstStyle/>
          <a:p>
            <a:pPr algn="ctr"/>
            <a:r>
              <a:rPr lang="en-US" sz="1049" b="1">
                <a:solidFill>
                  <a:srgbClr val="FFC000"/>
                </a:solidFill>
              </a:rPr>
              <a:t>Increased Attack Surface</a:t>
            </a:r>
            <a:endParaRPr sz="1349">
              <a:solidFill>
                <a:schemeClr val="dk1"/>
              </a:solidFill>
              <a:latin typeface="Calibri"/>
              <a:ea typeface="Calibri"/>
              <a:cs typeface="Calibri"/>
              <a:sym typeface="Calibri"/>
            </a:endParaRPr>
          </a:p>
          <a:p>
            <a:pPr algn="ctr"/>
            <a:r>
              <a:rPr lang="en-US" sz="1049" b="1">
                <a:solidFill>
                  <a:srgbClr val="FFC000"/>
                </a:solidFill>
              </a:rPr>
              <a:t>Mobility &amp; Cloud</a:t>
            </a:r>
            <a:endParaRPr sz="1349">
              <a:solidFill>
                <a:schemeClr val="dk1"/>
              </a:solidFill>
              <a:latin typeface="Calibri"/>
              <a:ea typeface="Calibri"/>
              <a:cs typeface="Calibri"/>
              <a:sym typeface="Calibri"/>
            </a:endParaRPr>
          </a:p>
        </p:txBody>
      </p:sp>
      <p:sp>
        <p:nvSpPr>
          <p:cNvPr id="137" name="Google Shape;137;p4"/>
          <p:cNvSpPr/>
          <p:nvPr/>
        </p:nvSpPr>
        <p:spPr>
          <a:xfrm>
            <a:off x="1537610" y="2043463"/>
            <a:ext cx="7062511" cy="308000"/>
          </a:xfrm>
          <a:prstGeom prst="rightArrow">
            <a:avLst>
              <a:gd name="adj1" fmla="val 50000"/>
              <a:gd name="adj2" fmla="val 50000"/>
            </a:avLst>
          </a:prstGeom>
          <a:gradFill>
            <a:gsLst>
              <a:gs pos="0">
                <a:srgbClr val="FF0000"/>
              </a:gs>
              <a:gs pos="61000">
                <a:schemeClr val="accent3"/>
              </a:gs>
              <a:gs pos="100000">
                <a:schemeClr val="accent3"/>
              </a:gs>
            </a:gsLst>
            <a:path path="circle">
              <a:fillToRect l="100000" t="100000"/>
            </a:path>
            <a:tileRect r="-100000" b="-100000"/>
          </a:gradFill>
          <a:ln>
            <a:noFill/>
          </a:ln>
        </p:spPr>
        <p:txBody>
          <a:bodyPr spcFirstLastPara="1" wrap="square" lIns="68487" tIns="68487" rIns="68487" bIns="68487" anchor="ctr" anchorCtr="0">
            <a:noAutofit/>
          </a:bodyPr>
          <a:lstStyle/>
          <a:p>
            <a:pPr algn="ctr"/>
            <a:r>
              <a:rPr lang="en-US" sz="1349">
                <a:solidFill>
                  <a:srgbClr val="FFFFFF"/>
                </a:solidFill>
                <a:latin typeface="Calibri"/>
                <a:ea typeface="Calibri"/>
                <a:cs typeface="Calibri"/>
                <a:sym typeface="Calibri"/>
              </a:rPr>
              <a:t>DNS Exploitation</a:t>
            </a:r>
            <a:endParaRPr sz="1349">
              <a:solidFill>
                <a:srgbClr val="FFFFFF"/>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7E4086-E271-984A-A33B-388BB9D60444}"/>
              </a:ext>
            </a:extLst>
          </p:cNvPr>
          <p:cNvSpPr>
            <a:spLocks noGrp="1"/>
          </p:cNvSpPr>
          <p:nvPr>
            <p:ph type="title"/>
          </p:nvPr>
        </p:nvSpPr>
        <p:spPr>
          <a:xfrm>
            <a:off x="129012" y="193764"/>
            <a:ext cx="9135541" cy="921312"/>
          </a:xfrm>
        </p:spPr>
        <p:txBody>
          <a:bodyPr>
            <a:normAutofit fontScale="90000"/>
          </a:bodyPr>
          <a:lstStyle/>
          <a:p>
            <a:r>
              <a:rPr lang="en-US" sz="2398" b="1" dirty="0"/>
              <a:t>On 98K domains Farsight has caught within 5min after appearing, other security vendors have an average delay of 63h to protect*</a:t>
            </a:r>
          </a:p>
        </p:txBody>
      </p:sp>
      <p:sp>
        <p:nvSpPr>
          <p:cNvPr id="6" name="ZoneTexte 5">
            <a:extLst>
              <a:ext uri="{FF2B5EF4-FFF2-40B4-BE49-F238E27FC236}">
                <a16:creationId xmlns:a16="http://schemas.microsoft.com/office/drawing/2014/main" id="{DFC6B678-4A96-754D-BAA1-A749E12F9100}"/>
              </a:ext>
            </a:extLst>
          </p:cNvPr>
          <p:cNvSpPr txBox="1"/>
          <p:nvPr/>
        </p:nvSpPr>
        <p:spPr>
          <a:xfrm>
            <a:off x="5820781" y="4534089"/>
            <a:ext cx="2179989" cy="247979"/>
          </a:xfrm>
          <a:prstGeom prst="rect">
            <a:avLst/>
          </a:prstGeom>
          <a:noFill/>
        </p:spPr>
        <p:txBody>
          <a:bodyPr wrap="none" rtlCol="0">
            <a:spAutoFit/>
          </a:bodyPr>
          <a:lstStyle/>
          <a:p>
            <a:pPr algn="l"/>
            <a:r>
              <a:rPr lang="fr-FR" sz="1012" dirty="0">
                <a:solidFill>
                  <a:schemeClr val="tx1">
                    <a:lumMod val="75000"/>
                    <a:lumOff val="25000"/>
                  </a:schemeClr>
                </a:solidFill>
                <a:latin typeface="Arial" panose="020B0604020202020204" pitchFamily="34" charset="0"/>
                <a:cs typeface="Arial" panose="020B0604020202020204" pitchFamily="34" charset="0"/>
              </a:rPr>
              <a:t>* on the 2020-09-26 to 2020-10-20</a:t>
            </a:r>
          </a:p>
        </p:txBody>
      </p:sp>
      <p:sp>
        <p:nvSpPr>
          <p:cNvPr id="9" name="ZoneTexte 8">
            <a:extLst>
              <a:ext uri="{FF2B5EF4-FFF2-40B4-BE49-F238E27FC236}">
                <a16:creationId xmlns:a16="http://schemas.microsoft.com/office/drawing/2014/main" id="{C393C602-3A98-0F4C-9B71-8F1194C056E6}"/>
              </a:ext>
            </a:extLst>
          </p:cNvPr>
          <p:cNvSpPr txBox="1"/>
          <p:nvPr/>
        </p:nvSpPr>
        <p:spPr>
          <a:xfrm>
            <a:off x="4230" y="4618437"/>
            <a:ext cx="1875700" cy="247979"/>
          </a:xfrm>
          <a:prstGeom prst="rect">
            <a:avLst/>
          </a:prstGeom>
          <a:noFill/>
        </p:spPr>
        <p:txBody>
          <a:bodyPr wrap="none" rtlCol="0">
            <a:spAutoFit/>
          </a:bodyPr>
          <a:lstStyle/>
          <a:p>
            <a:pPr algn="l"/>
            <a:r>
              <a:rPr lang="fr-FR" sz="1012" dirty="0">
                <a:solidFill>
                  <a:schemeClr val="tx1">
                    <a:lumMod val="75000"/>
                    <a:lumOff val="25000"/>
                  </a:schemeClr>
                </a:solidFill>
                <a:latin typeface="Arial" panose="020B0604020202020204" pitchFamily="34" charset="0"/>
                <a:cs typeface="Arial" panose="020B0604020202020204" pitchFamily="34" charset="0"/>
              </a:rPr>
              <a:t>Note: IID </a:t>
            </a:r>
            <a:r>
              <a:rPr lang="fr-FR" sz="1012" dirty="0" err="1">
                <a:solidFill>
                  <a:schemeClr val="tx1">
                    <a:lumMod val="75000"/>
                    <a:lumOff val="25000"/>
                  </a:schemeClr>
                </a:solidFill>
                <a:latin typeface="Arial" panose="020B0604020202020204" pitchFamily="34" charset="0"/>
                <a:cs typeface="Arial" panose="020B0604020202020204" pitchFamily="34" charset="0"/>
              </a:rPr>
              <a:t>is</a:t>
            </a:r>
            <a:r>
              <a:rPr lang="fr-FR" sz="1012" dirty="0">
                <a:solidFill>
                  <a:schemeClr val="tx1">
                    <a:lumMod val="75000"/>
                    <a:lumOff val="25000"/>
                  </a:schemeClr>
                </a:solidFill>
                <a:latin typeface="Arial" panose="020B0604020202020204" pitchFamily="34" charset="0"/>
                <a:cs typeface="Arial" panose="020B0604020202020204" pitchFamily="34" charset="0"/>
              </a:rPr>
              <a:t> an Infoblox brand</a:t>
            </a:r>
          </a:p>
        </p:txBody>
      </p:sp>
      <p:pic>
        <p:nvPicPr>
          <p:cNvPr id="3" name="Image 2">
            <a:extLst>
              <a:ext uri="{FF2B5EF4-FFF2-40B4-BE49-F238E27FC236}">
                <a16:creationId xmlns:a16="http://schemas.microsoft.com/office/drawing/2014/main" id="{62FED29E-CA14-6640-9FD3-E79F156B9662}"/>
              </a:ext>
            </a:extLst>
          </p:cNvPr>
          <p:cNvPicPr>
            <a:picLocks noChangeAspect="1"/>
          </p:cNvPicPr>
          <p:nvPr/>
        </p:nvPicPr>
        <p:blipFill>
          <a:blip r:embed="rId3"/>
          <a:stretch>
            <a:fillRect/>
          </a:stretch>
        </p:blipFill>
        <p:spPr>
          <a:xfrm>
            <a:off x="4229" y="1320991"/>
            <a:ext cx="3223967" cy="2957156"/>
          </a:xfrm>
          <a:prstGeom prst="rect">
            <a:avLst/>
          </a:prstGeom>
        </p:spPr>
      </p:pic>
      <p:pic>
        <p:nvPicPr>
          <p:cNvPr id="4" name="Image 3">
            <a:extLst>
              <a:ext uri="{FF2B5EF4-FFF2-40B4-BE49-F238E27FC236}">
                <a16:creationId xmlns:a16="http://schemas.microsoft.com/office/drawing/2014/main" id="{8B19E610-FDF9-EA44-A9BF-B282530A8746}"/>
              </a:ext>
            </a:extLst>
          </p:cNvPr>
          <p:cNvPicPr>
            <a:picLocks noChangeAspect="1"/>
          </p:cNvPicPr>
          <p:nvPr/>
        </p:nvPicPr>
        <p:blipFill>
          <a:blip r:embed="rId4"/>
          <a:stretch>
            <a:fillRect/>
          </a:stretch>
        </p:blipFill>
        <p:spPr>
          <a:xfrm>
            <a:off x="3344823" y="1115076"/>
            <a:ext cx="5794949" cy="3301614"/>
          </a:xfrm>
          <a:prstGeom prst="rect">
            <a:avLst/>
          </a:prstGeom>
        </p:spPr>
      </p:pic>
    </p:spTree>
    <p:extLst>
      <p:ext uri="{BB962C8B-B14F-4D97-AF65-F5344CB8AC3E}">
        <p14:creationId xmlns:p14="http://schemas.microsoft.com/office/powerpoint/2010/main" val="16208645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82"/>
          <p:cNvSpPr txBox="1">
            <a:spLocks noGrp="1"/>
          </p:cNvSpPr>
          <p:nvPr>
            <p:ph type="title"/>
          </p:nvPr>
        </p:nvSpPr>
        <p:spPr>
          <a:xfrm>
            <a:off x="267275" y="162098"/>
            <a:ext cx="8481518" cy="786926"/>
          </a:xfrm>
          <a:prstGeom prst="rect">
            <a:avLst/>
          </a:prstGeom>
          <a:noFill/>
          <a:ln>
            <a:noFill/>
          </a:ln>
        </p:spPr>
        <p:txBody>
          <a:bodyPr spcFirstLastPara="1" wrap="square" lIns="45700" tIns="45700" rIns="45700" bIns="45700" anchor="ctr" anchorCtr="0">
            <a:normAutofit/>
          </a:bodyPr>
          <a:lstStyle/>
          <a:p>
            <a:pPr marL="0" lvl="0" indent="0" algn="l" rtl="0">
              <a:lnSpc>
                <a:spcPct val="80000"/>
              </a:lnSpc>
              <a:spcBef>
                <a:spcPts val="0"/>
              </a:spcBef>
              <a:spcAft>
                <a:spcPts val="0"/>
              </a:spcAft>
              <a:buSzPts val="2800"/>
              <a:buNone/>
            </a:pPr>
            <a:r>
              <a:rPr lang="en-US" sz="2700" dirty="0"/>
              <a:t>DNS Security 101: Plaintext Browser-Based Exfiltration</a:t>
            </a:r>
            <a:endParaRPr sz="2700" dirty="0"/>
          </a:p>
        </p:txBody>
      </p:sp>
      <p:sp>
        <p:nvSpPr>
          <p:cNvPr id="549" name="Google Shape;549;p82"/>
          <p:cNvSpPr txBox="1">
            <a:spLocks noGrp="1"/>
          </p:cNvSpPr>
          <p:nvPr>
            <p:ph type="body" idx="1"/>
          </p:nvPr>
        </p:nvSpPr>
        <p:spPr>
          <a:xfrm>
            <a:off x="267275" y="1085990"/>
            <a:ext cx="8481518" cy="3895412"/>
          </a:xfrm>
          <a:prstGeom prst="rect">
            <a:avLst/>
          </a:prstGeom>
          <a:noFill/>
          <a:ln>
            <a:noFill/>
          </a:ln>
        </p:spPr>
        <p:txBody>
          <a:bodyPr spcFirstLastPara="1" wrap="square" lIns="45700" tIns="45700" rIns="45700" bIns="45700" anchor="t" anchorCtr="0">
            <a:normAutofit/>
          </a:bodyPr>
          <a:lstStyle/>
          <a:p>
            <a:pPr marL="457200" lvl="0" indent="-355600" algn="l" rtl="0">
              <a:lnSpc>
                <a:spcPct val="90000"/>
              </a:lnSpc>
              <a:spcBef>
                <a:spcPts val="1200"/>
              </a:spcBef>
              <a:spcAft>
                <a:spcPts val="0"/>
              </a:spcAft>
              <a:buSzPts val="2000"/>
              <a:buChar char="•"/>
            </a:pPr>
            <a:r>
              <a:rPr lang="en-US"/>
              <a:t>Does it Resolve?		123-45-6789.google.com</a:t>
            </a:r>
            <a:endParaRPr/>
          </a:p>
          <a:p>
            <a:pPr marL="457200" lvl="0" indent="-355600" algn="l" rtl="0">
              <a:lnSpc>
                <a:spcPct val="90000"/>
              </a:lnSpc>
              <a:spcBef>
                <a:spcPts val="1200"/>
              </a:spcBef>
              <a:spcAft>
                <a:spcPts val="0"/>
              </a:spcAft>
              <a:buSzPts val="2000"/>
              <a:buChar char="•"/>
            </a:pPr>
            <a:r>
              <a:rPr lang="en-US"/>
              <a:t>What is the response?	DXDOMAIN</a:t>
            </a:r>
            <a:endParaRPr/>
          </a:p>
          <a:p>
            <a:pPr marL="457200" lvl="0" indent="-355600" algn="l" rtl="0">
              <a:lnSpc>
                <a:spcPct val="90000"/>
              </a:lnSpc>
              <a:spcBef>
                <a:spcPts val="1200"/>
              </a:spcBef>
              <a:spcAft>
                <a:spcPts val="0"/>
              </a:spcAft>
              <a:buSzPts val="2000"/>
              <a:buChar char="•"/>
            </a:pPr>
            <a:r>
              <a:rPr lang="en-US"/>
              <a:t>What does it mean?		</a:t>
            </a:r>
            <a:endParaRPr/>
          </a:p>
          <a:p>
            <a:pPr marL="571500" lvl="1" indent="0" algn="ctr" rtl="0">
              <a:lnSpc>
                <a:spcPct val="100000"/>
              </a:lnSpc>
              <a:spcBef>
                <a:spcPts val="1200"/>
              </a:spcBef>
              <a:spcAft>
                <a:spcPts val="0"/>
              </a:spcAft>
              <a:buSzPts val="1800"/>
              <a:buNone/>
            </a:pPr>
            <a:r>
              <a:rPr lang="en-US"/>
              <a:t>Domain does not exist error. Malware (largely bots) leverage Domain Generating Algorithms (DGA) to try and reach Command and Control (C2), creating NXDOMAIN responses. If this were a breach, data has been successfully exfiltrated via plaintext using the browser.</a:t>
            </a:r>
            <a:endParaRPr/>
          </a:p>
        </p:txBody>
      </p:sp>
      <p:pic>
        <p:nvPicPr>
          <p:cNvPr id="550" name="Google Shape;550;p82"/>
          <p:cNvPicPr preferRelativeResize="0"/>
          <p:nvPr/>
        </p:nvPicPr>
        <p:blipFill rotWithShape="1">
          <a:blip r:embed="rId3">
            <a:alphaModFix/>
          </a:blip>
          <a:srcRect/>
          <a:stretch/>
        </p:blipFill>
        <p:spPr>
          <a:xfrm>
            <a:off x="2337757" y="2003202"/>
            <a:ext cx="4340553" cy="205430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9">
                                            <p:txEl>
                                              <p:pRg st="0" end="0"/>
                                            </p:txEl>
                                          </p:spTgt>
                                        </p:tgtEl>
                                        <p:attrNameLst>
                                          <p:attrName>style.visibility</p:attrName>
                                        </p:attrNameLst>
                                      </p:cBhvr>
                                      <p:to>
                                        <p:strVal val="visible"/>
                                      </p:to>
                                    </p:set>
                                    <p:animEffect transition="in" filter="fade">
                                      <p:cBhvr>
                                        <p:cTn id="7" dur="500"/>
                                        <p:tgtEl>
                                          <p:spTgt spid="5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9">
                                            <p:txEl>
                                              <p:pRg st="1" end="1"/>
                                            </p:txEl>
                                          </p:spTgt>
                                        </p:tgtEl>
                                        <p:attrNameLst>
                                          <p:attrName>style.visibility</p:attrName>
                                        </p:attrNameLst>
                                      </p:cBhvr>
                                      <p:to>
                                        <p:strVal val="visible"/>
                                      </p:to>
                                    </p:set>
                                    <p:animEffect transition="in" filter="fade">
                                      <p:cBhvr>
                                        <p:cTn id="12" dur="500"/>
                                        <p:tgtEl>
                                          <p:spTgt spid="54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9">
                                            <p:txEl>
                                              <p:pRg st="2" end="2"/>
                                            </p:txEl>
                                          </p:spTgt>
                                        </p:tgtEl>
                                        <p:attrNameLst>
                                          <p:attrName>style.visibility</p:attrName>
                                        </p:attrNameLst>
                                      </p:cBhvr>
                                      <p:to>
                                        <p:strVal val="visible"/>
                                      </p:to>
                                    </p:set>
                                    <p:animEffect transition="in" filter="fade">
                                      <p:cBhvr>
                                        <p:cTn id="17" dur="500"/>
                                        <p:tgtEl>
                                          <p:spTgt spid="54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49">
                                            <p:txEl>
                                              <p:pRg st="3" end="3"/>
                                            </p:txEl>
                                          </p:spTgt>
                                        </p:tgtEl>
                                        <p:attrNameLst>
                                          <p:attrName>style.visibility</p:attrName>
                                        </p:attrNameLst>
                                      </p:cBhvr>
                                      <p:to>
                                        <p:strVal val="visible"/>
                                      </p:to>
                                    </p:set>
                                    <p:animEffect transition="in" filter="fade">
                                      <p:cBhvr>
                                        <p:cTn id="22" dur="500"/>
                                        <p:tgtEl>
                                          <p:spTgt spid="54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50"/>
                                        </p:tgtEl>
                                        <p:attrNameLst>
                                          <p:attrName>style.visibility</p:attrName>
                                        </p:attrNameLst>
                                      </p:cBhvr>
                                      <p:to>
                                        <p:strVal val="visible"/>
                                      </p:to>
                                    </p:set>
                                    <p:animEffect transition="in" filter="fade">
                                      <p:cBhvr>
                                        <p:cTn id="27" dur="500"/>
                                        <p:tgtEl>
                                          <p:spTgt spid="55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550"/>
                                        </p:tgtEl>
                                      </p:cBhvr>
                                    </p:animEffect>
                                    <p:set>
                                      <p:cBhvr>
                                        <p:cTn id="32" dur="1" fill="hold">
                                          <p:stCondLst>
                                            <p:cond delay="500"/>
                                          </p:stCondLst>
                                        </p:cTn>
                                        <p:tgtEl>
                                          <p:spTgt spid="5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84"/>
          <p:cNvSpPr txBox="1">
            <a:spLocks noGrp="1"/>
          </p:cNvSpPr>
          <p:nvPr>
            <p:ph type="title"/>
          </p:nvPr>
        </p:nvSpPr>
        <p:spPr>
          <a:xfrm>
            <a:off x="267275" y="162098"/>
            <a:ext cx="8481518" cy="786926"/>
          </a:xfrm>
          <a:prstGeom prst="rect">
            <a:avLst/>
          </a:prstGeom>
          <a:noFill/>
          <a:ln>
            <a:noFill/>
          </a:ln>
        </p:spPr>
        <p:txBody>
          <a:bodyPr spcFirstLastPara="1" wrap="square" lIns="45700" tIns="45700" rIns="45700" bIns="45700" anchor="ctr" anchorCtr="0">
            <a:normAutofit/>
          </a:bodyPr>
          <a:lstStyle/>
          <a:p>
            <a:pPr marL="0" lvl="0" indent="0" algn="l" rtl="0">
              <a:lnSpc>
                <a:spcPct val="80000"/>
              </a:lnSpc>
              <a:spcBef>
                <a:spcPts val="0"/>
              </a:spcBef>
              <a:spcAft>
                <a:spcPts val="0"/>
              </a:spcAft>
              <a:buSzPts val="2800"/>
              <a:buNone/>
            </a:pPr>
            <a:r>
              <a:rPr lang="en-US"/>
              <a:t>DNS Attacks – Wide Reaching and Orchestrated</a:t>
            </a:r>
            <a:endParaRPr/>
          </a:p>
        </p:txBody>
      </p:sp>
      <p:sp>
        <p:nvSpPr>
          <p:cNvPr id="563" name="Google Shape;563;p84"/>
          <p:cNvSpPr txBox="1">
            <a:spLocks noGrp="1"/>
          </p:cNvSpPr>
          <p:nvPr>
            <p:ph type="body" idx="1"/>
          </p:nvPr>
        </p:nvSpPr>
        <p:spPr>
          <a:xfrm>
            <a:off x="267275" y="1085990"/>
            <a:ext cx="5700388" cy="3559200"/>
          </a:xfrm>
          <a:prstGeom prst="rect">
            <a:avLst/>
          </a:prstGeom>
          <a:noFill/>
          <a:ln>
            <a:noFill/>
          </a:ln>
        </p:spPr>
        <p:txBody>
          <a:bodyPr spcFirstLastPara="1" wrap="square" lIns="45700" tIns="45700" rIns="45700" bIns="45700" anchor="t" anchorCtr="0">
            <a:normAutofit/>
          </a:bodyPr>
          <a:lstStyle/>
          <a:p>
            <a:pPr marL="457200" lvl="0" indent="-355600" algn="l" rtl="0">
              <a:lnSpc>
                <a:spcPct val="90000"/>
              </a:lnSpc>
              <a:spcBef>
                <a:spcPts val="1200"/>
              </a:spcBef>
              <a:spcAft>
                <a:spcPts val="0"/>
              </a:spcAft>
              <a:buSzPts val="2000"/>
              <a:buChar char="•"/>
            </a:pPr>
            <a:r>
              <a:rPr lang="en-US"/>
              <a:t>DNS Tunneling (Data Exfiltration)</a:t>
            </a:r>
            <a:endParaRPr/>
          </a:p>
          <a:p>
            <a:pPr marL="457200" lvl="0" indent="-355600" algn="l" rtl="0">
              <a:lnSpc>
                <a:spcPct val="90000"/>
              </a:lnSpc>
              <a:spcBef>
                <a:spcPts val="1200"/>
              </a:spcBef>
              <a:spcAft>
                <a:spcPts val="0"/>
              </a:spcAft>
              <a:buSzPts val="2000"/>
              <a:buChar char="•"/>
            </a:pPr>
            <a:r>
              <a:rPr lang="en-US"/>
              <a:t>DNS Amplification </a:t>
            </a:r>
            <a:endParaRPr/>
          </a:p>
          <a:p>
            <a:pPr marL="457200" lvl="0" indent="-355600" algn="l" rtl="0">
              <a:lnSpc>
                <a:spcPct val="90000"/>
              </a:lnSpc>
              <a:spcBef>
                <a:spcPts val="1200"/>
              </a:spcBef>
              <a:spcAft>
                <a:spcPts val="0"/>
              </a:spcAft>
              <a:buSzPts val="2000"/>
              <a:buChar char="•"/>
            </a:pPr>
            <a:r>
              <a:rPr lang="en-US"/>
              <a:t>DDoS / DNS Flooding</a:t>
            </a:r>
            <a:endParaRPr/>
          </a:p>
          <a:p>
            <a:pPr marL="457200" lvl="0" indent="-355600" algn="l" rtl="0">
              <a:lnSpc>
                <a:spcPct val="90000"/>
              </a:lnSpc>
              <a:spcBef>
                <a:spcPts val="1200"/>
              </a:spcBef>
              <a:spcAft>
                <a:spcPts val="0"/>
              </a:spcAft>
              <a:buSzPts val="2000"/>
              <a:buChar char="•"/>
            </a:pPr>
            <a:r>
              <a:rPr lang="en-US"/>
              <a:t>DNS Poisoning and Spoofing</a:t>
            </a:r>
            <a:endParaRPr/>
          </a:p>
          <a:p>
            <a:pPr marL="457200" lvl="0" indent="-355600" algn="l" rtl="0">
              <a:lnSpc>
                <a:spcPct val="90000"/>
              </a:lnSpc>
              <a:spcBef>
                <a:spcPts val="1200"/>
              </a:spcBef>
              <a:spcAft>
                <a:spcPts val="0"/>
              </a:spcAft>
              <a:buSzPts val="2000"/>
              <a:buChar char="•"/>
            </a:pPr>
            <a:r>
              <a:rPr lang="en-US"/>
              <a:t>DGA’s / Dictionary DGA’s (Botnets)</a:t>
            </a:r>
            <a:endParaRPr/>
          </a:p>
          <a:p>
            <a:pPr marL="457200" lvl="0" indent="-355600" algn="l" rtl="0">
              <a:lnSpc>
                <a:spcPct val="90000"/>
              </a:lnSpc>
              <a:spcBef>
                <a:spcPts val="1200"/>
              </a:spcBef>
              <a:spcAft>
                <a:spcPts val="0"/>
              </a:spcAft>
              <a:buSzPts val="2000"/>
              <a:buChar char="•"/>
            </a:pPr>
            <a:r>
              <a:rPr lang="en-US"/>
              <a:t>DNS Hijacking (Spear Phishing / Malware / Ransomware) </a:t>
            </a:r>
            <a:endParaRPr/>
          </a:p>
          <a:p>
            <a:pPr marL="457200" lvl="0" indent="-228600" algn="l" rtl="0">
              <a:lnSpc>
                <a:spcPct val="90000"/>
              </a:lnSpc>
              <a:spcBef>
                <a:spcPts val="1200"/>
              </a:spcBef>
              <a:spcAft>
                <a:spcPts val="0"/>
              </a:spcAft>
              <a:buSzPts val="2000"/>
              <a:buNone/>
            </a:pPr>
            <a:endParaRPr/>
          </a:p>
          <a:p>
            <a:pPr marL="457200" lvl="0" indent="-228600" algn="l" rtl="0">
              <a:lnSpc>
                <a:spcPct val="90000"/>
              </a:lnSpc>
              <a:spcBef>
                <a:spcPts val="1200"/>
              </a:spcBef>
              <a:spcAft>
                <a:spcPts val="0"/>
              </a:spcAft>
              <a:buSzPts val="2000"/>
              <a:buNone/>
            </a:pPr>
            <a:endParaRPr/>
          </a:p>
        </p:txBody>
      </p:sp>
      <p:pic>
        <p:nvPicPr>
          <p:cNvPr id="564" name="Google Shape;564;p84" descr="Shape&#10;&#10;Description automatically generated with medium confidence"/>
          <p:cNvPicPr preferRelativeResize="0"/>
          <p:nvPr/>
        </p:nvPicPr>
        <p:blipFill rotWithShape="1">
          <a:blip r:embed="rId3">
            <a:alphaModFix/>
          </a:blip>
          <a:srcRect/>
          <a:stretch/>
        </p:blipFill>
        <p:spPr>
          <a:xfrm>
            <a:off x="5967663" y="1285875"/>
            <a:ext cx="2511238" cy="25717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226758" y="129754"/>
            <a:ext cx="8568530" cy="794478"/>
          </a:xfrm>
          <a:prstGeom prst="rect">
            <a:avLst/>
          </a:prstGeom>
          <a:noFill/>
          <a:ln>
            <a:noFill/>
          </a:ln>
        </p:spPr>
        <p:txBody>
          <a:bodyPr spcFirstLastPara="1" wrap="square" lIns="45700" tIns="45700" rIns="45700" bIns="45700" anchor="ctr" anchorCtr="0">
            <a:normAutofit/>
          </a:bodyPr>
          <a:lstStyle/>
          <a:p>
            <a:pPr marL="0" lvl="0" indent="0" algn="l" rtl="0">
              <a:lnSpc>
                <a:spcPct val="80000"/>
              </a:lnSpc>
              <a:spcBef>
                <a:spcPts val="0"/>
              </a:spcBef>
              <a:spcAft>
                <a:spcPts val="0"/>
              </a:spcAft>
              <a:buSzPts val="2800"/>
              <a:buNone/>
            </a:pPr>
            <a:r>
              <a:rPr lang="en-US" b="1"/>
              <a:t>Agenda (Part 2 of 2)</a:t>
            </a:r>
            <a:endParaRPr/>
          </a:p>
        </p:txBody>
      </p:sp>
      <p:sp>
        <p:nvSpPr>
          <p:cNvPr id="66" name="Google Shape;66;p15"/>
          <p:cNvSpPr txBox="1">
            <a:spLocks noGrp="1"/>
          </p:cNvSpPr>
          <p:nvPr>
            <p:ph type="body" idx="1"/>
          </p:nvPr>
        </p:nvSpPr>
        <p:spPr>
          <a:xfrm>
            <a:off x="226757" y="1032870"/>
            <a:ext cx="8568529" cy="3547356"/>
          </a:xfrm>
          <a:prstGeom prst="rect">
            <a:avLst/>
          </a:prstGeom>
          <a:noFill/>
          <a:ln>
            <a:noFill/>
          </a:ln>
        </p:spPr>
        <p:txBody>
          <a:bodyPr spcFirstLastPara="1" wrap="square" lIns="45700" tIns="45700" rIns="45700" bIns="45700" anchor="t" anchorCtr="0">
            <a:normAutofit fontScale="92500" lnSpcReduction="20000"/>
          </a:bodyPr>
          <a:lstStyle/>
          <a:p>
            <a:pPr marL="457200" lvl="0" indent="-355600" algn="l" rtl="0">
              <a:lnSpc>
                <a:spcPct val="90000"/>
              </a:lnSpc>
              <a:spcBef>
                <a:spcPts val="1200"/>
              </a:spcBef>
              <a:spcAft>
                <a:spcPts val="0"/>
              </a:spcAft>
              <a:buSzPct val="108108"/>
              <a:buChar char="•"/>
            </a:pPr>
            <a:r>
              <a:rPr lang="en-US" dirty="0"/>
              <a:t>Lab 5</a:t>
            </a:r>
            <a:endParaRPr dirty="0"/>
          </a:p>
          <a:p>
            <a:pPr lvl="1">
              <a:buSzPct val="108108"/>
            </a:pPr>
            <a:r>
              <a:rPr lang="en-US" dirty="0"/>
              <a:t>Infoblox Data Exfiltration (DEX) Portal</a:t>
            </a:r>
          </a:p>
          <a:p>
            <a:pPr marL="457200" lvl="0" indent="-355600" algn="l" rtl="0">
              <a:lnSpc>
                <a:spcPct val="90000"/>
              </a:lnSpc>
              <a:spcBef>
                <a:spcPts val="1200"/>
              </a:spcBef>
              <a:spcAft>
                <a:spcPts val="0"/>
              </a:spcAft>
              <a:buSzPct val="108108"/>
              <a:buChar char="•"/>
            </a:pPr>
            <a:r>
              <a:rPr lang="en-US" dirty="0"/>
              <a:t>Lab 6</a:t>
            </a:r>
            <a:endParaRPr dirty="0"/>
          </a:p>
          <a:p>
            <a:pPr lvl="1">
              <a:buSzPct val="108108"/>
            </a:pPr>
            <a:r>
              <a:rPr lang="en-US" dirty="0"/>
              <a:t>Data Exfiltration with Public External DNS Resolvers</a:t>
            </a:r>
          </a:p>
          <a:p>
            <a:pPr marL="457200" lvl="0" indent="-355600" algn="l" rtl="0">
              <a:lnSpc>
                <a:spcPct val="90000"/>
              </a:lnSpc>
              <a:spcBef>
                <a:spcPts val="1200"/>
              </a:spcBef>
              <a:spcAft>
                <a:spcPts val="0"/>
              </a:spcAft>
              <a:buSzPct val="108108"/>
              <a:buChar char="•"/>
            </a:pPr>
            <a:r>
              <a:rPr lang="en-US" dirty="0"/>
              <a:t>Lab 7</a:t>
            </a:r>
            <a:endParaRPr dirty="0"/>
          </a:p>
          <a:p>
            <a:pPr lvl="1">
              <a:buSzPct val="108108"/>
            </a:pPr>
            <a:r>
              <a:rPr lang="en-US" dirty="0"/>
              <a:t>Advanced Data Exfiltration</a:t>
            </a:r>
          </a:p>
          <a:p>
            <a:pPr marL="457200" lvl="0" indent="-355600" algn="l" rtl="0">
              <a:lnSpc>
                <a:spcPct val="90000"/>
              </a:lnSpc>
              <a:spcBef>
                <a:spcPts val="1200"/>
              </a:spcBef>
              <a:spcAft>
                <a:spcPts val="0"/>
              </a:spcAft>
              <a:buSzPct val="108108"/>
              <a:buChar char="•"/>
            </a:pPr>
            <a:r>
              <a:rPr lang="en-US" dirty="0"/>
              <a:t>Lab 8</a:t>
            </a:r>
          </a:p>
          <a:p>
            <a:pPr lvl="1">
              <a:buSzPct val="108108"/>
            </a:pPr>
            <a:r>
              <a:rPr lang="en-US" dirty="0"/>
              <a:t>Infoblox Cloud Services Portal (CSP) Integration </a:t>
            </a:r>
            <a:endParaRPr dirty="0"/>
          </a:p>
          <a:p>
            <a:pPr marL="457200" lvl="0" indent="-355600" algn="l" rtl="0">
              <a:lnSpc>
                <a:spcPct val="90000"/>
              </a:lnSpc>
              <a:spcBef>
                <a:spcPts val="1200"/>
              </a:spcBef>
              <a:spcAft>
                <a:spcPts val="0"/>
              </a:spcAft>
              <a:buSzPct val="108108"/>
              <a:buChar char="•"/>
            </a:pPr>
            <a:r>
              <a:rPr lang="en-US" dirty="0"/>
              <a:t>Conclusion</a:t>
            </a:r>
            <a:br>
              <a:rPr lang="en-US" b="1" dirty="0"/>
            </a:br>
            <a:endParaRP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83"/>
          <p:cNvSpPr/>
          <p:nvPr/>
        </p:nvSpPr>
        <p:spPr>
          <a:xfrm>
            <a:off x="1364225" y="907077"/>
            <a:ext cx="6703875" cy="39643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399" b="0" i="0" u="none" strike="noStrike" cap="none">
                <a:solidFill>
                  <a:srgbClr val="000000"/>
                </a:solidFill>
                <a:latin typeface="Courier"/>
                <a:ea typeface="Courier"/>
                <a:cs typeface="Courier"/>
                <a:sym typeface="Courier"/>
              </a:rPr>
              <a:t>48692e0a496620796f75206172652072656164696e672074686973206d65</a:t>
            </a:r>
            <a:endParaRPr/>
          </a:p>
          <a:p>
            <a:pPr marL="0" marR="0" lvl="0" indent="0" algn="l" rtl="0">
              <a:lnSpc>
                <a:spcPct val="100000"/>
              </a:lnSpc>
              <a:spcBef>
                <a:spcPts val="0"/>
              </a:spcBef>
              <a:spcAft>
                <a:spcPts val="0"/>
              </a:spcAft>
              <a:buNone/>
            </a:pPr>
            <a:r>
              <a:rPr lang="en-US" sz="1399" b="0" i="0" u="none" strike="noStrike" cap="none">
                <a:solidFill>
                  <a:srgbClr val="000000"/>
                </a:solidFill>
                <a:latin typeface="Courier"/>
                <a:ea typeface="Courier"/>
                <a:cs typeface="Courier"/>
                <a:sym typeface="Courier"/>
              </a:rPr>
              <a:t>73736167652c0a796f752068617665207375636365737366756c6c792063</a:t>
            </a:r>
            <a:endParaRPr/>
          </a:p>
          <a:p>
            <a:pPr marL="0" marR="0" lvl="0" indent="0" algn="l" rtl="0">
              <a:lnSpc>
                <a:spcPct val="100000"/>
              </a:lnSpc>
              <a:spcBef>
                <a:spcPts val="0"/>
              </a:spcBef>
              <a:spcAft>
                <a:spcPts val="0"/>
              </a:spcAft>
              <a:buNone/>
            </a:pPr>
            <a:r>
              <a:rPr lang="en-US" sz="1399" b="0" i="0" u="none" strike="noStrike" cap="none">
                <a:solidFill>
                  <a:srgbClr val="000000"/>
                </a:solidFill>
                <a:latin typeface="Courier"/>
                <a:ea typeface="Courier"/>
                <a:cs typeface="Courier"/>
                <a:sym typeface="Courier"/>
              </a:rPr>
              <a:t>6f6e7665727465640a612068657864756d7020696e746f2062696e617279</a:t>
            </a:r>
            <a:endParaRPr/>
          </a:p>
          <a:p>
            <a:pPr marL="0" marR="0" lvl="0" indent="0" algn="l" rtl="0">
              <a:lnSpc>
                <a:spcPct val="100000"/>
              </a:lnSpc>
              <a:spcBef>
                <a:spcPts val="0"/>
              </a:spcBef>
              <a:spcAft>
                <a:spcPts val="0"/>
              </a:spcAft>
              <a:buNone/>
            </a:pPr>
            <a:r>
              <a:rPr lang="en-US" sz="1399" b="0" i="0" u="none" strike="noStrike" cap="none">
                <a:solidFill>
                  <a:srgbClr val="000000"/>
                </a:solidFill>
                <a:latin typeface="Courier"/>
                <a:ea typeface="Courier"/>
                <a:cs typeface="Courier"/>
                <a:sym typeface="Courier"/>
              </a:rPr>
              <a:t>2c207573696e67207468650a27787864202d722073746f6c656e64617461</a:t>
            </a:r>
            <a:endParaRPr/>
          </a:p>
          <a:p>
            <a:pPr marL="0" marR="0" lvl="0" indent="0" algn="l" rtl="0">
              <a:lnSpc>
                <a:spcPct val="100000"/>
              </a:lnSpc>
              <a:spcBef>
                <a:spcPts val="0"/>
              </a:spcBef>
              <a:spcAft>
                <a:spcPts val="0"/>
              </a:spcAft>
              <a:buNone/>
            </a:pPr>
            <a:r>
              <a:rPr lang="en-US" sz="1399" b="0" i="0" u="none" strike="noStrike" cap="none">
                <a:solidFill>
                  <a:srgbClr val="000000"/>
                </a:solidFill>
                <a:latin typeface="Courier"/>
                <a:ea typeface="Courier"/>
                <a:cs typeface="Courier"/>
                <a:sym typeface="Courier"/>
              </a:rPr>
              <a:t>2e7478742720636f6d6d616e642e0a0a546869732066696c652069732075</a:t>
            </a:r>
            <a:endParaRPr/>
          </a:p>
          <a:p>
            <a:pPr marL="0" marR="0" lvl="0" indent="0" algn="l" rtl="0">
              <a:lnSpc>
                <a:spcPct val="100000"/>
              </a:lnSpc>
              <a:spcBef>
                <a:spcPts val="0"/>
              </a:spcBef>
              <a:spcAft>
                <a:spcPts val="0"/>
              </a:spcAft>
              <a:buNone/>
            </a:pPr>
            <a:r>
              <a:rPr lang="en-US" sz="1399" b="0" i="0" u="none" strike="noStrike" cap="none">
                <a:solidFill>
                  <a:srgbClr val="000000"/>
                </a:solidFill>
                <a:latin typeface="Courier"/>
                <a:ea typeface="Courier"/>
                <a:cs typeface="Courier"/>
                <a:sym typeface="Courier"/>
              </a:rPr>
              <a:t>73656420746f2064656d6f6e7374726174650a686f772064617461206361</a:t>
            </a:r>
            <a:endParaRPr/>
          </a:p>
          <a:p>
            <a:pPr marL="0" marR="0" lvl="0" indent="0" algn="l" rtl="0">
              <a:lnSpc>
                <a:spcPct val="100000"/>
              </a:lnSpc>
              <a:spcBef>
                <a:spcPts val="0"/>
              </a:spcBef>
              <a:spcAft>
                <a:spcPts val="0"/>
              </a:spcAft>
              <a:buNone/>
            </a:pPr>
            <a:r>
              <a:rPr lang="en-US" sz="1399" b="0" i="0" u="none" strike="noStrike" cap="none">
                <a:solidFill>
                  <a:srgbClr val="000000"/>
                </a:solidFill>
                <a:latin typeface="Courier"/>
                <a:ea typeface="Courier"/>
                <a:cs typeface="Courier"/>
                <a:sym typeface="Courier"/>
              </a:rPr>
              <a:t>6e206265207472616e73706f72746564207573696e670a726567756c6172</a:t>
            </a:r>
            <a:endParaRPr/>
          </a:p>
          <a:p>
            <a:pPr marL="0" marR="0" lvl="0" indent="0" algn="l" rtl="0">
              <a:lnSpc>
                <a:spcPct val="100000"/>
              </a:lnSpc>
              <a:spcBef>
                <a:spcPts val="0"/>
              </a:spcBef>
              <a:spcAft>
                <a:spcPts val="0"/>
              </a:spcAft>
              <a:buNone/>
            </a:pPr>
            <a:r>
              <a:rPr lang="en-US" sz="1399" b="0" i="0" u="none" strike="noStrike" cap="none">
                <a:solidFill>
                  <a:srgbClr val="000000"/>
                </a:solidFill>
                <a:latin typeface="Courier"/>
                <a:ea typeface="Courier"/>
                <a:cs typeface="Courier"/>
                <a:sym typeface="Courier"/>
              </a:rPr>
              <a:t>20444e53207175657269657320746f2061207370656369666963616c6c79</a:t>
            </a:r>
            <a:endParaRPr/>
          </a:p>
          <a:p>
            <a:pPr marL="0" marR="0" lvl="0" indent="0" algn="l" rtl="0">
              <a:lnSpc>
                <a:spcPct val="100000"/>
              </a:lnSpc>
              <a:spcBef>
                <a:spcPts val="0"/>
              </a:spcBef>
              <a:spcAft>
                <a:spcPts val="0"/>
              </a:spcAft>
              <a:buNone/>
            </a:pPr>
            <a:r>
              <a:rPr lang="en-US" sz="1399" b="0" i="0" u="none" strike="noStrike" cap="none">
                <a:solidFill>
                  <a:srgbClr val="000000"/>
                </a:solidFill>
                <a:latin typeface="Courier"/>
                <a:ea typeface="Courier"/>
                <a:cs typeface="Courier"/>
                <a:sym typeface="Courier"/>
              </a:rPr>
              <a:t>0a636f6e6669677572656420444e53207365727665722074686174206c6f</a:t>
            </a:r>
            <a:endParaRPr/>
          </a:p>
          <a:p>
            <a:pPr marL="0" marR="0" lvl="0" indent="0" algn="l" rtl="0">
              <a:lnSpc>
                <a:spcPct val="100000"/>
              </a:lnSpc>
              <a:spcBef>
                <a:spcPts val="0"/>
              </a:spcBef>
              <a:spcAft>
                <a:spcPts val="0"/>
              </a:spcAft>
              <a:buNone/>
            </a:pPr>
            <a:r>
              <a:rPr lang="en-US" sz="1399" b="0" i="0" u="none" strike="noStrike" cap="none">
                <a:solidFill>
                  <a:srgbClr val="000000"/>
                </a:solidFill>
                <a:latin typeface="Courier"/>
                <a:ea typeface="Courier"/>
                <a:cs typeface="Courier"/>
                <a:sym typeface="Courier"/>
              </a:rPr>
              <a:t>677320616c6c0a717565726965732e0a0a5468696e6b2061626f75742074</a:t>
            </a:r>
            <a:endParaRPr/>
          </a:p>
          <a:p>
            <a:pPr marL="0" marR="0" lvl="0" indent="0" algn="l" rtl="0">
              <a:lnSpc>
                <a:spcPct val="100000"/>
              </a:lnSpc>
              <a:spcBef>
                <a:spcPts val="0"/>
              </a:spcBef>
              <a:spcAft>
                <a:spcPts val="0"/>
              </a:spcAft>
              <a:buNone/>
            </a:pPr>
            <a:r>
              <a:rPr lang="en-US" sz="1399" b="0" i="0" u="none" strike="noStrike" cap="none">
                <a:solidFill>
                  <a:srgbClr val="000000"/>
                </a:solidFill>
                <a:latin typeface="Courier"/>
                <a:ea typeface="Courier"/>
                <a:cs typeface="Courier"/>
                <a:sym typeface="Courier"/>
              </a:rPr>
              <a:t>686520736563757269747920696d706c69636174696f6e730a7468697320</a:t>
            </a:r>
            <a:endParaRPr/>
          </a:p>
          <a:p>
            <a:pPr marL="0" marR="0" lvl="0" indent="0" algn="l" rtl="0">
              <a:lnSpc>
                <a:spcPct val="100000"/>
              </a:lnSpc>
              <a:spcBef>
                <a:spcPts val="0"/>
              </a:spcBef>
              <a:spcAft>
                <a:spcPts val="0"/>
              </a:spcAft>
              <a:buNone/>
            </a:pPr>
            <a:r>
              <a:rPr lang="en-US" sz="1399" b="0" i="0" u="none" strike="noStrike" cap="none">
                <a:solidFill>
                  <a:srgbClr val="000000"/>
                </a:solidFill>
                <a:latin typeface="Courier"/>
                <a:ea typeface="Courier"/>
                <a:cs typeface="Courier"/>
                <a:sym typeface="Courier"/>
              </a:rPr>
              <a:t>63616e206d65616e20746f20796f757220636f6d70616e792e0a0a496620</a:t>
            </a:r>
            <a:endParaRPr/>
          </a:p>
          <a:p>
            <a:pPr marL="0" marR="0" lvl="0" indent="0" algn="l" rtl="0">
              <a:lnSpc>
                <a:spcPct val="100000"/>
              </a:lnSpc>
              <a:spcBef>
                <a:spcPts val="0"/>
              </a:spcBef>
              <a:spcAft>
                <a:spcPts val="0"/>
              </a:spcAft>
              <a:buNone/>
            </a:pPr>
            <a:r>
              <a:rPr lang="en-US" sz="1399" b="0" i="0" u="none" strike="noStrike" cap="none">
                <a:solidFill>
                  <a:srgbClr val="000000"/>
                </a:solidFill>
                <a:latin typeface="Courier"/>
                <a:ea typeface="Courier"/>
                <a:cs typeface="Courier"/>
                <a:sym typeface="Courier"/>
              </a:rPr>
              <a:t>796f752077616e7420746f206c6561726e206d6f72652c206d7920636f6e</a:t>
            </a:r>
            <a:endParaRPr/>
          </a:p>
          <a:p>
            <a:pPr marL="0" marR="0" lvl="0" indent="0" algn="l" rtl="0">
              <a:lnSpc>
                <a:spcPct val="100000"/>
              </a:lnSpc>
              <a:spcBef>
                <a:spcPts val="0"/>
              </a:spcBef>
              <a:spcAft>
                <a:spcPts val="0"/>
              </a:spcAft>
              <a:buNone/>
            </a:pPr>
            <a:r>
              <a:rPr lang="en-US" sz="1399" b="0" i="0" u="none" strike="noStrike" cap="none">
                <a:solidFill>
                  <a:srgbClr val="000000"/>
                </a:solidFill>
                <a:latin typeface="Courier"/>
                <a:ea typeface="Courier"/>
                <a:cs typeface="Courier"/>
                <a:sym typeface="Courier"/>
              </a:rPr>
              <a:t>746163740a696e666f20697320696e20746865207369676e617475726520</a:t>
            </a:r>
            <a:endParaRPr/>
          </a:p>
          <a:p>
            <a:pPr marL="0" marR="0" lvl="0" indent="0" algn="l" rtl="0">
              <a:lnSpc>
                <a:spcPct val="100000"/>
              </a:lnSpc>
              <a:spcBef>
                <a:spcPts val="0"/>
              </a:spcBef>
              <a:spcAft>
                <a:spcPts val="0"/>
              </a:spcAft>
              <a:buNone/>
            </a:pPr>
            <a:r>
              <a:rPr lang="en-US" sz="1399" b="0" i="0" u="none" strike="noStrike" cap="none">
                <a:solidFill>
                  <a:srgbClr val="000000"/>
                </a:solidFill>
                <a:latin typeface="Courier"/>
                <a:ea typeface="Courier"/>
                <a:cs typeface="Courier"/>
                <a:sym typeface="Courier"/>
              </a:rPr>
              <a:t>62656c6f772e0a0a4265737420526567617264732c0a0a546f6e79205665</a:t>
            </a:r>
            <a:endParaRPr/>
          </a:p>
          <a:p>
            <a:pPr marL="0" marR="0" lvl="0" indent="0" algn="l" rtl="0">
              <a:lnSpc>
                <a:spcPct val="100000"/>
              </a:lnSpc>
              <a:spcBef>
                <a:spcPts val="0"/>
              </a:spcBef>
              <a:spcAft>
                <a:spcPts val="0"/>
              </a:spcAft>
              <a:buNone/>
            </a:pPr>
            <a:r>
              <a:rPr lang="en-US" sz="1399" b="0" i="0" u="none" strike="noStrike" cap="none">
                <a:solidFill>
                  <a:srgbClr val="000000"/>
                </a:solidFill>
                <a:latin typeface="Courier"/>
                <a:ea typeface="Courier"/>
                <a:cs typeface="Courier"/>
                <a:sym typeface="Courier"/>
              </a:rPr>
              <a:t>6c6164610a496e666f626c6f780a53656e696f72204368616e6e656c2053</a:t>
            </a:r>
            <a:endParaRPr/>
          </a:p>
          <a:p>
            <a:pPr marL="0" marR="0" lvl="0" indent="0" algn="l" rtl="0">
              <a:lnSpc>
                <a:spcPct val="100000"/>
              </a:lnSpc>
              <a:spcBef>
                <a:spcPts val="0"/>
              </a:spcBef>
              <a:spcAft>
                <a:spcPts val="0"/>
              </a:spcAft>
              <a:buNone/>
            </a:pPr>
            <a:r>
              <a:rPr lang="en-US" sz="1399" b="0" i="0" u="none" strike="noStrike" cap="none">
                <a:solidFill>
                  <a:srgbClr val="000000"/>
                </a:solidFill>
                <a:latin typeface="Courier"/>
                <a:ea typeface="Courier"/>
                <a:cs typeface="Courier"/>
                <a:sym typeface="Courier"/>
              </a:rPr>
              <a:t>452c2055532f576573740a746f76656c61646140696e666f626c6f782e63</a:t>
            </a:r>
            <a:endParaRPr/>
          </a:p>
          <a:p>
            <a:pPr marL="0" marR="0" lvl="0" indent="0" algn="l" rtl="0">
              <a:lnSpc>
                <a:spcPct val="100000"/>
              </a:lnSpc>
              <a:spcBef>
                <a:spcPts val="0"/>
              </a:spcBef>
              <a:spcAft>
                <a:spcPts val="0"/>
              </a:spcAft>
              <a:buNone/>
            </a:pPr>
            <a:r>
              <a:rPr lang="en-US" sz="1399" b="0" i="0" u="none" strike="noStrike" cap="none">
                <a:solidFill>
                  <a:srgbClr val="000000"/>
                </a:solidFill>
                <a:latin typeface="Courier"/>
                <a:ea typeface="Courier"/>
                <a:cs typeface="Courier"/>
                <a:sym typeface="Courier"/>
              </a:rPr>
              <a:t>6f6d0a.amaz0n.com</a:t>
            </a:r>
            <a:endParaRPr/>
          </a:p>
        </p:txBody>
      </p:sp>
      <p:sp>
        <p:nvSpPr>
          <p:cNvPr id="556" name="Google Shape;556;p83"/>
          <p:cNvSpPr/>
          <p:nvPr/>
        </p:nvSpPr>
        <p:spPr>
          <a:xfrm>
            <a:off x="1364225" y="907077"/>
            <a:ext cx="6703875" cy="39643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399" b="0" i="0" u="none" strike="noStrike" cap="none">
                <a:solidFill>
                  <a:srgbClr val="000000"/>
                </a:solidFill>
                <a:latin typeface="Courier"/>
                <a:ea typeface="Courier"/>
                <a:cs typeface="Courier"/>
                <a:sym typeface="Courier"/>
              </a:rPr>
              <a:t>48692e0a496620796f75206172652072656164696e672074686973206d65</a:t>
            </a:r>
            <a:endParaRPr/>
          </a:p>
          <a:p>
            <a:pPr marL="0" marR="0" lvl="0" indent="0" algn="l" rtl="0">
              <a:lnSpc>
                <a:spcPct val="100000"/>
              </a:lnSpc>
              <a:spcBef>
                <a:spcPts val="0"/>
              </a:spcBef>
              <a:spcAft>
                <a:spcPts val="0"/>
              </a:spcAft>
              <a:buNone/>
            </a:pPr>
            <a:r>
              <a:rPr lang="en-US" sz="1399" b="0" i="0" u="none" strike="noStrike" cap="none">
                <a:solidFill>
                  <a:srgbClr val="000000"/>
                </a:solidFill>
                <a:latin typeface="Courier"/>
                <a:ea typeface="Courier"/>
                <a:cs typeface="Courier"/>
                <a:sym typeface="Courier"/>
              </a:rPr>
              <a:t>73736167652c0a796f752068617665207375636365737366756c6c792063</a:t>
            </a:r>
            <a:endParaRPr/>
          </a:p>
          <a:p>
            <a:pPr marL="0" marR="0" lvl="0" indent="0" algn="l" rtl="0">
              <a:lnSpc>
                <a:spcPct val="100000"/>
              </a:lnSpc>
              <a:spcBef>
                <a:spcPts val="0"/>
              </a:spcBef>
              <a:spcAft>
                <a:spcPts val="0"/>
              </a:spcAft>
              <a:buNone/>
            </a:pPr>
            <a:r>
              <a:rPr lang="en-US" sz="1399" b="0" i="0" u="none" strike="noStrike" cap="none">
                <a:solidFill>
                  <a:srgbClr val="000000"/>
                </a:solidFill>
                <a:latin typeface="Courier"/>
                <a:ea typeface="Courier"/>
                <a:cs typeface="Courier"/>
                <a:sym typeface="Courier"/>
              </a:rPr>
              <a:t>6f6e7665727465640a612068657864756d7020696e746f2062696e617279</a:t>
            </a:r>
            <a:endParaRPr/>
          </a:p>
          <a:p>
            <a:pPr marL="0" marR="0" lvl="0" indent="0" algn="l" rtl="0">
              <a:lnSpc>
                <a:spcPct val="100000"/>
              </a:lnSpc>
              <a:spcBef>
                <a:spcPts val="0"/>
              </a:spcBef>
              <a:spcAft>
                <a:spcPts val="0"/>
              </a:spcAft>
              <a:buNone/>
            </a:pPr>
            <a:r>
              <a:rPr lang="en-US" sz="1399" b="0" i="0" u="none" strike="noStrike" cap="none">
                <a:solidFill>
                  <a:srgbClr val="000000"/>
                </a:solidFill>
                <a:latin typeface="Courier"/>
                <a:ea typeface="Courier"/>
                <a:cs typeface="Courier"/>
                <a:sym typeface="Courier"/>
              </a:rPr>
              <a:t>2c207573696e67207468650a27787864202d722073746f6c656e64617461</a:t>
            </a:r>
            <a:endParaRPr/>
          </a:p>
          <a:p>
            <a:pPr marL="0" marR="0" lvl="0" indent="0" algn="l" rtl="0">
              <a:lnSpc>
                <a:spcPct val="100000"/>
              </a:lnSpc>
              <a:spcBef>
                <a:spcPts val="0"/>
              </a:spcBef>
              <a:spcAft>
                <a:spcPts val="0"/>
              </a:spcAft>
              <a:buNone/>
            </a:pPr>
            <a:r>
              <a:rPr lang="en-US" sz="1399" b="0" i="0" u="none" strike="noStrike" cap="none">
                <a:solidFill>
                  <a:srgbClr val="000000"/>
                </a:solidFill>
                <a:latin typeface="Courier"/>
                <a:ea typeface="Courier"/>
                <a:cs typeface="Courier"/>
                <a:sym typeface="Courier"/>
              </a:rPr>
              <a:t>2e7478742720636f6d6d616e642e0a0a546869732066696c652069732075</a:t>
            </a:r>
            <a:endParaRPr/>
          </a:p>
          <a:p>
            <a:pPr marL="0" marR="0" lvl="0" indent="0" algn="l" rtl="0">
              <a:lnSpc>
                <a:spcPct val="100000"/>
              </a:lnSpc>
              <a:spcBef>
                <a:spcPts val="0"/>
              </a:spcBef>
              <a:spcAft>
                <a:spcPts val="0"/>
              </a:spcAft>
              <a:buNone/>
            </a:pPr>
            <a:r>
              <a:rPr lang="en-US" sz="1399" b="0" i="0" u="none" strike="noStrike" cap="none">
                <a:solidFill>
                  <a:srgbClr val="000000"/>
                </a:solidFill>
                <a:latin typeface="Courier"/>
                <a:ea typeface="Courier"/>
                <a:cs typeface="Courier"/>
                <a:sym typeface="Courier"/>
              </a:rPr>
              <a:t>73656420746f2064656d6f6e7374726174650a686f772064617461206361</a:t>
            </a:r>
            <a:endParaRPr/>
          </a:p>
          <a:p>
            <a:pPr marL="0" marR="0" lvl="0" indent="0" algn="l" rtl="0">
              <a:lnSpc>
                <a:spcPct val="100000"/>
              </a:lnSpc>
              <a:spcBef>
                <a:spcPts val="0"/>
              </a:spcBef>
              <a:spcAft>
                <a:spcPts val="0"/>
              </a:spcAft>
              <a:buNone/>
            </a:pPr>
            <a:r>
              <a:rPr lang="en-US" sz="1399" b="0" i="0" u="none" strike="noStrike" cap="none">
                <a:solidFill>
                  <a:srgbClr val="000000"/>
                </a:solidFill>
                <a:latin typeface="Courier"/>
                <a:ea typeface="Courier"/>
                <a:cs typeface="Courier"/>
                <a:sym typeface="Courier"/>
              </a:rPr>
              <a:t>6e206265207472616e73706f72746564207573696e670a726567756c6172</a:t>
            </a:r>
            <a:endParaRPr/>
          </a:p>
          <a:p>
            <a:pPr marL="0" marR="0" lvl="0" indent="0" algn="l" rtl="0">
              <a:lnSpc>
                <a:spcPct val="100000"/>
              </a:lnSpc>
              <a:spcBef>
                <a:spcPts val="0"/>
              </a:spcBef>
              <a:spcAft>
                <a:spcPts val="0"/>
              </a:spcAft>
              <a:buNone/>
            </a:pPr>
            <a:r>
              <a:rPr lang="en-US" sz="1399" b="0" i="0" u="none" strike="noStrike" cap="none">
                <a:solidFill>
                  <a:srgbClr val="000000"/>
                </a:solidFill>
                <a:latin typeface="Courier"/>
                <a:ea typeface="Courier"/>
                <a:cs typeface="Courier"/>
                <a:sym typeface="Courier"/>
              </a:rPr>
              <a:t>20444e53207175657269657320746f2061207370656369666963616c6c79</a:t>
            </a:r>
            <a:endParaRPr/>
          </a:p>
          <a:p>
            <a:pPr marL="0" marR="0" lvl="0" indent="0" algn="l" rtl="0">
              <a:lnSpc>
                <a:spcPct val="100000"/>
              </a:lnSpc>
              <a:spcBef>
                <a:spcPts val="0"/>
              </a:spcBef>
              <a:spcAft>
                <a:spcPts val="0"/>
              </a:spcAft>
              <a:buNone/>
            </a:pPr>
            <a:r>
              <a:rPr lang="en-US" sz="1399" b="0" i="0" u="none" strike="noStrike" cap="none">
                <a:solidFill>
                  <a:srgbClr val="000000"/>
                </a:solidFill>
                <a:latin typeface="Courier"/>
                <a:ea typeface="Courier"/>
                <a:cs typeface="Courier"/>
                <a:sym typeface="Courier"/>
              </a:rPr>
              <a:t>0a636f6e6669677572656420444e53207365727665722074686174206c6f</a:t>
            </a:r>
            <a:endParaRPr/>
          </a:p>
          <a:p>
            <a:pPr marL="0" marR="0" lvl="0" indent="0" algn="l" rtl="0">
              <a:lnSpc>
                <a:spcPct val="100000"/>
              </a:lnSpc>
              <a:spcBef>
                <a:spcPts val="0"/>
              </a:spcBef>
              <a:spcAft>
                <a:spcPts val="0"/>
              </a:spcAft>
              <a:buNone/>
            </a:pPr>
            <a:r>
              <a:rPr lang="en-US" sz="1399" b="0" i="0" u="none" strike="noStrike" cap="none">
                <a:solidFill>
                  <a:srgbClr val="000000"/>
                </a:solidFill>
                <a:latin typeface="Courier"/>
                <a:ea typeface="Courier"/>
                <a:cs typeface="Courier"/>
                <a:sym typeface="Courier"/>
              </a:rPr>
              <a:t>677320616c6c0a717565726965732e0a0a5468696e6b2061626f75742074</a:t>
            </a:r>
            <a:endParaRPr/>
          </a:p>
          <a:p>
            <a:pPr marL="0" marR="0" lvl="0" indent="0" algn="l" rtl="0">
              <a:lnSpc>
                <a:spcPct val="100000"/>
              </a:lnSpc>
              <a:spcBef>
                <a:spcPts val="0"/>
              </a:spcBef>
              <a:spcAft>
                <a:spcPts val="0"/>
              </a:spcAft>
              <a:buNone/>
            </a:pPr>
            <a:r>
              <a:rPr lang="en-US" sz="1399" b="0" i="0" u="none" strike="noStrike" cap="none">
                <a:solidFill>
                  <a:srgbClr val="000000"/>
                </a:solidFill>
                <a:latin typeface="Courier"/>
                <a:ea typeface="Courier"/>
                <a:cs typeface="Courier"/>
                <a:sym typeface="Courier"/>
              </a:rPr>
              <a:t>686520736563757269747920696d706c69636174696f6e730a7468697320</a:t>
            </a:r>
            <a:endParaRPr/>
          </a:p>
          <a:p>
            <a:pPr marL="0" marR="0" lvl="0" indent="0" algn="l" rtl="0">
              <a:lnSpc>
                <a:spcPct val="100000"/>
              </a:lnSpc>
              <a:spcBef>
                <a:spcPts val="0"/>
              </a:spcBef>
              <a:spcAft>
                <a:spcPts val="0"/>
              </a:spcAft>
              <a:buNone/>
            </a:pPr>
            <a:r>
              <a:rPr lang="en-US" sz="1399" b="0" i="0" u="none" strike="noStrike" cap="none">
                <a:solidFill>
                  <a:srgbClr val="000000"/>
                </a:solidFill>
                <a:latin typeface="Courier"/>
                <a:ea typeface="Courier"/>
                <a:cs typeface="Courier"/>
                <a:sym typeface="Courier"/>
              </a:rPr>
              <a:t>63616e206d65616e20746f20796f757220636f6d70616e792e0a0a496620</a:t>
            </a:r>
            <a:endParaRPr/>
          </a:p>
          <a:p>
            <a:pPr marL="0" marR="0" lvl="0" indent="0" algn="l" rtl="0">
              <a:lnSpc>
                <a:spcPct val="100000"/>
              </a:lnSpc>
              <a:spcBef>
                <a:spcPts val="0"/>
              </a:spcBef>
              <a:spcAft>
                <a:spcPts val="0"/>
              </a:spcAft>
              <a:buNone/>
            </a:pPr>
            <a:r>
              <a:rPr lang="en-US" sz="1399" b="0" i="0" u="none" strike="noStrike" cap="none">
                <a:solidFill>
                  <a:srgbClr val="000000"/>
                </a:solidFill>
                <a:latin typeface="Courier"/>
                <a:ea typeface="Courier"/>
                <a:cs typeface="Courier"/>
                <a:sym typeface="Courier"/>
              </a:rPr>
              <a:t>796f752077616e7420746f206c6561726e206d6f72652c206d7920636f6e</a:t>
            </a:r>
            <a:endParaRPr/>
          </a:p>
          <a:p>
            <a:pPr marL="0" marR="0" lvl="0" indent="0" algn="l" rtl="0">
              <a:lnSpc>
                <a:spcPct val="100000"/>
              </a:lnSpc>
              <a:spcBef>
                <a:spcPts val="0"/>
              </a:spcBef>
              <a:spcAft>
                <a:spcPts val="0"/>
              </a:spcAft>
              <a:buNone/>
            </a:pPr>
            <a:r>
              <a:rPr lang="en-US" sz="1399" b="0" i="0" u="none" strike="noStrike" cap="none">
                <a:solidFill>
                  <a:srgbClr val="000000"/>
                </a:solidFill>
                <a:latin typeface="Courier"/>
                <a:ea typeface="Courier"/>
                <a:cs typeface="Courier"/>
                <a:sym typeface="Courier"/>
              </a:rPr>
              <a:t>746163740a696e666f20697320696e20746865207369676e617475726520</a:t>
            </a:r>
            <a:endParaRPr/>
          </a:p>
          <a:p>
            <a:pPr marL="0" marR="0" lvl="0" indent="0" algn="l" rtl="0">
              <a:lnSpc>
                <a:spcPct val="100000"/>
              </a:lnSpc>
              <a:spcBef>
                <a:spcPts val="0"/>
              </a:spcBef>
              <a:spcAft>
                <a:spcPts val="0"/>
              </a:spcAft>
              <a:buNone/>
            </a:pPr>
            <a:r>
              <a:rPr lang="en-US" sz="1399" b="0" i="0" u="none" strike="noStrike" cap="none">
                <a:solidFill>
                  <a:srgbClr val="000000"/>
                </a:solidFill>
                <a:latin typeface="Courier"/>
                <a:ea typeface="Courier"/>
                <a:cs typeface="Courier"/>
                <a:sym typeface="Courier"/>
              </a:rPr>
              <a:t>62656c6f772e0a0a4265737420526567617264732c0a0a546f6e79205665</a:t>
            </a:r>
            <a:endParaRPr/>
          </a:p>
          <a:p>
            <a:pPr marL="0" marR="0" lvl="0" indent="0" algn="l" rtl="0">
              <a:lnSpc>
                <a:spcPct val="100000"/>
              </a:lnSpc>
              <a:spcBef>
                <a:spcPts val="0"/>
              </a:spcBef>
              <a:spcAft>
                <a:spcPts val="0"/>
              </a:spcAft>
              <a:buNone/>
            </a:pPr>
            <a:r>
              <a:rPr lang="en-US" sz="1399" b="0" i="0" u="none" strike="noStrike" cap="none">
                <a:solidFill>
                  <a:srgbClr val="000000"/>
                </a:solidFill>
                <a:latin typeface="Courier"/>
                <a:ea typeface="Courier"/>
                <a:cs typeface="Courier"/>
                <a:sym typeface="Courier"/>
              </a:rPr>
              <a:t>6c6164610a496e666f626c6f780a53656e696f72204368616e6e656c2053</a:t>
            </a:r>
            <a:endParaRPr/>
          </a:p>
          <a:p>
            <a:pPr marL="0" marR="0" lvl="0" indent="0" algn="l" rtl="0">
              <a:lnSpc>
                <a:spcPct val="100000"/>
              </a:lnSpc>
              <a:spcBef>
                <a:spcPts val="0"/>
              </a:spcBef>
              <a:spcAft>
                <a:spcPts val="0"/>
              </a:spcAft>
              <a:buNone/>
            </a:pPr>
            <a:r>
              <a:rPr lang="en-US" sz="1399" b="0" i="0" u="none" strike="noStrike" cap="none">
                <a:solidFill>
                  <a:srgbClr val="000000"/>
                </a:solidFill>
                <a:latin typeface="Courier"/>
                <a:ea typeface="Courier"/>
                <a:cs typeface="Courier"/>
                <a:sym typeface="Courier"/>
              </a:rPr>
              <a:t>452c2055532f576573740a746f76656c61646140696e666f626c6f782e63</a:t>
            </a:r>
            <a:endParaRPr/>
          </a:p>
          <a:p>
            <a:pPr marL="0" marR="0" lvl="0" indent="0" algn="l" rtl="0">
              <a:lnSpc>
                <a:spcPct val="100000"/>
              </a:lnSpc>
              <a:spcBef>
                <a:spcPts val="0"/>
              </a:spcBef>
              <a:spcAft>
                <a:spcPts val="0"/>
              </a:spcAft>
              <a:buNone/>
            </a:pPr>
            <a:r>
              <a:rPr lang="en-US" sz="1399" b="0" i="0" u="none" strike="noStrike" cap="none">
                <a:solidFill>
                  <a:srgbClr val="000000"/>
                </a:solidFill>
                <a:latin typeface="Courier"/>
                <a:ea typeface="Courier"/>
                <a:cs typeface="Courier"/>
                <a:sym typeface="Courier"/>
              </a:rPr>
              <a:t>6f6d0a.amaz0n.com</a:t>
            </a:r>
            <a:endParaRPr/>
          </a:p>
        </p:txBody>
      </p:sp>
      <p:sp>
        <p:nvSpPr>
          <p:cNvPr id="557" name="Google Shape;557;p83"/>
          <p:cNvSpPr txBox="1">
            <a:spLocks noGrp="1"/>
          </p:cNvSpPr>
          <p:nvPr>
            <p:ph type="title"/>
          </p:nvPr>
        </p:nvSpPr>
        <p:spPr>
          <a:xfrm>
            <a:off x="267275" y="123104"/>
            <a:ext cx="8481518" cy="783972"/>
          </a:xfrm>
          <a:prstGeom prst="rect">
            <a:avLst/>
          </a:prstGeom>
          <a:noFill/>
          <a:ln>
            <a:noFill/>
          </a:ln>
        </p:spPr>
        <p:txBody>
          <a:bodyPr spcFirstLastPara="1" wrap="square" lIns="45700" tIns="45700" rIns="45700" bIns="45700" anchor="ctr" anchorCtr="0">
            <a:normAutofit/>
          </a:bodyPr>
          <a:lstStyle/>
          <a:p>
            <a:pPr marL="0" lvl="0" indent="0" algn="l" rtl="0">
              <a:lnSpc>
                <a:spcPct val="80000"/>
              </a:lnSpc>
              <a:spcBef>
                <a:spcPts val="0"/>
              </a:spcBef>
              <a:spcAft>
                <a:spcPts val="0"/>
              </a:spcAft>
              <a:buSzPts val="2800"/>
              <a:buNone/>
            </a:pPr>
            <a:r>
              <a:rPr lang="en-US" dirty="0"/>
              <a:t>What is this?… DNS Attacks</a:t>
            </a:r>
            <a:endParaRPr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85"/>
          <p:cNvSpPr/>
          <p:nvPr/>
        </p:nvSpPr>
        <p:spPr>
          <a:xfrm>
            <a:off x="9868509" y="3843449"/>
            <a:ext cx="4806482" cy="2152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99" b="1" i="0" u="none" strike="noStrike" cap="none">
                <a:solidFill>
                  <a:srgbClr val="000000"/>
                </a:solidFill>
                <a:latin typeface="Arial"/>
                <a:ea typeface="Arial"/>
                <a:cs typeface="Arial"/>
                <a:sym typeface="Arial"/>
              </a:rPr>
              <a:t>73736167652c0a796f752068617665207375636365737366756c6c792063.2.badguy.com.</a:t>
            </a:r>
            <a:endParaRPr sz="1399" b="1" i="0" u="none" strike="noStrike" cap="none">
              <a:solidFill>
                <a:srgbClr val="000000"/>
              </a:solidFill>
              <a:latin typeface="Arial"/>
              <a:ea typeface="Arial"/>
              <a:cs typeface="Arial"/>
              <a:sym typeface="Arial"/>
            </a:endParaRPr>
          </a:p>
        </p:txBody>
      </p:sp>
      <p:sp>
        <p:nvSpPr>
          <p:cNvPr id="571" name="Google Shape;571;p85"/>
          <p:cNvSpPr/>
          <p:nvPr/>
        </p:nvSpPr>
        <p:spPr>
          <a:xfrm>
            <a:off x="9868509" y="3843449"/>
            <a:ext cx="4806482" cy="2152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99" b="1" i="0" u="none" strike="noStrike" cap="none">
                <a:solidFill>
                  <a:srgbClr val="000000"/>
                </a:solidFill>
                <a:latin typeface="Arial"/>
                <a:ea typeface="Arial"/>
                <a:cs typeface="Arial"/>
                <a:sym typeface="Arial"/>
              </a:rPr>
              <a:t>2c207573696e67207468650a27787864202d722073746f6c656e64617461.4.badguy.com.</a:t>
            </a:r>
            <a:endParaRPr sz="1399" b="1" i="0" u="none" strike="noStrike" cap="none">
              <a:solidFill>
                <a:srgbClr val="000000"/>
              </a:solidFill>
              <a:latin typeface="Arial"/>
              <a:ea typeface="Arial"/>
              <a:cs typeface="Arial"/>
              <a:sym typeface="Arial"/>
            </a:endParaRPr>
          </a:p>
        </p:txBody>
      </p:sp>
      <p:sp>
        <p:nvSpPr>
          <p:cNvPr id="572" name="Google Shape;572;p85"/>
          <p:cNvSpPr/>
          <p:nvPr/>
        </p:nvSpPr>
        <p:spPr>
          <a:xfrm>
            <a:off x="9868509" y="3843449"/>
            <a:ext cx="4806482" cy="2152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99" b="1" i="0" u="none" strike="noStrike" cap="none">
                <a:solidFill>
                  <a:srgbClr val="000000"/>
                </a:solidFill>
                <a:latin typeface="Arial"/>
                <a:ea typeface="Arial"/>
                <a:cs typeface="Arial"/>
                <a:sym typeface="Arial"/>
              </a:rPr>
              <a:t>48692e0a496620796f75206172652072656164696e672074686973206d65.1.badguy.com.</a:t>
            </a:r>
            <a:endParaRPr sz="1399" b="1" i="0" u="none" strike="noStrike" cap="none">
              <a:solidFill>
                <a:srgbClr val="000000"/>
              </a:solidFill>
              <a:latin typeface="Arial"/>
              <a:ea typeface="Arial"/>
              <a:cs typeface="Arial"/>
              <a:sym typeface="Arial"/>
            </a:endParaRPr>
          </a:p>
        </p:txBody>
      </p:sp>
      <p:sp>
        <p:nvSpPr>
          <p:cNvPr id="573" name="Google Shape;573;p85"/>
          <p:cNvSpPr/>
          <p:nvPr/>
        </p:nvSpPr>
        <p:spPr>
          <a:xfrm>
            <a:off x="9868509" y="3843449"/>
            <a:ext cx="4806482" cy="2152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99" b="1" i="0" u="none" strike="noStrike" cap="none">
                <a:solidFill>
                  <a:srgbClr val="000000"/>
                </a:solidFill>
                <a:latin typeface="Arial"/>
                <a:ea typeface="Arial"/>
                <a:cs typeface="Arial"/>
                <a:sym typeface="Arial"/>
              </a:rPr>
              <a:t>6f6e7665727465640a612068657864756d7020696e746f2062696e617279.3.badguy.com</a:t>
            </a:r>
            <a:endParaRPr sz="799" b="1" i="0" u="none" strike="noStrike" cap="none">
              <a:solidFill>
                <a:srgbClr val="000000"/>
              </a:solidFill>
              <a:latin typeface="Arial"/>
              <a:ea typeface="Arial"/>
              <a:cs typeface="Arial"/>
              <a:sym typeface="Arial"/>
            </a:endParaRPr>
          </a:p>
        </p:txBody>
      </p:sp>
      <p:sp>
        <p:nvSpPr>
          <p:cNvPr id="574" name="Google Shape;574;p85"/>
          <p:cNvSpPr/>
          <p:nvPr/>
        </p:nvSpPr>
        <p:spPr>
          <a:xfrm>
            <a:off x="9868509" y="3843449"/>
            <a:ext cx="4868942" cy="2152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99" b="1" i="0" u="none" strike="noStrike" cap="none">
                <a:solidFill>
                  <a:srgbClr val="000000"/>
                </a:solidFill>
                <a:latin typeface="Arial"/>
                <a:ea typeface="Arial"/>
                <a:cs typeface="Arial"/>
                <a:sym typeface="Arial"/>
              </a:rPr>
              <a:t>2e7478742720636f6d6d616e642e0a0a546869732066696c652069732075.5.badguy.com.</a:t>
            </a:r>
            <a:endParaRPr sz="799" b="1" i="0" u="none" strike="noStrike" cap="none">
              <a:solidFill>
                <a:srgbClr val="000000"/>
              </a:solidFill>
              <a:latin typeface="Arial"/>
              <a:ea typeface="Arial"/>
              <a:cs typeface="Arial"/>
              <a:sym typeface="Arial"/>
            </a:endParaRPr>
          </a:p>
        </p:txBody>
      </p:sp>
      <p:sp>
        <p:nvSpPr>
          <p:cNvPr id="575" name="Google Shape;575;p85"/>
          <p:cNvSpPr/>
          <p:nvPr/>
        </p:nvSpPr>
        <p:spPr>
          <a:xfrm>
            <a:off x="9868509" y="3843449"/>
            <a:ext cx="4806482" cy="2152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99" b="1" i="0" u="none" strike="noStrike" cap="none">
                <a:solidFill>
                  <a:srgbClr val="000000"/>
                </a:solidFill>
                <a:latin typeface="Arial"/>
                <a:ea typeface="Arial"/>
                <a:cs typeface="Arial"/>
                <a:sym typeface="Arial"/>
              </a:rPr>
              <a:t>73656420746f2064656d6f6e7374726174650a686f772064617461206361.6.badguy.com.</a:t>
            </a:r>
            <a:endParaRPr sz="799" b="1" i="0" u="none" strike="noStrike" cap="none">
              <a:solidFill>
                <a:srgbClr val="000000"/>
              </a:solidFill>
              <a:latin typeface="Arial"/>
              <a:ea typeface="Arial"/>
              <a:cs typeface="Arial"/>
              <a:sym typeface="Arial"/>
            </a:endParaRPr>
          </a:p>
        </p:txBody>
      </p:sp>
      <p:sp>
        <p:nvSpPr>
          <p:cNvPr id="576" name="Google Shape;576;p85"/>
          <p:cNvSpPr/>
          <p:nvPr/>
        </p:nvSpPr>
        <p:spPr>
          <a:xfrm>
            <a:off x="9868509" y="3843449"/>
            <a:ext cx="4806482" cy="2152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99" b="1" i="0" u="none" strike="noStrike" cap="none">
                <a:solidFill>
                  <a:srgbClr val="000000"/>
                </a:solidFill>
                <a:latin typeface="Arial"/>
                <a:ea typeface="Arial"/>
                <a:cs typeface="Arial"/>
                <a:sym typeface="Arial"/>
              </a:rPr>
              <a:t>6e206265207472616e73706f72746564207573696e670a726567756c6172.7.badguy.com.</a:t>
            </a:r>
            <a:endParaRPr sz="799" b="1" i="0" u="none" strike="noStrike" cap="none">
              <a:solidFill>
                <a:srgbClr val="000000"/>
              </a:solidFill>
              <a:latin typeface="Arial"/>
              <a:ea typeface="Arial"/>
              <a:cs typeface="Arial"/>
              <a:sym typeface="Arial"/>
            </a:endParaRPr>
          </a:p>
        </p:txBody>
      </p:sp>
      <p:sp>
        <p:nvSpPr>
          <p:cNvPr id="577" name="Google Shape;577;p85"/>
          <p:cNvSpPr/>
          <p:nvPr/>
        </p:nvSpPr>
        <p:spPr>
          <a:xfrm>
            <a:off x="9868509" y="3843449"/>
            <a:ext cx="4806482" cy="2152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99" b="1" i="0" u="none" strike="noStrike" cap="none">
                <a:solidFill>
                  <a:srgbClr val="000000"/>
                </a:solidFill>
                <a:latin typeface="Arial"/>
                <a:ea typeface="Arial"/>
                <a:cs typeface="Arial"/>
                <a:sym typeface="Arial"/>
              </a:rPr>
              <a:t>20444e53207175657269657320746f2061207370656369666963616c6c79.8.badguy.com.</a:t>
            </a:r>
            <a:endParaRPr sz="799" b="1" i="0" u="none" strike="noStrike" cap="none">
              <a:solidFill>
                <a:srgbClr val="000000"/>
              </a:solidFill>
              <a:latin typeface="Arial"/>
              <a:ea typeface="Arial"/>
              <a:cs typeface="Arial"/>
              <a:sym typeface="Arial"/>
            </a:endParaRPr>
          </a:p>
        </p:txBody>
      </p:sp>
      <p:sp>
        <p:nvSpPr>
          <p:cNvPr id="578" name="Google Shape;578;p85"/>
          <p:cNvSpPr/>
          <p:nvPr/>
        </p:nvSpPr>
        <p:spPr>
          <a:xfrm>
            <a:off x="9868509" y="3843449"/>
            <a:ext cx="4806482" cy="2152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99" b="1" i="0" u="none" strike="noStrike" cap="none">
                <a:solidFill>
                  <a:srgbClr val="000000"/>
                </a:solidFill>
                <a:latin typeface="Arial"/>
                <a:ea typeface="Arial"/>
                <a:cs typeface="Arial"/>
                <a:sym typeface="Arial"/>
              </a:rPr>
              <a:t>0a636f6e6669677572656420444e53207365727665722074686174206c6f.9.badguy.com.</a:t>
            </a:r>
            <a:endParaRPr sz="799" b="1" i="0" u="none" strike="noStrike" cap="none">
              <a:solidFill>
                <a:srgbClr val="000000"/>
              </a:solidFill>
              <a:latin typeface="Arial"/>
              <a:ea typeface="Arial"/>
              <a:cs typeface="Arial"/>
              <a:sym typeface="Arial"/>
            </a:endParaRPr>
          </a:p>
        </p:txBody>
      </p:sp>
      <p:sp>
        <p:nvSpPr>
          <p:cNvPr id="579" name="Google Shape;579;p85"/>
          <p:cNvSpPr/>
          <p:nvPr/>
        </p:nvSpPr>
        <p:spPr>
          <a:xfrm>
            <a:off x="9868509" y="3843449"/>
            <a:ext cx="4931401" cy="2152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99" b="1" i="0" u="none" strike="noStrike" cap="none">
                <a:solidFill>
                  <a:srgbClr val="000000"/>
                </a:solidFill>
                <a:latin typeface="Arial"/>
                <a:ea typeface="Arial"/>
                <a:cs typeface="Arial"/>
                <a:sym typeface="Arial"/>
              </a:rPr>
              <a:t>677320616c6c0a717565726965732e0a0a5468696e6b2061626f75742074.10.badguy.com.</a:t>
            </a:r>
            <a:endParaRPr sz="799" b="1" i="0" u="none" strike="noStrike" cap="none">
              <a:solidFill>
                <a:srgbClr val="000000"/>
              </a:solidFill>
              <a:latin typeface="Arial"/>
              <a:ea typeface="Arial"/>
              <a:cs typeface="Arial"/>
              <a:sym typeface="Arial"/>
            </a:endParaRPr>
          </a:p>
        </p:txBody>
      </p:sp>
      <p:sp>
        <p:nvSpPr>
          <p:cNvPr id="580" name="Google Shape;580;p85"/>
          <p:cNvSpPr/>
          <p:nvPr/>
        </p:nvSpPr>
        <p:spPr>
          <a:xfrm>
            <a:off x="9868509" y="3843449"/>
            <a:ext cx="4931401" cy="2152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99" b="1" i="0" u="none" strike="noStrike" cap="none">
                <a:solidFill>
                  <a:srgbClr val="000000"/>
                </a:solidFill>
                <a:latin typeface="Arial"/>
                <a:ea typeface="Arial"/>
                <a:cs typeface="Arial"/>
                <a:sym typeface="Arial"/>
              </a:rPr>
              <a:t>686520736563757269747920696d706c69636174696f6e730a7468697320.11.badguy.com.</a:t>
            </a:r>
            <a:endParaRPr sz="799" b="1" i="0" u="none" strike="noStrike" cap="none">
              <a:solidFill>
                <a:srgbClr val="000000"/>
              </a:solidFill>
              <a:latin typeface="Arial"/>
              <a:ea typeface="Arial"/>
              <a:cs typeface="Arial"/>
              <a:sym typeface="Arial"/>
            </a:endParaRPr>
          </a:p>
        </p:txBody>
      </p:sp>
      <p:sp>
        <p:nvSpPr>
          <p:cNvPr id="581" name="Google Shape;581;p85"/>
          <p:cNvSpPr/>
          <p:nvPr/>
        </p:nvSpPr>
        <p:spPr>
          <a:xfrm>
            <a:off x="9868509" y="3843449"/>
            <a:ext cx="4931401" cy="2152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99" b="1" i="0" u="none" strike="noStrike" cap="none">
                <a:solidFill>
                  <a:srgbClr val="000000"/>
                </a:solidFill>
                <a:latin typeface="Arial"/>
                <a:ea typeface="Arial"/>
                <a:cs typeface="Arial"/>
                <a:sym typeface="Arial"/>
              </a:rPr>
              <a:t>63616e206d65616e20746f20796f757220636f6d70616e792e0a0a496620.12.badguy.com.</a:t>
            </a:r>
            <a:endParaRPr sz="799" b="1" i="0" u="none" strike="noStrike" cap="none">
              <a:solidFill>
                <a:srgbClr val="000000"/>
              </a:solidFill>
              <a:latin typeface="Arial"/>
              <a:ea typeface="Arial"/>
              <a:cs typeface="Arial"/>
              <a:sym typeface="Arial"/>
            </a:endParaRPr>
          </a:p>
        </p:txBody>
      </p:sp>
      <p:sp>
        <p:nvSpPr>
          <p:cNvPr id="582" name="Google Shape;582;p85"/>
          <p:cNvSpPr/>
          <p:nvPr/>
        </p:nvSpPr>
        <p:spPr>
          <a:xfrm>
            <a:off x="9868509" y="3843449"/>
            <a:ext cx="4931401" cy="2152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99" b="1" i="0" u="none" strike="noStrike" cap="none">
                <a:solidFill>
                  <a:srgbClr val="000000"/>
                </a:solidFill>
                <a:latin typeface="Arial"/>
                <a:ea typeface="Arial"/>
                <a:cs typeface="Arial"/>
                <a:sym typeface="Arial"/>
              </a:rPr>
              <a:t>796f752077616e7420746f206c6561726e206d6f72652c206d7920636f6e.13.badguy.com.</a:t>
            </a:r>
            <a:endParaRPr sz="799" b="1" i="0" u="none" strike="noStrike" cap="none">
              <a:solidFill>
                <a:srgbClr val="000000"/>
              </a:solidFill>
              <a:latin typeface="Arial"/>
              <a:ea typeface="Arial"/>
              <a:cs typeface="Arial"/>
              <a:sym typeface="Arial"/>
            </a:endParaRPr>
          </a:p>
        </p:txBody>
      </p:sp>
      <p:sp>
        <p:nvSpPr>
          <p:cNvPr id="583" name="Google Shape;583;p85"/>
          <p:cNvSpPr/>
          <p:nvPr/>
        </p:nvSpPr>
        <p:spPr>
          <a:xfrm>
            <a:off x="9868509" y="3843449"/>
            <a:ext cx="4931401" cy="2152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99" b="1" i="0" u="none" strike="noStrike" cap="none">
                <a:solidFill>
                  <a:srgbClr val="000000"/>
                </a:solidFill>
                <a:latin typeface="Arial"/>
                <a:ea typeface="Arial"/>
                <a:cs typeface="Arial"/>
                <a:sym typeface="Arial"/>
              </a:rPr>
              <a:t>746163740a696e666f20697320696e20746865207369676e617475726520.14.badguy.com.</a:t>
            </a:r>
            <a:endParaRPr sz="799" b="1" i="0" u="none" strike="noStrike" cap="none">
              <a:solidFill>
                <a:srgbClr val="000000"/>
              </a:solidFill>
              <a:latin typeface="Arial"/>
              <a:ea typeface="Arial"/>
              <a:cs typeface="Arial"/>
              <a:sym typeface="Arial"/>
            </a:endParaRPr>
          </a:p>
        </p:txBody>
      </p:sp>
      <p:sp>
        <p:nvSpPr>
          <p:cNvPr id="584" name="Google Shape;584;p85"/>
          <p:cNvSpPr/>
          <p:nvPr/>
        </p:nvSpPr>
        <p:spPr>
          <a:xfrm>
            <a:off x="9868509" y="3843449"/>
            <a:ext cx="4931401" cy="2152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99" b="1" i="0" u="none" strike="noStrike" cap="none">
                <a:solidFill>
                  <a:srgbClr val="000000"/>
                </a:solidFill>
                <a:latin typeface="Arial"/>
                <a:ea typeface="Arial"/>
                <a:cs typeface="Arial"/>
                <a:sym typeface="Arial"/>
              </a:rPr>
              <a:t>62656c6f772e0a0a4265737420526567617264732c0a0a546f6e79205665.15.badguy.com.</a:t>
            </a:r>
            <a:endParaRPr sz="799" b="1" i="0" u="none" strike="noStrike" cap="none">
              <a:solidFill>
                <a:srgbClr val="000000"/>
              </a:solidFill>
              <a:latin typeface="Arial"/>
              <a:ea typeface="Arial"/>
              <a:cs typeface="Arial"/>
              <a:sym typeface="Arial"/>
            </a:endParaRPr>
          </a:p>
        </p:txBody>
      </p:sp>
      <p:sp>
        <p:nvSpPr>
          <p:cNvPr id="585" name="Google Shape;585;p85"/>
          <p:cNvSpPr/>
          <p:nvPr/>
        </p:nvSpPr>
        <p:spPr>
          <a:xfrm>
            <a:off x="9868509" y="3843449"/>
            <a:ext cx="4931401" cy="2152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99" b="1" i="0" u="none" strike="noStrike" cap="none">
                <a:solidFill>
                  <a:srgbClr val="000000"/>
                </a:solidFill>
                <a:latin typeface="Arial"/>
                <a:ea typeface="Arial"/>
                <a:cs typeface="Arial"/>
                <a:sym typeface="Arial"/>
              </a:rPr>
              <a:t>6c6164610a496e666f626c6f780a53656e696f72204368616e6e656c2053.16.badguy.com.</a:t>
            </a:r>
            <a:endParaRPr sz="799" b="1" i="0" u="none" strike="noStrike" cap="none">
              <a:solidFill>
                <a:srgbClr val="000000"/>
              </a:solidFill>
              <a:latin typeface="Arial"/>
              <a:ea typeface="Arial"/>
              <a:cs typeface="Arial"/>
              <a:sym typeface="Arial"/>
            </a:endParaRPr>
          </a:p>
        </p:txBody>
      </p:sp>
      <p:sp>
        <p:nvSpPr>
          <p:cNvPr id="586" name="Google Shape;586;p85"/>
          <p:cNvSpPr/>
          <p:nvPr/>
        </p:nvSpPr>
        <p:spPr>
          <a:xfrm>
            <a:off x="9868509" y="3843449"/>
            <a:ext cx="4931401" cy="2152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99" b="1" i="0" u="none" strike="noStrike" cap="none">
                <a:solidFill>
                  <a:srgbClr val="000000"/>
                </a:solidFill>
                <a:latin typeface="Arial"/>
                <a:ea typeface="Arial"/>
                <a:cs typeface="Arial"/>
                <a:sym typeface="Arial"/>
              </a:rPr>
              <a:t>452c2055532f576573740a746f76656c61646140696e666f626c6f782e63.17.badguy.com.</a:t>
            </a:r>
            <a:endParaRPr sz="799" b="1" i="0" u="none" strike="noStrike" cap="none">
              <a:solidFill>
                <a:srgbClr val="000000"/>
              </a:solidFill>
              <a:latin typeface="Arial"/>
              <a:ea typeface="Arial"/>
              <a:cs typeface="Arial"/>
              <a:sym typeface="Arial"/>
            </a:endParaRPr>
          </a:p>
        </p:txBody>
      </p:sp>
      <p:sp>
        <p:nvSpPr>
          <p:cNvPr id="587" name="Google Shape;587;p85"/>
          <p:cNvSpPr/>
          <p:nvPr/>
        </p:nvSpPr>
        <p:spPr>
          <a:xfrm>
            <a:off x="9868509" y="3843449"/>
            <a:ext cx="1496141" cy="2152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99" b="1" i="0" u="none" strike="noStrike" cap="none">
                <a:solidFill>
                  <a:srgbClr val="000000"/>
                </a:solidFill>
                <a:latin typeface="Arial"/>
                <a:ea typeface="Arial"/>
                <a:cs typeface="Arial"/>
                <a:sym typeface="Arial"/>
              </a:rPr>
              <a:t>6f6d0a.18.badguy.com.</a:t>
            </a:r>
            <a:endParaRPr sz="799" b="1" i="0" u="none" strike="noStrike" cap="none">
              <a:solidFill>
                <a:srgbClr val="000000"/>
              </a:solidFill>
              <a:latin typeface="Arial"/>
              <a:ea typeface="Arial"/>
              <a:cs typeface="Arial"/>
              <a:sym typeface="Arial"/>
            </a:endParaRPr>
          </a:p>
        </p:txBody>
      </p:sp>
      <p:sp>
        <p:nvSpPr>
          <p:cNvPr id="588" name="Google Shape;588;p85"/>
          <p:cNvSpPr/>
          <p:nvPr/>
        </p:nvSpPr>
        <p:spPr>
          <a:xfrm>
            <a:off x="-1929873" y="3843395"/>
            <a:ext cx="1558599" cy="2152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99" b="1" i="0" u="none" strike="noStrike" cap="none">
                <a:solidFill>
                  <a:srgbClr val="000000"/>
                </a:solidFill>
                <a:latin typeface="Arial"/>
                <a:ea typeface="Arial"/>
                <a:cs typeface="Arial"/>
                <a:sym typeface="Arial"/>
              </a:rPr>
              <a:t>DNS RESPONSE: NXDOMAIN</a:t>
            </a:r>
            <a:endParaRPr sz="1399" b="1" i="0" u="none" strike="noStrike" cap="none">
              <a:solidFill>
                <a:srgbClr val="000000"/>
              </a:solidFill>
              <a:latin typeface="Arial"/>
              <a:ea typeface="Arial"/>
              <a:cs typeface="Arial"/>
              <a:sym typeface="Arial"/>
            </a:endParaRPr>
          </a:p>
        </p:txBody>
      </p:sp>
      <p:sp>
        <p:nvSpPr>
          <p:cNvPr id="589" name="Google Shape;589;p85"/>
          <p:cNvSpPr/>
          <p:nvPr/>
        </p:nvSpPr>
        <p:spPr>
          <a:xfrm>
            <a:off x="-1929873" y="3843395"/>
            <a:ext cx="1558599" cy="2152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99" b="1" i="0" u="none" strike="noStrike" cap="none">
                <a:solidFill>
                  <a:srgbClr val="000000"/>
                </a:solidFill>
                <a:latin typeface="Arial"/>
                <a:ea typeface="Arial"/>
                <a:cs typeface="Arial"/>
                <a:sym typeface="Arial"/>
              </a:rPr>
              <a:t>DNS RESPONSE: NXDOMAIN</a:t>
            </a:r>
            <a:endParaRPr sz="1399" b="1" i="0" u="none" strike="noStrike" cap="none">
              <a:solidFill>
                <a:srgbClr val="000000"/>
              </a:solidFill>
              <a:latin typeface="Arial"/>
              <a:ea typeface="Arial"/>
              <a:cs typeface="Arial"/>
              <a:sym typeface="Arial"/>
            </a:endParaRPr>
          </a:p>
        </p:txBody>
      </p:sp>
      <p:sp>
        <p:nvSpPr>
          <p:cNvPr id="590" name="Google Shape;590;p85"/>
          <p:cNvSpPr/>
          <p:nvPr/>
        </p:nvSpPr>
        <p:spPr>
          <a:xfrm>
            <a:off x="-1929873" y="3843395"/>
            <a:ext cx="1558599" cy="2152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99" b="1" i="0" u="none" strike="noStrike" cap="none">
                <a:solidFill>
                  <a:srgbClr val="000000"/>
                </a:solidFill>
                <a:latin typeface="Arial"/>
                <a:ea typeface="Arial"/>
                <a:cs typeface="Arial"/>
                <a:sym typeface="Arial"/>
              </a:rPr>
              <a:t>DNS RESPONSE: NXDOMAIN</a:t>
            </a:r>
            <a:endParaRPr sz="1399" b="1" i="0" u="none" strike="noStrike" cap="none">
              <a:solidFill>
                <a:srgbClr val="000000"/>
              </a:solidFill>
              <a:latin typeface="Arial"/>
              <a:ea typeface="Arial"/>
              <a:cs typeface="Arial"/>
              <a:sym typeface="Arial"/>
            </a:endParaRPr>
          </a:p>
        </p:txBody>
      </p:sp>
      <p:sp>
        <p:nvSpPr>
          <p:cNvPr id="591" name="Google Shape;591;p85"/>
          <p:cNvSpPr/>
          <p:nvPr/>
        </p:nvSpPr>
        <p:spPr>
          <a:xfrm>
            <a:off x="-1929873" y="3843395"/>
            <a:ext cx="1558599" cy="2152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99" b="1" i="0" u="none" strike="noStrike" cap="none">
                <a:solidFill>
                  <a:srgbClr val="000000"/>
                </a:solidFill>
                <a:latin typeface="Arial"/>
                <a:ea typeface="Arial"/>
                <a:cs typeface="Arial"/>
                <a:sym typeface="Arial"/>
              </a:rPr>
              <a:t>DNS RESPONSE: NXDOMAIN</a:t>
            </a:r>
            <a:endParaRPr sz="1399" b="1" i="0" u="none" strike="noStrike" cap="none">
              <a:solidFill>
                <a:srgbClr val="000000"/>
              </a:solidFill>
              <a:latin typeface="Arial"/>
              <a:ea typeface="Arial"/>
              <a:cs typeface="Arial"/>
              <a:sym typeface="Arial"/>
            </a:endParaRPr>
          </a:p>
        </p:txBody>
      </p:sp>
      <p:sp>
        <p:nvSpPr>
          <p:cNvPr id="592" name="Google Shape;592;p85"/>
          <p:cNvSpPr/>
          <p:nvPr/>
        </p:nvSpPr>
        <p:spPr>
          <a:xfrm>
            <a:off x="-1929873" y="3843395"/>
            <a:ext cx="1558599" cy="2152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99" b="1" i="0" u="none" strike="noStrike" cap="none">
                <a:solidFill>
                  <a:srgbClr val="000000"/>
                </a:solidFill>
                <a:latin typeface="Arial"/>
                <a:ea typeface="Arial"/>
                <a:cs typeface="Arial"/>
                <a:sym typeface="Arial"/>
              </a:rPr>
              <a:t>DNS RESPONSE: NXDOMAIN</a:t>
            </a:r>
            <a:endParaRPr sz="1399" b="1" i="0" u="none" strike="noStrike" cap="none">
              <a:solidFill>
                <a:srgbClr val="000000"/>
              </a:solidFill>
              <a:latin typeface="Arial"/>
              <a:ea typeface="Arial"/>
              <a:cs typeface="Arial"/>
              <a:sym typeface="Arial"/>
            </a:endParaRPr>
          </a:p>
        </p:txBody>
      </p:sp>
      <p:sp>
        <p:nvSpPr>
          <p:cNvPr id="593" name="Google Shape;593;p85"/>
          <p:cNvSpPr/>
          <p:nvPr/>
        </p:nvSpPr>
        <p:spPr>
          <a:xfrm>
            <a:off x="-1934201" y="3843395"/>
            <a:ext cx="1558599" cy="2152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99" b="1" i="0" u="none" strike="noStrike" cap="none">
                <a:solidFill>
                  <a:srgbClr val="000000"/>
                </a:solidFill>
                <a:latin typeface="Arial"/>
                <a:ea typeface="Arial"/>
                <a:cs typeface="Arial"/>
                <a:sym typeface="Arial"/>
              </a:rPr>
              <a:t>DNS RESPONSE: NXDOMAIN</a:t>
            </a:r>
            <a:endParaRPr sz="1399" b="1" i="0" u="none" strike="noStrike" cap="none">
              <a:solidFill>
                <a:srgbClr val="000000"/>
              </a:solidFill>
              <a:latin typeface="Arial"/>
              <a:ea typeface="Arial"/>
              <a:cs typeface="Arial"/>
              <a:sym typeface="Arial"/>
            </a:endParaRPr>
          </a:p>
        </p:txBody>
      </p:sp>
      <p:sp>
        <p:nvSpPr>
          <p:cNvPr id="594" name="Google Shape;594;p85"/>
          <p:cNvSpPr/>
          <p:nvPr/>
        </p:nvSpPr>
        <p:spPr>
          <a:xfrm>
            <a:off x="-1929873" y="3843395"/>
            <a:ext cx="1558599" cy="2152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99" b="1" i="0" u="none" strike="noStrike" cap="none">
                <a:solidFill>
                  <a:srgbClr val="000000"/>
                </a:solidFill>
                <a:latin typeface="Arial"/>
                <a:ea typeface="Arial"/>
                <a:cs typeface="Arial"/>
                <a:sym typeface="Arial"/>
              </a:rPr>
              <a:t>DNS RESPONSE: NXDOMAIN</a:t>
            </a:r>
            <a:endParaRPr sz="1399" b="1" i="0" u="none" strike="noStrike" cap="none">
              <a:solidFill>
                <a:srgbClr val="000000"/>
              </a:solidFill>
              <a:latin typeface="Arial"/>
              <a:ea typeface="Arial"/>
              <a:cs typeface="Arial"/>
              <a:sym typeface="Arial"/>
            </a:endParaRPr>
          </a:p>
        </p:txBody>
      </p:sp>
      <p:sp>
        <p:nvSpPr>
          <p:cNvPr id="595" name="Google Shape;595;p85"/>
          <p:cNvSpPr/>
          <p:nvPr/>
        </p:nvSpPr>
        <p:spPr>
          <a:xfrm>
            <a:off x="-1929873" y="3843395"/>
            <a:ext cx="1558599" cy="2152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99" b="1" i="0" u="none" strike="noStrike" cap="none">
                <a:solidFill>
                  <a:srgbClr val="000000"/>
                </a:solidFill>
                <a:latin typeface="Arial"/>
                <a:ea typeface="Arial"/>
                <a:cs typeface="Arial"/>
                <a:sym typeface="Arial"/>
              </a:rPr>
              <a:t>DNS RESPONSE: NXDOMAIN</a:t>
            </a:r>
            <a:endParaRPr sz="1399" b="1" i="0" u="none" strike="noStrike" cap="none">
              <a:solidFill>
                <a:srgbClr val="000000"/>
              </a:solidFill>
              <a:latin typeface="Arial"/>
              <a:ea typeface="Arial"/>
              <a:cs typeface="Arial"/>
              <a:sym typeface="Arial"/>
            </a:endParaRPr>
          </a:p>
        </p:txBody>
      </p:sp>
      <p:sp>
        <p:nvSpPr>
          <p:cNvPr id="596" name="Google Shape;596;p85"/>
          <p:cNvSpPr/>
          <p:nvPr/>
        </p:nvSpPr>
        <p:spPr>
          <a:xfrm>
            <a:off x="-1929873" y="3843395"/>
            <a:ext cx="1558599" cy="2152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99" b="1" i="0" u="none" strike="noStrike" cap="none">
                <a:solidFill>
                  <a:srgbClr val="000000"/>
                </a:solidFill>
                <a:latin typeface="Arial"/>
                <a:ea typeface="Arial"/>
                <a:cs typeface="Arial"/>
                <a:sym typeface="Arial"/>
              </a:rPr>
              <a:t>DNS RESPONSE: NXDOMAIN</a:t>
            </a:r>
            <a:endParaRPr sz="1399" b="1" i="0" u="none" strike="noStrike" cap="none">
              <a:solidFill>
                <a:srgbClr val="000000"/>
              </a:solidFill>
              <a:latin typeface="Arial"/>
              <a:ea typeface="Arial"/>
              <a:cs typeface="Arial"/>
              <a:sym typeface="Arial"/>
            </a:endParaRPr>
          </a:p>
        </p:txBody>
      </p:sp>
      <p:sp>
        <p:nvSpPr>
          <p:cNvPr id="597" name="Google Shape;597;p85"/>
          <p:cNvSpPr/>
          <p:nvPr/>
        </p:nvSpPr>
        <p:spPr>
          <a:xfrm>
            <a:off x="-1929873" y="3843395"/>
            <a:ext cx="1558599" cy="2152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99" b="1" i="0" u="none" strike="noStrike" cap="none">
                <a:solidFill>
                  <a:srgbClr val="000000"/>
                </a:solidFill>
                <a:latin typeface="Arial"/>
                <a:ea typeface="Arial"/>
                <a:cs typeface="Arial"/>
                <a:sym typeface="Arial"/>
              </a:rPr>
              <a:t>DNS RESPONSE: NXDOMAIN</a:t>
            </a:r>
            <a:endParaRPr sz="1399" b="1" i="0" u="none" strike="noStrike" cap="none">
              <a:solidFill>
                <a:srgbClr val="000000"/>
              </a:solidFill>
              <a:latin typeface="Arial"/>
              <a:ea typeface="Arial"/>
              <a:cs typeface="Arial"/>
              <a:sym typeface="Arial"/>
            </a:endParaRPr>
          </a:p>
        </p:txBody>
      </p:sp>
      <p:sp>
        <p:nvSpPr>
          <p:cNvPr id="598" name="Google Shape;598;p85"/>
          <p:cNvSpPr/>
          <p:nvPr/>
        </p:nvSpPr>
        <p:spPr>
          <a:xfrm>
            <a:off x="-1929873" y="3843395"/>
            <a:ext cx="1558599" cy="2152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99" b="1" i="0" u="none" strike="noStrike" cap="none">
                <a:solidFill>
                  <a:srgbClr val="000000"/>
                </a:solidFill>
                <a:latin typeface="Arial"/>
                <a:ea typeface="Arial"/>
                <a:cs typeface="Arial"/>
                <a:sym typeface="Arial"/>
              </a:rPr>
              <a:t>DNS RESPONSE: NXDOMAIN</a:t>
            </a:r>
            <a:endParaRPr sz="1399" b="1" i="0" u="none" strike="noStrike" cap="none">
              <a:solidFill>
                <a:srgbClr val="000000"/>
              </a:solidFill>
              <a:latin typeface="Arial"/>
              <a:ea typeface="Arial"/>
              <a:cs typeface="Arial"/>
              <a:sym typeface="Arial"/>
            </a:endParaRPr>
          </a:p>
        </p:txBody>
      </p:sp>
      <p:sp>
        <p:nvSpPr>
          <p:cNvPr id="599" name="Google Shape;599;p85"/>
          <p:cNvSpPr/>
          <p:nvPr/>
        </p:nvSpPr>
        <p:spPr>
          <a:xfrm>
            <a:off x="-1929873" y="3843395"/>
            <a:ext cx="1558599" cy="2152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99" b="1" i="0" u="none" strike="noStrike" cap="none">
                <a:solidFill>
                  <a:srgbClr val="000000"/>
                </a:solidFill>
                <a:latin typeface="Arial"/>
                <a:ea typeface="Arial"/>
                <a:cs typeface="Arial"/>
                <a:sym typeface="Arial"/>
              </a:rPr>
              <a:t>DNS RESPONSE: NXDOMAIN</a:t>
            </a:r>
            <a:endParaRPr sz="1399" b="1" i="0" u="none" strike="noStrike" cap="none">
              <a:solidFill>
                <a:srgbClr val="000000"/>
              </a:solidFill>
              <a:latin typeface="Arial"/>
              <a:ea typeface="Arial"/>
              <a:cs typeface="Arial"/>
              <a:sym typeface="Arial"/>
            </a:endParaRPr>
          </a:p>
        </p:txBody>
      </p:sp>
      <p:sp>
        <p:nvSpPr>
          <p:cNvPr id="600" name="Google Shape;600;p85"/>
          <p:cNvSpPr/>
          <p:nvPr/>
        </p:nvSpPr>
        <p:spPr>
          <a:xfrm>
            <a:off x="-1929873" y="3843395"/>
            <a:ext cx="1558599" cy="2152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99" b="1" i="0" u="none" strike="noStrike" cap="none">
                <a:solidFill>
                  <a:srgbClr val="000000"/>
                </a:solidFill>
                <a:latin typeface="Arial"/>
                <a:ea typeface="Arial"/>
                <a:cs typeface="Arial"/>
                <a:sym typeface="Arial"/>
              </a:rPr>
              <a:t>DNS RESPONSE: NXDOMAIN</a:t>
            </a:r>
            <a:endParaRPr sz="1399" b="1" i="0" u="none" strike="noStrike" cap="none">
              <a:solidFill>
                <a:srgbClr val="000000"/>
              </a:solidFill>
              <a:latin typeface="Arial"/>
              <a:ea typeface="Arial"/>
              <a:cs typeface="Arial"/>
              <a:sym typeface="Arial"/>
            </a:endParaRPr>
          </a:p>
        </p:txBody>
      </p:sp>
      <p:sp>
        <p:nvSpPr>
          <p:cNvPr id="601" name="Google Shape;601;p85"/>
          <p:cNvSpPr/>
          <p:nvPr/>
        </p:nvSpPr>
        <p:spPr>
          <a:xfrm>
            <a:off x="-1929873" y="3843395"/>
            <a:ext cx="1558599" cy="2152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99" b="1" i="0" u="none" strike="noStrike" cap="none">
                <a:solidFill>
                  <a:srgbClr val="000000"/>
                </a:solidFill>
                <a:latin typeface="Arial"/>
                <a:ea typeface="Arial"/>
                <a:cs typeface="Arial"/>
                <a:sym typeface="Arial"/>
              </a:rPr>
              <a:t>DNS RESPONSE: NXDOMAIN</a:t>
            </a:r>
            <a:endParaRPr sz="1399" b="1" i="0" u="none" strike="noStrike" cap="none">
              <a:solidFill>
                <a:srgbClr val="000000"/>
              </a:solidFill>
              <a:latin typeface="Arial"/>
              <a:ea typeface="Arial"/>
              <a:cs typeface="Arial"/>
              <a:sym typeface="Arial"/>
            </a:endParaRPr>
          </a:p>
        </p:txBody>
      </p:sp>
      <p:sp>
        <p:nvSpPr>
          <p:cNvPr id="602" name="Google Shape;602;p85"/>
          <p:cNvSpPr/>
          <p:nvPr/>
        </p:nvSpPr>
        <p:spPr>
          <a:xfrm>
            <a:off x="-1929873" y="3843395"/>
            <a:ext cx="1558599" cy="2152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99" b="1" i="0" u="none" strike="noStrike" cap="none">
                <a:solidFill>
                  <a:srgbClr val="000000"/>
                </a:solidFill>
                <a:latin typeface="Arial"/>
                <a:ea typeface="Arial"/>
                <a:cs typeface="Arial"/>
                <a:sym typeface="Arial"/>
              </a:rPr>
              <a:t>DNS RESPONSE: NXDOMAIN</a:t>
            </a:r>
            <a:endParaRPr sz="1399" b="1" i="0" u="none" strike="noStrike" cap="none">
              <a:solidFill>
                <a:srgbClr val="000000"/>
              </a:solidFill>
              <a:latin typeface="Arial"/>
              <a:ea typeface="Arial"/>
              <a:cs typeface="Arial"/>
              <a:sym typeface="Arial"/>
            </a:endParaRPr>
          </a:p>
        </p:txBody>
      </p:sp>
      <p:sp>
        <p:nvSpPr>
          <p:cNvPr id="603" name="Google Shape;603;p85"/>
          <p:cNvSpPr/>
          <p:nvPr/>
        </p:nvSpPr>
        <p:spPr>
          <a:xfrm>
            <a:off x="-1929873" y="3843395"/>
            <a:ext cx="1558599" cy="2152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99" b="1" i="0" u="none" strike="noStrike" cap="none">
                <a:solidFill>
                  <a:srgbClr val="000000"/>
                </a:solidFill>
                <a:latin typeface="Arial"/>
                <a:ea typeface="Arial"/>
                <a:cs typeface="Arial"/>
                <a:sym typeface="Arial"/>
              </a:rPr>
              <a:t>DNS RESPONSE: NXDOMAIN</a:t>
            </a:r>
            <a:endParaRPr sz="1399" b="1" i="0" u="none" strike="noStrike" cap="none">
              <a:solidFill>
                <a:srgbClr val="000000"/>
              </a:solidFill>
              <a:latin typeface="Arial"/>
              <a:ea typeface="Arial"/>
              <a:cs typeface="Arial"/>
              <a:sym typeface="Arial"/>
            </a:endParaRPr>
          </a:p>
        </p:txBody>
      </p:sp>
      <p:sp>
        <p:nvSpPr>
          <p:cNvPr id="604" name="Google Shape;604;p85"/>
          <p:cNvSpPr/>
          <p:nvPr/>
        </p:nvSpPr>
        <p:spPr>
          <a:xfrm>
            <a:off x="-1929873" y="3843395"/>
            <a:ext cx="1558599" cy="2152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99" b="1" i="0" u="none" strike="noStrike" cap="none">
                <a:solidFill>
                  <a:srgbClr val="000000"/>
                </a:solidFill>
                <a:latin typeface="Arial"/>
                <a:ea typeface="Arial"/>
                <a:cs typeface="Arial"/>
                <a:sym typeface="Arial"/>
              </a:rPr>
              <a:t>DNS RESPONSE: NXDOMAIN</a:t>
            </a:r>
            <a:endParaRPr sz="1399" b="1" i="0" u="none" strike="noStrike" cap="none">
              <a:solidFill>
                <a:srgbClr val="000000"/>
              </a:solidFill>
              <a:latin typeface="Arial"/>
              <a:ea typeface="Arial"/>
              <a:cs typeface="Arial"/>
              <a:sym typeface="Arial"/>
            </a:endParaRPr>
          </a:p>
        </p:txBody>
      </p:sp>
      <p:sp>
        <p:nvSpPr>
          <p:cNvPr id="605" name="Google Shape;605;p85"/>
          <p:cNvSpPr/>
          <p:nvPr/>
        </p:nvSpPr>
        <p:spPr>
          <a:xfrm>
            <a:off x="-1929873" y="3843395"/>
            <a:ext cx="1558599" cy="2152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99" b="1" i="0" u="none" strike="noStrike" cap="none">
                <a:solidFill>
                  <a:srgbClr val="000000"/>
                </a:solidFill>
                <a:latin typeface="Arial"/>
                <a:ea typeface="Arial"/>
                <a:cs typeface="Arial"/>
                <a:sym typeface="Arial"/>
              </a:rPr>
              <a:t>DNS RESPONSE: NXDOMAIN</a:t>
            </a:r>
            <a:endParaRPr sz="1399" b="1" i="0" u="none" strike="noStrike" cap="none">
              <a:solidFill>
                <a:srgbClr val="000000"/>
              </a:solidFill>
              <a:latin typeface="Arial"/>
              <a:ea typeface="Arial"/>
              <a:cs typeface="Arial"/>
              <a:sym typeface="Arial"/>
            </a:endParaRPr>
          </a:p>
        </p:txBody>
      </p:sp>
      <p:cxnSp>
        <p:nvCxnSpPr>
          <p:cNvPr id="606" name="Google Shape;606;p85"/>
          <p:cNvCxnSpPr/>
          <p:nvPr/>
        </p:nvCxnSpPr>
        <p:spPr>
          <a:xfrm>
            <a:off x="111450" y="3232576"/>
            <a:ext cx="8886117" cy="0"/>
          </a:xfrm>
          <a:prstGeom prst="straightConnector1">
            <a:avLst/>
          </a:prstGeom>
          <a:noFill/>
          <a:ln w="38100" cap="flat" cmpd="sng">
            <a:solidFill>
              <a:srgbClr val="BABABA"/>
            </a:solidFill>
            <a:prstDash val="solid"/>
            <a:round/>
            <a:headEnd type="none" w="sm" len="sm"/>
            <a:tailEnd type="none" w="sm" len="sm"/>
          </a:ln>
        </p:spPr>
      </p:cxnSp>
      <p:sp>
        <p:nvSpPr>
          <p:cNvPr id="607" name="Google Shape;607;p85"/>
          <p:cNvSpPr/>
          <p:nvPr/>
        </p:nvSpPr>
        <p:spPr>
          <a:xfrm>
            <a:off x="-236708" y="3455775"/>
            <a:ext cx="1398938" cy="102713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99" b="0" i="0" u="none" strike="noStrike" cap="none">
              <a:solidFill>
                <a:schemeClr val="lt1"/>
              </a:solidFill>
              <a:latin typeface="Arial"/>
              <a:ea typeface="Arial"/>
              <a:cs typeface="Arial"/>
              <a:sym typeface="Arial"/>
            </a:endParaRPr>
          </a:p>
        </p:txBody>
      </p:sp>
      <p:sp>
        <p:nvSpPr>
          <p:cNvPr id="608" name="Google Shape;608;p85"/>
          <p:cNvSpPr/>
          <p:nvPr/>
        </p:nvSpPr>
        <p:spPr>
          <a:xfrm>
            <a:off x="8018003" y="3455775"/>
            <a:ext cx="1398938" cy="102713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99" b="0" i="0" u="none" strike="noStrike" cap="none">
              <a:solidFill>
                <a:schemeClr val="lt1"/>
              </a:solidFill>
              <a:latin typeface="Arial"/>
              <a:ea typeface="Arial"/>
              <a:cs typeface="Arial"/>
              <a:sym typeface="Arial"/>
            </a:endParaRPr>
          </a:p>
        </p:txBody>
      </p:sp>
      <p:pic>
        <p:nvPicPr>
          <p:cNvPr id="609" name="Google Shape;609;p85"/>
          <p:cNvPicPr preferRelativeResize="0"/>
          <p:nvPr/>
        </p:nvPicPr>
        <p:blipFill rotWithShape="1">
          <a:blip r:embed="rId3">
            <a:alphaModFix/>
          </a:blip>
          <a:srcRect/>
          <a:stretch/>
        </p:blipFill>
        <p:spPr>
          <a:xfrm>
            <a:off x="5353300" y="3455775"/>
            <a:ext cx="1709882" cy="1027137"/>
          </a:xfrm>
          <a:prstGeom prst="rect">
            <a:avLst/>
          </a:prstGeom>
          <a:noFill/>
          <a:ln>
            <a:noFill/>
          </a:ln>
        </p:spPr>
      </p:pic>
      <p:sp>
        <p:nvSpPr>
          <p:cNvPr id="610" name="Google Shape;610;p85"/>
          <p:cNvSpPr txBox="1"/>
          <p:nvPr/>
        </p:nvSpPr>
        <p:spPr>
          <a:xfrm>
            <a:off x="174190" y="4330814"/>
            <a:ext cx="1862888" cy="26136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99" b="1" i="0" u="none" strike="noStrike" cap="none">
                <a:solidFill>
                  <a:schemeClr val="accent1"/>
                </a:solidFill>
                <a:latin typeface="Proxima Nova"/>
                <a:ea typeface="Proxima Nova"/>
                <a:cs typeface="Proxima Nova"/>
                <a:sym typeface="Proxima Nova"/>
              </a:rPr>
              <a:t>A. Compromised Endpoint</a:t>
            </a:r>
            <a:endParaRPr/>
          </a:p>
        </p:txBody>
      </p:sp>
      <p:sp>
        <p:nvSpPr>
          <p:cNvPr id="611" name="Google Shape;611;p85"/>
          <p:cNvSpPr/>
          <p:nvPr/>
        </p:nvSpPr>
        <p:spPr>
          <a:xfrm>
            <a:off x="111449" y="149152"/>
            <a:ext cx="4342865" cy="3716183"/>
          </a:xfrm>
          <a:custGeom>
            <a:avLst/>
            <a:gdLst/>
            <a:ahLst/>
            <a:cxnLst/>
            <a:rect l="l" t="t" r="r" b="b"/>
            <a:pathLst>
              <a:path w="4055343" h="2590622" extrusionOk="0">
                <a:moveTo>
                  <a:pt x="0" y="0"/>
                </a:moveTo>
                <a:lnTo>
                  <a:pt x="4055343" y="0"/>
                </a:lnTo>
                <a:lnTo>
                  <a:pt x="4055343" y="2013025"/>
                </a:lnTo>
                <a:lnTo>
                  <a:pt x="1421270" y="2013025"/>
                </a:lnTo>
                <a:lnTo>
                  <a:pt x="1026563" y="2590622"/>
                </a:lnTo>
                <a:lnTo>
                  <a:pt x="1174005" y="2013025"/>
                </a:lnTo>
                <a:lnTo>
                  <a:pt x="0" y="2013025"/>
                </a:lnTo>
                <a:close/>
              </a:path>
            </a:pathLst>
          </a:custGeom>
          <a:solidFill>
            <a:schemeClr val="dk1"/>
          </a:solidFill>
          <a:ln w="25400" cap="flat" cmpd="sng">
            <a:solidFill>
              <a:srgbClr val="004E8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99" b="0" i="0" u="none" strike="noStrike" cap="none">
              <a:solidFill>
                <a:schemeClr val="lt1"/>
              </a:solidFill>
              <a:latin typeface="Arial"/>
              <a:ea typeface="Arial"/>
              <a:cs typeface="Arial"/>
              <a:sym typeface="Arial"/>
            </a:endParaRPr>
          </a:p>
        </p:txBody>
      </p:sp>
      <p:sp>
        <p:nvSpPr>
          <p:cNvPr id="612" name="Google Shape;612;p85"/>
          <p:cNvSpPr/>
          <p:nvPr/>
        </p:nvSpPr>
        <p:spPr>
          <a:xfrm>
            <a:off x="95533" y="177113"/>
            <a:ext cx="4220325" cy="29365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500" b="1" i="0" u="none" strike="noStrike" cap="none">
                <a:solidFill>
                  <a:srgbClr val="92D050"/>
                </a:solidFill>
                <a:latin typeface="Arial"/>
                <a:ea typeface="Arial"/>
                <a:cs typeface="Arial"/>
                <a:sym typeface="Arial"/>
              </a:rPr>
              <a:t>$ nslookup 48692e0a496620796f75206172652072656164696e672074686973206d65.1.badguy.com.</a:t>
            </a:r>
            <a:endParaRPr/>
          </a:p>
          <a:p>
            <a:pPr marL="0" marR="0" lvl="0" indent="0" algn="l" rtl="0">
              <a:lnSpc>
                <a:spcPct val="100000"/>
              </a:lnSpc>
              <a:spcBef>
                <a:spcPts val="0"/>
              </a:spcBef>
              <a:spcAft>
                <a:spcPts val="0"/>
              </a:spcAft>
              <a:buNone/>
            </a:pPr>
            <a:r>
              <a:rPr lang="en-US" sz="500" b="1" i="0" u="none" strike="noStrike" cap="none">
                <a:solidFill>
                  <a:srgbClr val="92D050"/>
                </a:solidFill>
                <a:latin typeface="Arial"/>
                <a:ea typeface="Arial"/>
                <a:cs typeface="Arial"/>
                <a:sym typeface="Arial"/>
              </a:rPr>
              <a:t>** server can’t find 48692e0a496620796f75206172652072656164696e672074686973206d65.1.badguy.com: NXDOMAIN</a:t>
            </a:r>
            <a:endParaRPr/>
          </a:p>
          <a:p>
            <a:pPr marL="0" marR="0" lvl="0" indent="0" algn="l" rtl="0">
              <a:lnSpc>
                <a:spcPct val="100000"/>
              </a:lnSpc>
              <a:spcBef>
                <a:spcPts val="0"/>
              </a:spcBef>
              <a:spcAft>
                <a:spcPts val="0"/>
              </a:spcAft>
              <a:buNone/>
            </a:pPr>
            <a:r>
              <a:rPr lang="en-US" sz="500" b="1" i="0" u="none" strike="noStrike" cap="none">
                <a:solidFill>
                  <a:srgbClr val="92D050"/>
                </a:solidFill>
                <a:latin typeface="Arial"/>
                <a:ea typeface="Arial"/>
                <a:cs typeface="Arial"/>
                <a:sym typeface="Arial"/>
              </a:rPr>
              <a:t>$ nslookup 73736167652c0a796f752068617665207375636365737366756c6c792063.2.badguy.com.</a:t>
            </a:r>
            <a:endParaRPr/>
          </a:p>
          <a:p>
            <a:pPr marL="0" marR="0" lvl="0" indent="0" algn="l" rtl="0">
              <a:lnSpc>
                <a:spcPct val="100000"/>
              </a:lnSpc>
              <a:spcBef>
                <a:spcPts val="0"/>
              </a:spcBef>
              <a:spcAft>
                <a:spcPts val="0"/>
              </a:spcAft>
              <a:buNone/>
            </a:pPr>
            <a:r>
              <a:rPr lang="en-US" sz="500" b="1" i="0" u="none" strike="noStrike" cap="none">
                <a:solidFill>
                  <a:srgbClr val="92D050"/>
                </a:solidFill>
                <a:latin typeface="Arial"/>
                <a:ea typeface="Arial"/>
                <a:cs typeface="Arial"/>
                <a:sym typeface="Arial"/>
              </a:rPr>
              <a:t>** server can’t find 73736167652c0a796f752068617665207375636365737366756c6c792063.2.badguy.com: NXDOMAIN</a:t>
            </a:r>
            <a:endParaRPr/>
          </a:p>
          <a:p>
            <a:pPr marL="0" marR="0" lvl="0" indent="0" algn="l" rtl="0">
              <a:lnSpc>
                <a:spcPct val="100000"/>
              </a:lnSpc>
              <a:spcBef>
                <a:spcPts val="0"/>
              </a:spcBef>
              <a:spcAft>
                <a:spcPts val="0"/>
              </a:spcAft>
              <a:buNone/>
            </a:pPr>
            <a:r>
              <a:rPr lang="en-US" sz="500" b="1" i="0" u="none" strike="noStrike" cap="none">
                <a:solidFill>
                  <a:srgbClr val="92D050"/>
                </a:solidFill>
                <a:latin typeface="Arial"/>
                <a:ea typeface="Arial"/>
                <a:cs typeface="Arial"/>
                <a:sym typeface="Arial"/>
              </a:rPr>
              <a:t>$ nslookup 6f6e7665727465640a612068657864756d7020696e746f2062696e617279.3.badguy.com.</a:t>
            </a:r>
            <a:endParaRPr/>
          </a:p>
          <a:p>
            <a:pPr marL="0" marR="0" lvl="0" indent="0" algn="l" rtl="0">
              <a:lnSpc>
                <a:spcPct val="100000"/>
              </a:lnSpc>
              <a:spcBef>
                <a:spcPts val="0"/>
              </a:spcBef>
              <a:spcAft>
                <a:spcPts val="0"/>
              </a:spcAft>
              <a:buNone/>
            </a:pPr>
            <a:r>
              <a:rPr lang="en-US" sz="500" b="1" i="0" u="none" strike="noStrike" cap="none">
                <a:solidFill>
                  <a:srgbClr val="92D050"/>
                </a:solidFill>
                <a:latin typeface="Arial"/>
                <a:ea typeface="Arial"/>
                <a:cs typeface="Arial"/>
                <a:sym typeface="Arial"/>
              </a:rPr>
              <a:t>** server can’t find 6f6e7665727465640a612068657864756d7020696e746f2062696e617279.3.badguy.com: NXDOMAIN</a:t>
            </a:r>
            <a:endParaRPr/>
          </a:p>
          <a:p>
            <a:pPr marL="0" marR="0" lvl="0" indent="0" algn="l" rtl="0">
              <a:lnSpc>
                <a:spcPct val="100000"/>
              </a:lnSpc>
              <a:spcBef>
                <a:spcPts val="0"/>
              </a:spcBef>
              <a:spcAft>
                <a:spcPts val="0"/>
              </a:spcAft>
              <a:buNone/>
            </a:pPr>
            <a:r>
              <a:rPr lang="en-US" sz="500" b="1" i="0" u="none" strike="noStrike" cap="none">
                <a:solidFill>
                  <a:srgbClr val="92D050"/>
                </a:solidFill>
                <a:latin typeface="Arial"/>
                <a:ea typeface="Arial"/>
                <a:cs typeface="Arial"/>
                <a:sym typeface="Arial"/>
              </a:rPr>
              <a:t>$ nslookup 2c207573696e67207468650a27787864202d722073746f6c656e64617461.4.badguy.com.</a:t>
            </a:r>
            <a:endParaRPr/>
          </a:p>
          <a:p>
            <a:pPr marL="0" marR="0" lvl="0" indent="0" algn="l" rtl="0">
              <a:lnSpc>
                <a:spcPct val="100000"/>
              </a:lnSpc>
              <a:spcBef>
                <a:spcPts val="0"/>
              </a:spcBef>
              <a:spcAft>
                <a:spcPts val="0"/>
              </a:spcAft>
              <a:buNone/>
            </a:pPr>
            <a:r>
              <a:rPr lang="en-US" sz="500" b="1" i="0" u="none" strike="noStrike" cap="none">
                <a:solidFill>
                  <a:srgbClr val="92D050"/>
                </a:solidFill>
                <a:latin typeface="Arial"/>
                <a:ea typeface="Arial"/>
                <a:cs typeface="Arial"/>
                <a:sym typeface="Arial"/>
              </a:rPr>
              <a:t>** server can’t find 2c207573696e67207468650a27787864202d722073746f6c656e64617461.4.badguy.com: NXDOMAIN</a:t>
            </a:r>
            <a:endParaRPr/>
          </a:p>
          <a:p>
            <a:pPr marL="0" marR="0" lvl="0" indent="0" algn="l" rtl="0">
              <a:lnSpc>
                <a:spcPct val="100000"/>
              </a:lnSpc>
              <a:spcBef>
                <a:spcPts val="0"/>
              </a:spcBef>
              <a:spcAft>
                <a:spcPts val="0"/>
              </a:spcAft>
              <a:buNone/>
            </a:pPr>
            <a:r>
              <a:rPr lang="en-US" sz="500" b="1" i="0" u="none" strike="noStrike" cap="none">
                <a:solidFill>
                  <a:srgbClr val="92D050"/>
                </a:solidFill>
                <a:latin typeface="Arial"/>
                <a:ea typeface="Arial"/>
                <a:cs typeface="Arial"/>
                <a:sym typeface="Arial"/>
              </a:rPr>
              <a:t>$ nslookup 2e7478742720636f6d6d616e642e0a0a546869732066696c652069732075.5.badguy.com.</a:t>
            </a:r>
            <a:endParaRPr/>
          </a:p>
          <a:p>
            <a:pPr marL="0" marR="0" lvl="0" indent="0" algn="l" rtl="0">
              <a:lnSpc>
                <a:spcPct val="100000"/>
              </a:lnSpc>
              <a:spcBef>
                <a:spcPts val="0"/>
              </a:spcBef>
              <a:spcAft>
                <a:spcPts val="0"/>
              </a:spcAft>
              <a:buNone/>
            </a:pPr>
            <a:r>
              <a:rPr lang="en-US" sz="500" b="1" i="0" u="none" strike="noStrike" cap="none">
                <a:solidFill>
                  <a:srgbClr val="92D050"/>
                </a:solidFill>
                <a:latin typeface="Arial"/>
                <a:ea typeface="Arial"/>
                <a:cs typeface="Arial"/>
                <a:sym typeface="Arial"/>
              </a:rPr>
              <a:t>** server can’t find 2e7478742720636f6d6d616e642e0a0a546869732066696c652069732075.5.badguy.com: NXDOMAIN</a:t>
            </a:r>
            <a:endParaRPr/>
          </a:p>
          <a:p>
            <a:pPr marL="0" marR="0" lvl="0" indent="0" algn="l" rtl="0">
              <a:lnSpc>
                <a:spcPct val="100000"/>
              </a:lnSpc>
              <a:spcBef>
                <a:spcPts val="0"/>
              </a:spcBef>
              <a:spcAft>
                <a:spcPts val="0"/>
              </a:spcAft>
              <a:buNone/>
            </a:pPr>
            <a:r>
              <a:rPr lang="en-US" sz="500" b="1" i="0" u="none" strike="noStrike" cap="none">
                <a:solidFill>
                  <a:srgbClr val="92D050"/>
                </a:solidFill>
                <a:latin typeface="Arial"/>
                <a:ea typeface="Arial"/>
                <a:cs typeface="Arial"/>
                <a:sym typeface="Arial"/>
              </a:rPr>
              <a:t>$ nslookup 73656420746f2064656d6f6e7374726174650a686f772064617461206361.6.badguy.com.</a:t>
            </a:r>
            <a:endParaRPr/>
          </a:p>
          <a:p>
            <a:pPr marL="0" marR="0" lvl="0" indent="0" algn="l" rtl="0">
              <a:lnSpc>
                <a:spcPct val="100000"/>
              </a:lnSpc>
              <a:spcBef>
                <a:spcPts val="0"/>
              </a:spcBef>
              <a:spcAft>
                <a:spcPts val="0"/>
              </a:spcAft>
              <a:buNone/>
            </a:pPr>
            <a:r>
              <a:rPr lang="en-US" sz="500" b="1" i="0" u="none" strike="noStrike" cap="none">
                <a:solidFill>
                  <a:srgbClr val="92D050"/>
                </a:solidFill>
                <a:latin typeface="Arial"/>
                <a:ea typeface="Arial"/>
                <a:cs typeface="Arial"/>
                <a:sym typeface="Arial"/>
              </a:rPr>
              <a:t>** server can’t find 73656420746f2064656d6f6e7374726174650a686f772064617461206361.6.badguy.com: NXDOMAIN</a:t>
            </a:r>
            <a:endParaRPr/>
          </a:p>
          <a:p>
            <a:pPr marL="0" marR="0" lvl="0" indent="0" algn="l" rtl="0">
              <a:lnSpc>
                <a:spcPct val="100000"/>
              </a:lnSpc>
              <a:spcBef>
                <a:spcPts val="0"/>
              </a:spcBef>
              <a:spcAft>
                <a:spcPts val="0"/>
              </a:spcAft>
              <a:buNone/>
            </a:pPr>
            <a:r>
              <a:rPr lang="en-US" sz="500" b="1" i="0" u="none" strike="noStrike" cap="none">
                <a:solidFill>
                  <a:srgbClr val="92D050"/>
                </a:solidFill>
                <a:latin typeface="Arial"/>
                <a:ea typeface="Arial"/>
                <a:cs typeface="Arial"/>
                <a:sym typeface="Arial"/>
              </a:rPr>
              <a:t>$ nslookup 6e206265207472616e73706f72746564207573696e670a726567756c6172.7.badguy.com.</a:t>
            </a:r>
            <a:endParaRPr/>
          </a:p>
          <a:p>
            <a:pPr marL="0" marR="0" lvl="0" indent="0" algn="l" rtl="0">
              <a:lnSpc>
                <a:spcPct val="100000"/>
              </a:lnSpc>
              <a:spcBef>
                <a:spcPts val="0"/>
              </a:spcBef>
              <a:spcAft>
                <a:spcPts val="0"/>
              </a:spcAft>
              <a:buNone/>
            </a:pPr>
            <a:r>
              <a:rPr lang="en-US" sz="500" b="1" i="0" u="none" strike="noStrike" cap="none">
                <a:solidFill>
                  <a:srgbClr val="92D050"/>
                </a:solidFill>
                <a:latin typeface="Arial"/>
                <a:ea typeface="Arial"/>
                <a:cs typeface="Arial"/>
                <a:sym typeface="Arial"/>
              </a:rPr>
              <a:t>** server can’t find 6e206265207472616e73706f72746564207573696e670a726567756c6172.7.badguy.com: NXDOMAIN</a:t>
            </a:r>
            <a:endParaRPr/>
          </a:p>
          <a:p>
            <a:pPr marL="0" marR="0" lvl="0" indent="0" algn="l" rtl="0">
              <a:lnSpc>
                <a:spcPct val="100000"/>
              </a:lnSpc>
              <a:spcBef>
                <a:spcPts val="0"/>
              </a:spcBef>
              <a:spcAft>
                <a:spcPts val="0"/>
              </a:spcAft>
              <a:buNone/>
            </a:pPr>
            <a:r>
              <a:rPr lang="en-US" sz="500" b="1" i="0" u="none" strike="noStrike" cap="none">
                <a:solidFill>
                  <a:srgbClr val="92D050"/>
                </a:solidFill>
                <a:latin typeface="Arial"/>
                <a:ea typeface="Arial"/>
                <a:cs typeface="Arial"/>
                <a:sym typeface="Arial"/>
              </a:rPr>
              <a:t>$ nslookup 20444e53207175657269657320746f2061207370656369666963616c6c79.8.badguy.com.</a:t>
            </a:r>
            <a:endParaRPr/>
          </a:p>
          <a:p>
            <a:pPr marL="0" marR="0" lvl="0" indent="0" algn="l" rtl="0">
              <a:lnSpc>
                <a:spcPct val="100000"/>
              </a:lnSpc>
              <a:spcBef>
                <a:spcPts val="0"/>
              </a:spcBef>
              <a:spcAft>
                <a:spcPts val="0"/>
              </a:spcAft>
              <a:buNone/>
            </a:pPr>
            <a:r>
              <a:rPr lang="en-US" sz="500" b="1" i="0" u="none" strike="noStrike" cap="none">
                <a:solidFill>
                  <a:srgbClr val="92D050"/>
                </a:solidFill>
                <a:latin typeface="Arial"/>
                <a:ea typeface="Arial"/>
                <a:cs typeface="Arial"/>
                <a:sym typeface="Arial"/>
              </a:rPr>
              <a:t>** server can’t find 20444e53207175657269657320746f2061207370656369666963616c6c79.8.badguy.com: NXDOMAIN</a:t>
            </a:r>
            <a:endParaRPr/>
          </a:p>
          <a:p>
            <a:pPr marL="0" marR="0" lvl="0" indent="0" algn="l" rtl="0">
              <a:lnSpc>
                <a:spcPct val="100000"/>
              </a:lnSpc>
              <a:spcBef>
                <a:spcPts val="0"/>
              </a:spcBef>
              <a:spcAft>
                <a:spcPts val="0"/>
              </a:spcAft>
              <a:buNone/>
            </a:pPr>
            <a:r>
              <a:rPr lang="en-US" sz="500" b="1" i="0" u="none" strike="noStrike" cap="none">
                <a:solidFill>
                  <a:srgbClr val="92D050"/>
                </a:solidFill>
                <a:latin typeface="Arial"/>
                <a:ea typeface="Arial"/>
                <a:cs typeface="Arial"/>
                <a:sym typeface="Arial"/>
              </a:rPr>
              <a:t>$ nslookup 0a636f6e6669677572656420444e53207365727665722074686174206c6f.9.badguy.com.</a:t>
            </a:r>
            <a:endParaRPr/>
          </a:p>
          <a:p>
            <a:pPr marL="0" marR="0" lvl="0" indent="0" algn="l" rtl="0">
              <a:lnSpc>
                <a:spcPct val="100000"/>
              </a:lnSpc>
              <a:spcBef>
                <a:spcPts val="0"/>
              </a:spcBef>
              <a:spcAft>
                <a:spcPts val="0"/>
              </a:spcAft>
              <a:buNone/>
            </a:pPr>
            <a:r>
              <a:rPr lang="en-US" sz="500" b="1" i="0" u="none" strike="noStrike" cap="none">
                <a:solidFill>
                  <a:srgbClr val="92D050"/>
                </a:solidFill>
                <a:latin typeface="Arial"/>
                <a:ea typeface="Arial"/>
                <a:cs typeface="Arial"/>
                <a:sym typeface="Arial"/>
              </a:rPr>
              <a:t>** server can’t find 0a636f6e6669677572656420444e53207365727665722074686174206c6f.9.badguy.com: NXDOMAIN</a:t>
            </a:r>
            <a:endParaRPr/>
          </a:p>
          <a:p>
            <a:pPr marL="0" marR="0" lvl="0" indent="0" algn="l" rtl="0">
              <a:lnSpc>
                <a:spcPct val="100000"/>
              </a:lnSpc>
              <a:spcBef>
                <a:spcPts val="0"/>
              </a:spcBef>
              <a:spcAft>
                <a:spcPts val="0"/>
              </a:spcAft>
              <a:buNone/>
            </a:pPr>
            <a:r>
              <a:rPr lang="en-US" sz="500" b="1" i="0" u="none" strike="noStrike" cap="none">
                <a:solidFill>
                  <a:srgbClr val="92D050"/>
                </a:solidFill>
                <a:latin typeface="Arial"/>
                <a:ea typeface="Arial"/>
                <a:cs typeface="Arial"/>
                <a:sym typeface="Arial"/>
              </a:rPr>
              <a:t>$ nslookup 677320616c6c0a717565726965732e0a0a5468696e6b2061626f75742074.10.badguy.com.</a:t>
            </a:r>
            <a:endParaRPr/>
          </a:p>
          <a:p>
            <a:pPr marL="0" marR="0" lvl="0" indent="0" algn="l" rtl="0">
              <a:lnSpc>
                <a:spcPct val="100000"/>
              </a:lnSpc>
              <a:spcBef>
                <a:spcPts val="0"/>
              </a:spcBef>
              <a:spcAft>
                <a:spcPts val="0"/>
              </a:spcAft>
              <a:buNone/>
            </a:pPr>
            <a:r>
              <a:rPr lang="en-US" sz="500" b="1" i="0" u="none" strike="noStrike" cap="none">
                <a:solidFill>
                  <a:srgbClr val="92D050"/>
                </a:solidFill>
                <a:latin typeface="Arial"/>
                <a:ea typeface="Arial"/>
                <a:cs typeface="Arial"/>
                <a:sym typeface="Arial"/>
              </a:rPr>
              <a:t>** server can’t find 677320616c6c0a717565726965732e0a0a5468696e6b2061626f75742074.10.badguy.com: NXDOMAIN</a:t>
            </a:r>
            <a:endParaRPr/>
          </a:p>
          <a:p>
            <a:pPr marL="0" marR="0" lvl="0" indent="0" algn="l" rtl="0">
              <a:lnSpc>
                <a:spcPct val="100000"/>
              </a:lnSpc>
              <a:spcBef>
                <a:spcPts val="0"/>
              </a:spcBef>
              <a:spcAft>
                <a:spcPts val="0"/>
              </a:spcAft>
              <a:buNone/>
            </a:pPr>
            <a:r>
              <a:rPr lang="en-US" sz="500" b="1" i="0" u="none" strike="noStrike" cap="none">
                <a:solidFill>
                  <a:srgbClr val="92D050"/>
                </a:solidFill>
                <a:latin typeface="Arial"/>
                <a:ea typeface="Arial"/>
                <a:cs typeface="Arial"/>
                <a:sym typeface="Arial"/>
              </a:rPr>
              <a:t>$ nslookup 686520736563757269747920696d706c69636174696f6e730a7468697320.11.badguy.com.</a:t>
            </a:r>
            <a:endParaRPr/>
          </a:p>
          <a:p>
            <a:pPr marL="0" marR="0" lvl="0" indent="0" algn="l" rtl="0">
              <a:lnSpc>
                <a:spcPct val="100000"/>
              </a:lnSpc>
              <a:spcBef>
                <a:spcPts val="0"/>
              </a:spcBef>
              <a:spcAft>
                <a:spcPts val="0"/>
              </a:spcAft>
              <a:buNone/>
            </a:pPr>
            <a:r>
              <a:rPr lang="en-US" sz="500" b="1" i="0" u="none" strike="noStrike" cap="none">
                <a:solidFill>
                  <a:srgbClr val="92D050"/>
                </a:solidFill>
                <a:latin typeface="Arial"/>
                <a:ea typeface="Arial"/>
                <a:cs typeface="Arial"/>
                <a:sym typeface="Arial"/>
              </a:rPr>
              <a:t>** server can’t find 686520736563757269747920696d706c69636174696f6e730a7468697320.11.badguy.com: NXDOMAIN</a:t>
            </a:r>
            <a:endParaRPr/>
          </a:p>
          <a:p>
            <a:pPr marL="0" marR="0" lvl="0" indent="0" algn="l" rtl="0">
              <a:lnSpc>
                <a:spcPct val="100000"/>
              </a:lnSpc>
              <a:spcBef>
                <a:spcPts val="0"/>
              </a:spcBef>
              <a:spcAft>
                <a:spcPts val="0"/>
              </a:spcAft>
              <a:buNone/>
            </a:pPr>
            <a:r>
              <a:rPr lang="en-US" sz="500" b="1" i="0" u="none" strike="noStrike" cap="none">
                <a:solidFill>
                  <a:srgbClr val="92D050"/>
                </a:solidFill>
                <a:latin typeface="Arial"/>
                <a:ea typeface="Arial"/>
                <a:cs typeface="Arial"/>
                <a:sym typeface="Arial"/>
              </a:rPr>
              <a:t>$ nslookup 63616e206d65616e20746f20796f757220636f6d70616e792e0a0a496620.12.badguy.com.</a:t>
            </a:r>
            <a:endParaRPr/>
          </a:p>
          <a:p>
            <a:pPr marL="0" marR="0" lvl="0" indent="0" algn="l" rtl="0">
              <a:lnSpc>
                <a:spcPct val="100000"/>
              </a:lnSpc>
              <a:spcBef>
                <a:spcPts val="0"/>
              </a:spcBef>
              <a:spcAft>
                <a:spcPts val="0"/>
              </a:spcAft>
              <a:buNone/>
            </a:pPr>
            <a:r>
              <a:rPr lang="en-US" sz="500" b="1" i="0" u="none" strike="noStrike" cap="none">
                <a:solidFill>
                  <a:srgbClr val="92D050"/>
                </a:solidFill>
                <a:latin typeface="Arial"/>
                <a:ea typeface="Arial"/>
                <a:cs typeface="Arial"/>
                <a:sym typeface="Arial"/>
              </a:rPr>
              <a:t>** server can’t find 63616e206d65616e20746f20796f757220636f6d70616e792e0a0a496620.12.badguy.com: NXDOMAIN</a:t>
            </a:r>
            <a:endParaRPr/>
          </a:p>
          <a:p>
            <a:pPr marL="0" marR="0" lvl="0" indent="0" algn="l" rtl="0">
              <a:lnSpc>
                <a:spcPct val="100000"/>
              </a:lnSpc>
              <a:spcBef>
                <a:spcPts val="0"/>
              </a:spcBef>
              <a:spcAft>
                <a:spcPts val="0"/>
              </a:spcAft>
              <a:buNone/>
            </a:pPr>
            <a:r>
              <a:rPr lang="en-US" sz="500" b="1" i="0" u="none" strike="noStrike" cap="none">
                <a:solidFill>
                  <a:srgbClr val="92D050"/>
                </a:solidFill>
                <a:latin typeface="Arial"/>
                <a:ea typeface="Arial"/>
                <a:cs typeface="Arial"/>
                <a:sym typeface="Arial"/>
              </a:rPr>
              <a:t>$ nslookup 796f752077616e7420746f206c6561726e206d6f72652c206d7920636f6e.13.badguy.com.</a:t>
            </a:r>
            <a:endParaRPr/>
          </a:p>
          <a:p>
            <a:pPr marL="0" marR="0" lvl="0" indent="0" algn="l" rtl="0">
              <a:lnSpc>
                <a:spcPct val="100000"/>
              </a:lnSpc>
              <a:spcBef>
                <a:spcPts val="0"/>
              </a:spcBef>
              <a:spcAft>
                <a:spcPts val="0"/>
              </a:spcAft>
              <a:buNone/>
            </a:pPr>
            <a:r>
              <a:rPr lang="en-US" sz="500" b="1" i="0" u="none" strike="noStrike" cap="none">
                <a:solidFill>
                  <a:srgbClr val="92D050"/>
                </a:solidFill>
                <a:latin typeface="Arial"/>
                <a:ea typeface="Arial"/>
                <a:cs typeface="Arial"/>
                <a:sym typeface="Arial"/>
              </a:rPr>
              <a:t>** server can’t find 796f752077616e7420746f206c6561726e206d6f72652c206d7920636f6e.13.badguy.com: NXDOMAIN</a:t>
            </a:r>
            <a:endParaRPr/>
          </a:p>
          <a:p>
            <a:pPr marL="0" marR="0" lvl="0" indent="0" algn="l" rtl="0">
              <a:lnSpc>
                <a:spcPct val="100000"/>
              </a:lnSpc>
              <a:spcBef>
                <a:spcPts val="0"/>
              </a:spcBef>
              <a:spcAft>
                <a:spcPts val="0"/>
              </a:spcAft>
              <a:buNone/>
            </a:pPr>
            <a:r>
              <a:rPr lang="en-US" sz="500" b="1" i="0" u="none" strike="noStrike" cap="none">
                <a:solidFill>
                  <a:srgbClr val="92D050"/>
                </a:solidFill>
                <a:latin typeface="Arial"/>
                <a:ea typeface="Arial"/>
                <a:cs typeface="Arial"/>
                <a:sym typeface="Arial"/>
              </a:rPr>
              <a:t>$ nslookup 746163740a696e666f20697320696e20746865207369676e617475726520.14.badguy.com.</a:t>
            </a:r>
            <a:endParaRPr/>
          </a:p>
          <a:p>
            <a:pPr marL="0" marR="0" lvl="0" indent="0" algn="l" rtl="0">
              <a:lnSpc>
                <a:spcPct val="100000"/>
              </a:lnSpc>
              <a:spcBef>
                <a:spcPts val="0"/>
              </a:spcBef>
              <a:spcAft>
                <a:spcPts val="0"/>
              </a:spcAft>
              <a:buNone/>
            </a:pPr>
            <a:r>
              <a:rPr lang="en-US" sz="500" b="1" i="0" u="none" strike="noStrike" cap="none">
                <a:solidFill>
                  <a:srgbClr val="92D050"/>
                </a:solidFill>
                <a:latin typeface="Arial"/>
                <a:ea typeface="Arial"/>
                <a:cs typeface="Arial"/>
                <a:sym typeface="Arial"/>
              </a:rPr>
              <a:t>** server can’t find 746163740a696e666f20697320696e20746865207369676e617475726520.14.badguy.com: NXDOMAIN</a:t>
            </a:r>
            <a:endParaRPr/>
          </a:p>
          <a:p>
            <a:pPr marL="0" marR="0" lvl="0" indent="0" algn="l" rtl="0">
              <a:lnSpc>
                <a:spcPct val="100000"/>
              </a:lnSpc>
              <a:spcBef>
                <a:spcPts val="0"/>
              </a:spcBef>
              <a:spcAft>
                <a:spcPts val="0"/>
              </a:spcAft>
              <a:buNone/>
            </a:pPr>
            <a:r>
              <a:rPr lang="en-US" sz="500" b="1" i="0" u="none" strike="noStrike" cap="none">
                <a:solidFill>
                  <a:srgbClr val="92D050"/>
                </a:solidFill>
                <a:latin typeface="Arial"/>
                <a:ea typeface="Arial"/>
                <a:cs typeface="Arial"/>
                <a:sym typeface="Arial"/>
              </a:rPr>
              <a:t>$ nslookup 62656c6f772e0a0a4265737420526567617264732c0a0a546f6e79205665.15.badguy.com.</a:t>
            </a:r>
            <a:endParaRPr/>
          </a:p>
          <a:p>
            <a:pPr marL="0" marR="0" lvl="0" indent="0" algn="l" rtl="0">
              <a:lnSpc>
                <a:spcPct val="100000"/>
              </a:lnSpc>
              <a:spcBef>
                <a:spcPts val="0"/>
              </a:spcBef>
              <a:spcAft>
                <a:spcPts val="0"/>
              </a:spcAft>
              <a:buNone/>
            </a:pPr>
            <a:r>
              <a:rPr lang="en-US" sz="500" b="1" i="0" u="none" strike="noStrike" cap="none">
                <a:solidFill>
                  <a:srgbClr val="92D050"/>
                </a:solidFill>
                <a:latin typeface="Arial"/>
                <a:ea typeface="Arial"/>
                <a:cs typeface="Arial"/>
                <a:sym typeface="Arial"/>
              </a:rPr>
              <a:t>** server can’t find 62656c6f772e0a0a4265737420526567617264732c0a0a546f6e79205665.15.badguy.com: NXDOMAIN</a:t>
            </a:r>
            <a:endParaRPr/>
          </a:p>
          <a:p>
            <a:pPr marL="0" marR="0" lvl="0" indent="0" algn="l" rtl="0">
              <a:lnSpc>
                <a:spcPct val="100000"/>
              </a:lnSpc>
              <a:spcBef>
                <a:spcPts val="0"/>
              </a:spcBef>
              <a:spcAft>
                <a:spcPts val="0"/>
              </a:spcAft>
              <a:buNone/>
            </a:pPr>
            <a:r>
              <a:rPr lang="en-US" sz="500" b="1" i="0" u="none" strike="noStrike" cap="none">
                <a:solidFill>
                  <a:srgbClr val="92D050"/>
                </a:solidFill>
                <a:latin typeface="Arial"/>
                <a:ea typeface="Arial"/>
                <a:cs typeface="Arial"/>
                <a:sym typeface="Arial"/>
              </a:rPr>
              <a:t>$ nslookup 6c6164610a496e666f626c6f780a53656e696f72204368616e6e656c2053.16.badguy.com.</a:t>
            </a:r>
            <a:endParaRPr/>
          </a:p>
          <a:p>
            <a:pPr marL="0" marR="0" lvl="0" indent="0" algn="l" rtl="0">
              <a:lnSpc>
                <a:spcPct val="100000"/>
              </a:lnSpc>
              <a:spcBef>
                <a:spcPts val="0"/>
              </a:spcBef>
              <a:spcAft>
                <a:spcPts val="0"/>
              </a:spcAft>
              <a:buNone/>
            </a:pPr>
            <a:r>
              <a:rPr lang="en-US" sz="500" b="1" i="0" u="none" strike="noStrike" cap="none">
                <a:solidFill>
                  <a:srgbClr val="92D050"/>
                </a:solidFill>
                <a:latin typeface="Arial"/>
                <a:ea typeface="Arial"/>
                <a:cs typeface="Arial"/>
                <a:sym typeface="Arial"/>
              </a:rPr>
              <a:t>** server can’t find 6c6164610a496e666f626c6f780a53656e696f72204368616e6e656c2053.16.badguy.com: NXDOMAIN</a:t>
            </a:r>
            <a:endParaRPr/>
          </a:p>
          <a:p>
            <a:pPr marL="0" marR="0" lvl="0" indent="0" algn="l" rtl="0">
              <a:lnSpc>
                <a:spcPct val="100000"/>
              </a:lnSpc>
              <a:spcBef>
                <a:spcPts val="0"/>
              </a:spcBef>
              <a:spcAft>
                <a:spcPts val="0"/>
              </a:spcAft>
              <a:buNone/>
            </a:pPr>
            <a:r>
              <a:rPr lang="en-US" sz="500" b="1" i="0" u="none" strike="noStrike" cap="none">
                <a:solidFill>
                  <a:srgbClr val="92D050"/>
                </a:solidFill>
                <a:latin typeface="Arial"/>
                <a:ea typeface="Arial"/>
                <a:cs typeface="Arial"/>
                <a:sym typeface="Arial"/>
              </a:rPr>
              <a:t>$ nslookup 452c2055532f576573740a746f76656c61646140696e666f626c6f782e63.17.badguy.com.</a:t>
            </a:r>
            <a:endParaRPr/>
          </a:p>
          <a:p>
            <a:pPr marL="0" marR="0" lvl="0" indent="0" algn="l" rtl="0">
              <a:lnSpc>
                <a:spcPct val="100000"/>
              </a:lnSpc>
              <a:spcBef>
                <a:spcPts val="0"/>
              </a:spcBef>
              <a:spcAft>
                <a:spcPts val="0"/>
              </a:spcAft>
              <a:buNone/>
            </a:pPr>
            <a:r>
              <a:rPr lang="en-US" sz="500" b="1" i="0" u="none" strike="noStrike" cap="none">
                <a:solidFill>
                  <a:srgbClr val="92D050"/>
                </a:solidFill>
                <a:latin typeface="Arial"/>
                <a:ea typeface="Arial"/>
                <a:cs typeface="Arial"/>
                <a:sym typeface="Arial"/>
              </a:rPr>
              <a:t>** server can’t find 452c2055532f576573740a746f76656c61646140696e666f626c6f782e63.17.badguy.com: NXDOMAIN</a:t>
            </a:r>
            <a:endParaRPr/>
          </a:p>
          <a:p>
            <a:pPr marL="0" marR="0" lvl="0" indent="0" algn="l" rtl="0">
              <a:lnSpc>
                <a:spcPct val="100000"/>
              </a:lnSpc>
              <a:spcBef>
                <a:spcPts val="0"/>
              </a:spcBef>
              <a:spcAft>
                <a:spcPts val="0"/>
              </a:spcAft>
              <a:buNone/>
            </a:pPr>
            <a:r>
              <a:rPr lang="en-US" sz="500" b="1" i="0" u="none" strike="noStrike" cap="none">
                <a:solidFill>
                  <a:srgbClr val="92D050"/>
                </a:solidFill>
                <a:latin typeface="Arial"/>
                <a:ea typeface="Arial"/>
                <a:cs typeface="Arial"/>
                <a:sym typeface="Arial"/>
              </a:rPr>
              <a:t>$ nslookup 6f6d0a.18.badguy.com.</a:t>
            </a:r>
            <a:endParaRPr/>
          </a:p>
          <a:p>
            <a:pPr marL="0" marR="0" lvl="0" indent="0" algn="l" rtl="0">
              <a:lnSpc>
                <a:spcPct val="100000"/>
              </a:lnSpc>
              <a:spcBef>
                <a:spcPts val="0"/>
              </a:spcBef>
              <a:spcAft>
                <a:spcPts val="0"/>
              </a:spcAft>
              <a:buNone/>
            </a:pPr>
            <a:r>
              <a:rPr lang="en-US" sz="500" b="1" i="0" u="none" strike="noStrike" cap="none">
                <a:solidFill>
                  <a:srgbClr val="92D050"/>
                </a:solidFill>
                <a:latin typeface="Arial"/>
                <a:ea typeface="Arial"/>
                <a:cs typeface="Arial"/>
                <a:sym typeface="Arial"/>
              </a:rPr>
              <a:t>** server can’t find 6f6d0a.18.badguy.com: NXDOMAIN</a:t>
            </a:r>
            <a:endParaRPr/>
          </a:p>
          <a:p>
            <a:pPr marL="0" marR="0" lvl="0" indent="0" algn="l" rtl="0">
              <a:lnSpc>
                <a:spcPct val="100000"/>
              </a:lnSpc>
              <a:spcBef>
                <a:spcPts val="0"/>
              </a:spcBef>
              <a:spcAft>
                <a:spcPts val="0"/>
              </a:spcAft>
              <a:buNone/>
            </a:pPr>
            <a:endParaRPr sz="500" b="1" i="0" u="none" strike="noStrike" cap="none">
              <a:solidFill>
                <a:srgbClr val="92D050"/>
              </a:solidFill>
              <a:latin typeface="Arial"/>
              <a:ea typeface="Arial"/>
              <a:cs typeface="Arial"/>
              <a:sym typeface="Arial"/>
            </a:endParaRPr>
          </a:p>
        </p:txBody>
      </p:sp>
      <p:sp>
        <p:nvSpPr>
          <p:cNvPr id="613" name="Google Shape;613;p85"/>
          <p:cNvSpPr txBox="1"/>
          <p:nvPr/>
        </p:nvSpPr>
        <p:spPr>
          <a:xfrm>
            <a:off x="7155502" y="4327755"/>
            <a:ext cx="1733165" cy="26136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99" b="1" i="0" u="none" strike="noStrike" cap="none">
                <a:solidFill>
                  <a:schemeClr val="accent1"/>
                </a:solidFill>
                <a:latin typeface="Proxima Nova"/>
                <a:ea typeface="Proxima Nova"/>
                <a:cs typeface="Proxima Nova"/>
                <a:sym typeface="Proxima Nova"/>
              </a:rPr>
              <a:t>B. Malicious DNS Server</a:t>
            </a:r>
            <a:endParaRPr/>
          </a:p>
        </p:txBody>
      </p:sp>
      <p:sp>
        <p:nvSpPr>
          <p:cNvPr id="614" name="Google Shape;614;p85"/>
          <p:cNvSpPr txBox="1"/>
          <p:nvPr/>
        </p:nvSpPr>
        <p:spPr>
          <a:xfrm>
            <a:off x="5758052" y="3838660"/>
            <a:ext cx="990060" cy="26124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99" b="1" i="1" u="none" strike="noStrike" cap="none">
                <a:solidFill>
                  <a:srgbClr val="BBCFE4"/>
                </a:solidFill>
                <a:latin typeface="Arial"/>
                <a:ea typeface="Arial"/>
                <a:cs typeface="Arial"/>
                <a:sym typeface="Arial"/>
              </a:rPr>
              <a:t>The Internet</a:t>
            </a:r>
            <a:endParaRPr/>
          </a:p>
        </p:txBody>
      </p:sp>
      <p:sp>
        <p:nvSpPr>
          <p:cNvPr id="615" name="Google Shape;615;p85"/>
          <p:cNvSpPr/>
          <p:nvPr/>
        </p:nvSpPr>
        <p:spPr>
          <a:xfrm rot="-5400000">
            <a:off x="3725773" y="3253062"/>
            <a:ext cx="224718" cy="1395913"/>
          </a:xfrm>
          <a:prstGeom prst="can">
            <a:avLst>
              <a:gd name="adj" fmla="val 25000"/>
            </a:avLst>
          </a:prstGeom>
          <a:solidFill>
            <a:srgbClr val="00B050"/>
          </a:solidFill>
          <a:ln w="25400" cap="flat" cmpd="sng">
            <a:solidFill>
              <a:srgbClr val="004E80">
                <a:alpha val="6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99" b="0" i="0" u="none" strike="noStrike" cap="none">
              <a:solidFill>
                <a:schemeClr val="lt1"/>
              </a:solidFill>
              <a:latin typeface="Arial"/>
              <a:ea typeface="Arial"/>
              <a:cs typeface="Arial"/>
              <a:sym typeface="Arial"/>
            </a:endParaRPr>
          </a:p>
        </p:txBody>
      </p:sp>
      <p:grpSp>
        <p:nvGrpSpPr>
          <p:cNvPr id="616" name="Google Shape;616;p85"/>
          <p:cNvGrpSpPr/>
          <p:nvPr/>
        </p:nvGrpSpPr>
        <p:grpSpPr>
          <a:xfrm>
            <a:off x="4163042" y="3815535"/>
            <a:ext cx="3633741" cy="261368"/>
            <a:chOff x="4162663" y="3486351"/>
            <a:chExt cx="3637106" cy="322174"/>
          </a:xfrm>
        </p:grpSpPr>
        <p:sp>
          <p:nvSpPr>
            <p:cNvPr id="617" name="Google Shape;617;p85"/>
            <p:cNvSpPr/>
            <p:nvPr/>
          </p:nvSpPr>
          <p:spPr>
            <a:xfrm rot="-5400000">
              <a:off x="5842716" y="1834804"/>
              <a:ext cx="276999" cy="3637106"/>
            </a:xfrm>
            <a:prstGeom prst="can">
              <a:avLst>
                <a:gd name="adj" fmla="val 25000"/>
              </a:avLst>
            </a:prstGeom>
            <a:solidFill>
              <a:srgbClr val="00B050"/>
            </a:solidFill>
            <a:ln w="25400" cap="flat" cmpd="sng">
              <a:solidFill>
                <a:srgbClr val="004E80">
                  <a:alpha val="6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99" b="0" i="0" u="none" strike="noStrike" cap="none">
                <a:solidFill>
                  <a:schemeClr val="lt1"/>
                </a:solidFill>
                <a:latin typeface="Arial"/>
                <a:ea typeface="Arial"/>
                <a:cs typeface="Arial"/>
                <a:sym typeface="Arial"/>
              </a:endParaRPr>
            </a:p>
          </p:txBody>
        </p:sp>
        <p:sp>
          <p:nvSpPr>
            <p:cNvPr id="618" name="Google Shape;618;p85"/>
            <p:cNvSpPr txBox="1"/>
            <p:nvPr/>
          </p:nvSpPr>
          <p:spPr>
            <a:xfrm>
              <a:off x="4401923" y="3486351"/>
              <a:ext cx="3198311" cy="3221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99" b="0" i="1" u="none" strike="noStrike" cap="none">
                  <a:solidFill>
                    <a:schemeClr val="lt1"/>
                  </a:solidFill>
                  <a:latin typeface="Proxima Nova"/>
                  <a:ea typeface="Proxima Nova"/>
                  <a:cs typeface="Proxima Nova"/>
                  <a:sym typeface="Proxima Nova"/>
                </a:rPr>
                <a:t>DATA IS ABLE TO MOVE FREELY OVER UDP/53</a:t>
              </a:r>
              <a:endParaRPr sz="2398" b="0" i="1" u="none" strike="noStrike" cap="none">
                <a:solidFill>
                  <a:schemeClr val="lt1"/>
                </a:solidFill>
                <a:latin typeface="Proxima Nova"/>
                <a:ea typeface="Proxima Nova"/>
                <a:cs typeface="Proxima Nova"/>
                <a:sym typeface="Proxima Nova"/>
              </a:endParaRPr>
            </a:p>
          </p:txBody>
        </p:sp>
      </p:grpSp>
      <p:pic>
        <p:nvPicPr>
          <p:cNvPr id="619" name="Google Shape;619;p85"/>
          <p:cNvPicPr preferRelativeResize="0"/>
          <p:nvPr/>
        </p:nvPicPr>
        <p:blipFill rotWithShape="1">
          <a:blip r:embed="rId4">
            <a:alphaModFix/>
          </a:blip>
          <a:srcRect/>
          <a:stretch/>
        </p:blipFill>
        <p:spPr>
          <a:xfrm>
            <a:off x="3687564" y="3561774"/>
            <a:ext cx="570971" cy="799360"/>
          </a:xfrm>
          <a:prstGeom prst="rect">
            <a:avLst/>
          </a:prstGeom>
          <a:noFill/>
          <a:ln>
            <a:noFill/>
          </a:ln>
        </p:spPr>
      </p:pic>
      <p:sp>
        <p:nvSpPr>
          <p:cNvPr id="620" name="Google Shape;620;p85"/>
          <p:cNvSpPr/>
          <p:nvPr/>
        </p:nvSpPr>
        <p:spPr>
          <a:xfrm rot="-5400000">
            <a:off x="3423445" y="3545003"/>
            <a:ext cx="224718" cy="812031"/>
          </a:xfrm>
          <a:prstGeom prst="can">
            <a:avLst>
              <a:gd name="adj" fmla="val 25000"/>
            </a:avLst>
          </a:prstGeom>
          <a:solidFill>
            <a:srgbClr val="00B050"/>
          </a:solidFill>
          <a:ln w="25400" cap="flat" cmpd="sng">
            <a:solidFill>
              <a:srgbClr val="004E80">
                <a:alpha val="6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99" b="0" i="0" u="none" strike="noStrike" cap="none">
              <a:solidFill>
                <a:schemeClr val="lt1"/>
              </a:solidFill>
              <a:latin typeface="Arial"/>
              <a:ea typeface="Arial"/>
              <a:cs typeface="Arial"/>
              <a:sym typeface="Arial"/>
            </a:endParaRPr>
          </a:p>
        </p:txBody>
      </p:sp>
      <p:sp>
        <p:nvSpPr>
          <p:cNvPr id="621" name="Google Shape;621;p85"/>
          <p:cNvSpPr txBox="1"/>
          <p:nvPr/>
        </p:nvSpPr>
        <p:spPr>
          <a:xfrm>
            <a:off x="3151236" y="3828799"/>
            <a:ext cx="685771" cy="26136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99" b="1" i="0" u="none" strike="noStrike" cap="none">
                <a:solidFill>
                  <a:schemeClr val="lt1"/>
                </a:solidFill>
                <a:latin typeface="Proxima Nova"/>
                <a:ea typeface="Proxima Nova"/>
                <a:cs typeface="Proxima Nova"/>
                <a:sym typeface="Proxima Nova"/>
              </a:rPr>
              <a:t>UDP/53</a:t>
            </a:r>
            <a:endParaRPr/>
          </a:p>
        </p:txBody>
      </p:sp>
      <p:pic>
        <p:nvPicPr>
          <p:cNvPr id="622" name="Google Shape;622;p85"/>
          <p:cNvPicPr preferRelativeResize="0"/>
          <p:nvPr/>
        </p:nvPicPr>
        <p:blipFill rotWithShape="1">
          <a:blip r:embed="rId5">
            <a:alphaModFix/>
          </a:blip>
          <a:srcRect/>
          <a:stretch/>
        </p:blipFill>
        <p:spPr>
          <a:xfrm>
            <a:off x="2583409" y="3631059"/>
            <a:ext cx="406024" cy="609036"/>
          </a:xfrm>
          <a:prstGeom prst="rect">
            <a:avLst/>
          </a:prstGeom>
          <a:noFill/>
          <a:ln>
            <a:noFill/>
          </a:ln>
        </p:spPr>
      </p:pic>
      <p:sp>
        <p:nvSpPr>
          <p:cNvPr id="623" name="Google Shape;623;p85"/>
          <p:cNvSpPr/>
          <p:nvPr/>
        </p:nvSpPr>
        <p:spPr>
          <a:xfrm flipH="1">
            <a:off x="4834371" y="149152"/>
            <a:ext cx="4163196" cy="3716183"/>
          </a:xfrm>
          <a:custGeom>
            <a:avLst/>
            <a:gdLst/>
            <a:ahLst/>
            <a:cxnLst/>
            <a:rect l="l" t="t" r="r" b="b"/>
            <a:pathLst>
              <a:path w="4055343" h="2590622" extrusionOk="0">
                <a:moveTo>
                  <a:pt x="0" y="0"/>
                </a:moveTo>
                <a:lnTo>
                  <a:pt x="4055343" y="0"/>
                </a:lnTo>
                <a:lnTo>
                  <a:pt x="4055343" y="2013025"/>
                </a:lnTo>
                <a:lnTo>
                  <a:pt x="1421270" y="2013025"/>
                </a:lnTo>
                <a:lnTo>
                  <a:pt x="1026563" y="2590622"/>
                </a:lnTo>
                <a:lnTo>
                  <a:pt x="1174005" y="2013025"/>
                </a:lnTo>
                <a:lnTo>
                  <a:pt x="0" y="2013025"/>
                </a:lnTo>
                <a:close/>
              </a:path>
            </a:pathLst>
          </a:custGeom>
          <a:solidFill>
            <a:schemeClr val="dk1"/>
          </a:solidFill>
          <a:ln w="25400" cap="flat" cmpd="sng">
            <a:solidFill>
              <a:srgbClr val="004E8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99" b="0" i="0" u="none" strike="noStrike" cap="none">
              <a:solidFill>
                <a:schemeClr val="lt1"/>
              </a:solidFill>
              <a:latin typeface="Arial"/>
              <a:ea typeface="Arial"/>
              <a:cs typeface="Arial"/>
              <a:sym typeface="Arial"/>
            </a:endParaRPr>
          </a:p>
        </p:txBody>
      </p:sp>
      <p:sp>
        <p:nvSpPr>
          <p:cNvPr id="624" name="Google Shape;624;p85"/>
          <p:cNvSpPr/>
          <p:nvPr/>
        </p:nvSpPr>
        <p:spPr>
          <a:xfrm>
            <a:off x="4802471" y="177114"/>
            <a:ext cx="4159865" cy="18449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599" b="1" i="0" u="none" strike="noStrike" cap="none">
                <a:solidFill>
                  <a:srgbClr val="FF0000"/>
                </a:solidFill>
                <a:latin typeface="Arial"/>
                <a:ea typeface="Arial"/>
                <a:cs typeface="Arial"/>
                <a:sym typeface="Arial"/>
              </a:rPr>
              <a:t>#tail –f query.log</a:t>
            </a:r>
            <a:endParaRPr sz="599" b="1" i="0" u="none" strike="noStrike" cap="none">
              <a:solidFill>
                <a:srgbClr val="FF0000"/>
              </a:solidFill>
              <a:latin typeface="Arial"/>
              <a:ea typeface="Arial"/>
              <a:cs typeface="Arial"/>
              <a:sym typeface="Arial"/>
            </a:endParaRPr>
          </a:p>
          <a:p>
            <a:pPr marL="0" marR="0" lvl="0" indent="0" algn="l" rtl="0">
              <a:lnSpc>
                <a:spcPct val="100000"/>
              </a:lnSpc>
              <a:spcBef>
                <a:spcPts val="0"/>
              </a:spcBef>
              <a:spcAft>
                <a:spcPts val="0"/>
              </a:spcAft>
              <a:buNone/>
            </a:pPr>
            <a:r>
              <a:rPr lang="en-US" sz="599" b="1" i="0" u="none" strike="noStrike" cap="none">
                <a:solidFill>
                  <a:srgbClr val="FF0000"/>
                </a:solidFill>
                <a:latin typeface="Arial"/>
                <a:ea typeface="Arial"/>
                <a:cs typeface="Arial"/>
                <a:sym typeface="Arial"/>
              </a:rPr>
              <a:t>48692e0a496620796f75206172652072656164696e672074686973206d65.1.badguy.com.</a:t>
            </a:r>
            <a:endParaRPr/>
          </a:p>
          <a:p>
            <a:pPr marL="0" marR="0" lvl="0" indent="0" algn="l" rtl="0">
              <a:lnSpc>
                <a:spcPct val="100000"/>
              </a:lnSpc>
              <a:spcBef>
                <a:spcPts val="0"/>
              </a:spcBef>
              <a:spcAft>
                <a:spcPts val="0"/>
              </a:spcAft>
              <a:buNone/>
            </a:pPr>
            <a:r>
              <a:rPr lang="en-US" sz="599" b="1" i="0" u="none" strike="noStrike" cap="none">
                <a:solidFill>
                  <a:srgbClr val="FF0000"/>
                </a:solidFill>
                <a:latin typeface="Arial"/>
                <a:ea typeface="Arial"/>
                <a:cs typeface="Arial"/>
                <a:sym typeface="Arial"/>
              </a:rPr>
              <a:t>73736167652c0a796f752068617665207375636365737366756c6c792063.2.badguy.com.</a:t>
            </a:r>
            <a:endParaRPr/>
          </a:p>
          <a:p>
            <a:pPr marL="0" marR="0" lvl="0" indent="0" algn="l" rtl="0">
              <a:lnSpc>
                <a:spcPct val="100000"/>
              </a:lnSpc>
              <a:spcBef>
                <a:spcPts val="0"/>
              </a:spcBef>
              <a:spcAft>
                <a:spcPts val="0"/>
              </a:spcAft>
              <a:buNone/>
            </a:pPr>
            <a:r>
              <a:rPr lang="en-US" sz="599" b="1" i="0" u="none" strike="noStrike" cap="none">
                <a:solidFill>
                  <a:srgbClr val="FF0000"/>
                </a:solidFill>
                <a:latin typeface="Arial"/>
                <a:ea typeface="Arial"/>
                <a:cs typeface="Arial"/>
                <a:sym typeface="Arial"/>
              </a:rPr>
              <a:t>6f6e7665727465640a612068657864756d7020696e746f2062696e617279.3.badguy.com. </a:t>
            </a:r>
            <a:endParaRPr/>
          </a:p>
          <a:p>
            <a:pPr marL="0" marR="0" lvl="0" indent="0" algn="l" rtl="0">
              <a:lnSpc>
                <a:spcPct val="100000"/>
              </a:lnSpc>
              <a:spcBef>
                <a:spcPts val="0"/>
              </a:spcBef>
              <a:spcAft>
                <a:spcPts val="0"/>
              </a:spcAft>
              <a:buNone/>
            </a:pPr>
            <a:r>
              <a:rPr lang="en-US" sz="599" b="1" i="0" u="none" strike="noStrike" cap="none">
                <a:solidFill>
                  <a:srgbClr val="FF0000"/>
                </a:solidFill>
                <a:latin typeface="Arial"/>
                <a:ea typeface="Arial"/>
                <a:cs typeface="Arial"/>
                <a:sym typeface="Arial"/>
              </a:rPr>
              <a:t>2c207573696e67207468650a27787864202d722073746f6c656e64617461.4.badguy.com.</a:t>
            </a:r>
            <a:endParaRPr/>
          </a:p>
          <a:p>
            <a:pPr marL="0" marR="0" lvl="0" indent="0" algn="l" rtl="0">
              <a:lnSpc>
                <a:spcPct val="100000"/>
              </a:lnSpc>
              <a:spcBef>
                <a:spcPts val="0"/>
              </a:spcBef>
              <a:spcAft>
                <a:spcPts val="0"/>
              </a:spcAft>
              <a:buNone/>
            </a:pPr>
            <a:r>
              <a:rPr lang="en-US" sz="599" b="1" i="0" u="none" strike="noStrike" cap="none">
                <a:solidFill>
                  <a:srgbClr val="FF0000"/>
                </a:solidFill>
                <a:latin typeface="Arial"/>
                <a:ea typeface="Arial"/>
                <a:cs typeface="Arial"/>
                <a:sym typeface="Arial"/>
              </a:rPr>
              <a:t>2e7478742720636f6d6d616e642e0a0a546869732066696c652069732075.5.badguy.com.</a:t>
            </a:r>
            <a:endParaRPr/>
          </a:p>
          <a:p>
            <a:pPr marL="0" marR="0" lvl="0" indent="0" algn="l" rtl="0">
              <a:lnSpc>
                <a:spcPct val="100000"/>
              </a:lnSpc>
              <a:spcBef>
                <a:spcPts val="0"/>
              </a:spcBef>
              <a:spcAft>
                <a:spcPts val="0"/>
              </a:spcAft>
              <a:buNone/>
            </a:pPr>
            <a:r>
              <a:rPr lang="en-US" sz="599" b="1" i="0" u="none" strike="noStrike" cap="none">
                <a:solidFill>
                  <a:srgbClr val="FF0000"/>
                </a:solidFill>
                <a:latin typeface="Arial"/>
                <a:ea typeface="Arial"/>
                <a:cs typeface="Arial"/>
                <a:sym typeface="Arial"/>
              </a:rPr>
              <a:t>73656420746f2064656d6f6e7374726174650a686f772064617461206361.6.badguy.com.</a:t>
            </a:r>
            <a:endParaRPr/>
          </a:p>
          <a:p>
            <a:pPr marL="0" marR="0" lvl="0" indent="0" algn="l" rtl="0">
              <a:lnSpc>
                <a:spcPct val="100000"/>
              </a:lnSpc>
              <a:spcBef>
                <a:spcPts val="0"/>
              </a:spcBef>
              <a:spcAft>
                <a:spcPts val="0"/>
              </a:spcAft>
              <a:buNone/>
            </a:pPr>
            <a:r>
              <a:rPr lang="en-US" sz="599" b="1" i="0" u="none" strike="noStrike" cap="none">
                <a:solidFill>
                  <a:srgbClr val="FF0000"/>
                </a:solidFill>
                <a:latin typeface="Arial"/>
                <a:ea typeface="Arial"/>
                <a:cs typeface="Arial"/>
                <a:sym typeface="Arial"/>
              </a:rPr>
              <a:t>6e206265207472616e73706f72746564207573696e670a726567756c6172.7.badguy.com.</a:t>
            </a:r>
            <a:endParaRPr/>
          </a:p>
          <a:p>
            <a:pPr marL="0" marR="0" lvl="0" indent="0" algn="l" rtl="0">
              <a:lnSpc>
                <a:spcPct val="100000"/>
              </a:lnSpc>
              <a:spcBef>
                <a:spcPts val="0"/>
              </a:spcBef>
              <a:spcAft>
                <a:spcPts val="0"/>
              </a:spcAft>
              <a:buNone/>
            </a:pPr>
            <a:r>
              <a:rPr lang="en-US" sz="599" b="1" i="0" u="none" strike="noStrike" cap="none">
                <a:solidFill>
                  <a:srgbClr val="FF0000"/>
                </a:solidFill>
                <a:latin typeface="Arial"/>
                <a:ea typeface="Arial"/>
                <a:cs typeface="Arial"/>
                <a:sym typeface="Arial"/>
              </a:rPr>
              <a:t>20444e53207175657269657320746f2061207370656369666963616c6c79.8.badguy.com.</a:t>
            </a:r>
            <a:endParaRPr/>
          </a:p>
          <a:p>
            <a:pPr marL="0" marR="0" lvl="0" indent="0" algn="l" rtl="0">
              <a:lnSpc>
                <a:spcPct val="100000"/>
              </a:lnSpc>
              <a:spcBef>
                <a:spcPts val="0"/>
              </a:spcBef>
              <a:spcAft>
                <a:spcPts val="0"/>
              </a:spcAft>
              <a:buNone/>
            </a:pPr>
            <a:r>
              <a:rPr lang="en-US" sz="599" b="1" i="0" u="none" strike="noStrike" cap="none">
                <a:solidFill>
                  <a:srgbClr val="FF0000"/>
                </a:solidFill>
                <a:latin typeface="Arial"/>
                <a:ea typeface="Arial"/>
                <a:cs typeface="Arial"/>
                <a:sym typeface="Arial"/>
              </a:rPr>
              <a:t>0a636f6e6669677572656420444e53207365727665722074686174206c6f.9.badguy.com.</a:t>
            </a:r>
            <a:endParaRPr/>
          </a:p>
          <a:p>
            <a:pPr marL="0" marR="0" lvl="0" indent="0" algn="l" rtl="0">
              <a:lnSpc>
                <a:spcPct val="100000"/>
              </a:lnSpc>
              <a:spcBef>
                <a:spcPts val="0"/>
              </a:spcBef>
              <a:spcAft>
                <a:spcPts val="0"/>
              </a:spcAft>
              <a:buNone/>
            </a:pPr>
            <a:r>
              <a:rPr lang="en-US" sz="599" b="1" i="0" u="none" strike="noStrike" cap="none">
                <a:solidFill>
                  <a:srgbClr val="FF0000"/>
                </a:solidFill>
                <a:latin typeface="Arial"/>
                <a:ea typeface="Arial"/>
                <a:cs typeface="Arial"/>
                <a:sym typeface="Arial"/>
              </a:rPr>
              <a:t>677320616c6c0a717565726965732e0a0a5468696e6b2061626f75742074.10.badguy.com.</a:t>
            </a:r>
            <a:endParaRPr/>
          </a:p>
          <a:p>
            <a:pPr marL="0" marR="0" lvl="0" indent="0" algn="l" rtl="0">
              <a:lnSpc>
                <a:spcPct val="100000"/>
              </a:lnSpc>
              <a:spcBef>
                <a:spcPts val="0"/>
              </a:spcBef>
              <a:spcAft>
                <a:spcPts val="0"/>
              </a:spcAft>
              <a:buNone/>
            </a:pPr>
            <a:r>
              <a:rPr lang="en-US" sz="599" b="1" i="0" u="none" strike="noStrike" cap="none">
                <a:solidFill>
                  <a:srgbClr val="FF0000"/>
                </a:solidFill>
                <a:latin typeface="Arial"/>
                <a:ea typeface="Arial"/>
                <a:cs typeface="Arial"/>
                <a:sym typeface="Arial"/>
              </a:rPr>
              <a:t>686520736563757269747920696d706c69636174696f6e730a7468697320.11.badguy.com.</a:t>
            </a:r>
            <a:endParaRPr/>
          </a:p>
          <a:p>
            <a:pPr marL="0" marR="0" lvl="0" indent="0" algn="l" rtl="0">
              <a:lnSpc>
                <a:spcPct val="100000"/>
              </a:lnSpc>
              <a:spcBef>
                <a:spcPts val="0"/>
              </a:spcBef>
              <a:spcAft>
                <a:spcPts val="0"/>
              </a:spcAft>
              <a:buNone/>
            </a:pPr>
            <a:r>
              <a:rPr lang="en-US" sz="599" b="1" i="0" u="none" strike="noStrike" cap="none">
                <a:solidFill>
                  <a:srgbClr val="FF0000"/>
                </a:solidFill>
                <a:latin typeface="Arial"/>
                <a:ea typeface="Arial"/>
                <a:cs typeface="Arial"/>
                <a:sym typeface="Arial"/>
              </a:rPr>
              <a:t>63616e206d65616e20746f20796f757220636f6d70616e792e0a0a496620.12.badguy.com.</a:t>
            </a:r>
            <a:endParaRPr/>
          </a:p>
          <a:p>
            <a:pPr marL="0" marR="0" lvl="0" indent="0" algn="l" rtl="0">
              <a:lnSpc>
                <a:spcPct val="100000"/>
              </a:lnSpc>
              <a:spcBef>
                <a:spcPts val="0"/>
              </a:spcBef>
              <a:spcAft>
                <a:spcPts val="0"/>
              </a:spcAft>
              <a:buNone/>
            </a:pPr>
            <a:r>
              <a:rPr lang="en-US" sz="599" b="1" i="0" u="none" strike="noStrike" cap="none">
                <a:solidFill>
                  <a:srgbClr val="FF0000"/>
                </a:solidFill>
                <a:latin typeface="Arial"/>
                <a:ea typeface="Arial"/>
                <a:cs typeface="Arial"/>
                <a:sym typeface="Arial"/>
              </a:rPr>
              <a:t>796f752077616e7420746f206c6561726e206d6f72652c206d7920636f6e.13.badguy.com.</a:t>
            </a:r>
            <a:endParaRPr/>
          </a:p>
          <a:p>
            <a:pPr marL="0" marR="0" lvl="0" indent="0" algn="l" rtl="0">
              <a:lnSpc>
                <a:spcPct val="100000"/>
              </a:lnSpc>
              <a:spcBef>
                <a:spcPts val="0"/>
              </a:spcBef>
              <a:spcAft>
                <a:spcPts val="0"/>
              </a:spcAft>
              <a:buNone/>
            </a:pPr>
            <a:r>
              <a:rPr lang="en-US" sz="599" b="1" i="0" u="none" strike="noStrike" cap="none">
                <a:solidFill>
                  <a:srgbClr val="FF0000"/>
                </a:solidFill>
                <a:latin typeface="Arial"/>
                <a:ea typeface="Arial"/>
                <a:cs typeface="Arial"/>
                <a:sym typeface="Arial"/>
              </a:rPr>
              <a:t>746163740a696e666f20697320696e20746865207369676e617475726520.14.badguy.com.</a:t>
            </a:r>
            <a:endParaRPr/>
          </a:p>
          <a:p>
            <a:pPr marL="0" marR="0" lvl="0" indent="0" algn="l" rtl="0">
              <a:lnSpc>
                <a:spcPct val="100000"/>
              </a:lnSpc>
              <a:spcBef>
                <a:spcPts val="0"/>
              </a:spcBef>
              <a:spcAft>
                <a:spcPts val="0"/>
              </a:spcAft>
              <a:buNone/>
            </a:pPr>
            <a:r>
              <a:rPr lang="en-US" sz="599" b="1" i="0" u="none" strike="noStrike" cap="none">
                <a:solidFill>
                  <a:srgbClr val="FF0000"/>
                </a:solidFill>
                <a:latin typeface="Arial"/>
                <a:ea typeface="Arial"/>
                <a:cs typeface="Arial"/>
                <a:sym typeface="Arial"/>
              </a:rPr>
              <a:t>62656c6f772e0a0a4265737420526567617264732c0a0a546f6e79205665.15.badguy.com.</a:t>
            </a:r>
            <a:endParaRPr/>
          </a:p>
          <a:p>
            <a:pPr marL="0" marR="0" lvl="0" indent="0" algn="l" rtl="0">
              <a:lnSpc>
                <a:spcPct val="100000"/>
              </a:lnSpc>
              <a:spcBef>
                <a:spcPts val="0"/>
              </a:spcBef>
              <a:spcAft>
                <a:spcPts val="0"/>
              </a:spcAft>
              <a:buNone/>
            </a:pPr>
            <a:r>
              <a:rPr lang="en-US" sz="599" b="1" i="0" u="none" strike="noStrike" cap="none">
                <a:solidFill>
                  <a:srgbClr val="FF0000"/>
                </a:solidFill>
                <a:latin typeface="Arial"/>
                <a:ea typeface="Arial"/>
                <a:cs typeface="Arial"/>
                <a:sym typeface="Arial"/>
              </a:rPr>
              <a:t>6c6164610a496e666f626c6f780a53656e696f72204368616e6e656c2053.16.badguy.com.</a:t>
            </a:r>
            <a:endParaRPr/>
          </a:p>
          <a:p>
            <a:pPr marL="0" marR="0" lvl="0" indent="0" algn="l" rtl="0">
              <a:lnSpc>
                <a:spcPct val="100000"/>
              </a:lnSpc>
              <a:spcBef>
                <a:spcPts val="0"/>
              </a:spcBef>
              <a:spcAft>
                <a:spcPts val="0"/>
              </a:spcAft>
              <a:buNone/>
            </a:pPr>
            <a:r>
              <a:rPr lang="en-US" sz="599" b="1" i="0" u="none" strike="noStrike" cap="none">
                <a:solidFill>
                  <a:srgbClr val="FF0000"/>
                </a:solidFill>
                <a:latin typeface="Arial"/>
                <a:ea typeface="Arial"/>
                <a:cs typeface="Arial"/>
                <a:sym typeface="Arial"/>
              </a:rPr>
              <a:t>452c2055532f576573740a746f76656c61646140696e666f626c6f782e63.17.badguy.com.</a:t>
            </a:r>
            <a:endParaRPr/>
          </a:p>
          <a:p>
            <a:pPr marL="0" marR="0" lvl="0" indent="0" algn="l" rtl="0">
              <a:lnSpc>
                <a:spcPct val="100000"/>
              </a:lnSpc>
              <a:spcBef>
                <a:spcPts val="0"/>
              </a:spcBef>
              <a:spcAft>
                <a:spcPts val="0"/>
              </a:spcAft>
              <a:buNone/>
            </a:pPr>
            <a:r>
              <a:rPr lang="en-US" sz="599" b="1" i="0" u="none" strike="noStrike" cap="none">
                <a:solidFill>
                  <a:srgbClr val="FF0000"/>
                </a:solidFill>
                <a:latin typeface="Arial"/>
                <a:ea typeface="Arial"/>
                <a:cs typeface="Arial"/>
                <a:sym typeface="Arial"/>
              </a:rPr>
              <a:t>6f6d0a.18.badguy.com.</a:t>
            </a:r>
            <a:endParaRPr/>
          </a:p>
        </p:txBody>
      </p:sp>
      <p:pic>
        <p:nvPicPr>
          <p:cNvPr id="625" name="Google Shape;625;p85"/>
          <p:cNvPicPr preferRelativeResize="0"/>
          <p:nvPr/>
        </p:nvPicPr>
        <p:blipFill rotWithShape="1">
          <a:blip r:embed="rId6">
            <a:alphaModFix/>
          </a:blip>
          <a:srcRect/>
          <a:stretch/>
        </p:blipFill>
        <p:spPr>
          <a:xfrm>
            <a:off x="764964" y="3763944"/>
            <a:ext cx="418712" cy="380648"/>
          </a:xfrm>
          <a:prstGeom prst="rect">
            <a:avLst/>
          </a:prstGeom>
          <a:noFill/>
          <a:ln>
            <a:noFill/>
          </a:ln>
        </p:spPr>
      </p:pic>
      <p:pic>
        <p:nvPicPr>
          <p:cNvPr id="626" name="Google Shape;626;p85"/>
          <p:cNvPicPr preferRelativeResize="0"/>
          <p:nvPr/>
        </p:nvPicPr>
        <p:blipFill rotWithShape="1">
          <a:blip r:embed="rId7">
            <a:alphaModFix/>
          </a:blip>
          <a:srcRect/>
          <a:stretch/>
        </p:blipFill>
        <p:spPr>
          <a:xfrm>
            <a:off x="7757430" y="3287318"/>
            <a:ext cx="1116566" cy="1040437"/>
          </a:xfrm>
          <a:prstGeom prst="rect">
            <a:avLst/>
          </a:prstGeom>
          <a:noFill/>
          <a:ln>
            <a:noFill/>
          </a:ln>
        </p:spPr>
      </p:pic>
      <p:sp>
        <p:nvSpPr>
          <p:cNvPr id="627" name="Google Shape;627;p85"/>
          <p:cNvSpPr/>
          <p:nvPr/>
        </p:nvSpPr>
        <p:spPr>
          <a:xfrm>
            <a:off x="3269441" y="1714906"/>
            <a:ext cx="2570132" cy="584675"/>
          </a:xfrm>
          <a:prstGeom prst="roundRect">
            <a:avLst>
              <a:gd name="adj" fmla="val 16667"/>
            </a:avLst>
          </a:prstGeom>
          <a:solidFill>
            <a:srgbClr val="DCDCDC"/>
          </a:solidFill>
          <a:ln w="25400" cap="flat" cmpd="sng">
            <a:solidFill>
              <a:srgbClr val="004E8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399" b="1" i="0" u="none" strike="noStrike" cap="none">
                <a:solidFill>
                  <a:schemeClr val="lt2"/>
                </a:solidFill>
                <a:latin typeface="Arial"/>
                <a:ea typeface="Arial"/>
                <a:cs typeface="Arial"/>
                <a:sym typeface="Arial"/>
              </a:rPr>
              <a:t>CLICK TO CONTINUE...</a:t>
            </a:r>
            <a:endParaRPr/>
          </a:p>
        </p:txBody>
      </p:sp>
      <p:sp>
        <p:nvSpPr>
          <p:cNvPr id="628" name="Google Shape;628;p85"/>
          <p:cNvSpPr/>
          <p:nvPr/>
        </p:nvSpPr>
        <p:spPr>
          <a:xfrm>
            <a:off x="1056221" y="3692961"/>
            <a:ext cx="7088423" cy="518461"/>
          </a:xfrm>
          <a:prstGeom prst="rightArrow">
            <a:avLst>
              <a:gd name="adj1" fmla="val 50000"/>
              <a:gd name="adj2" fmla="val 50000"/>
            </a:avLst>
          </a:prstGeom>
          <a:solidFill>
            <a:srgbClr val="00B050">
              <a:alpha val="49803"/>
            </a:srgbClr>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99" b="0"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900">
        <p14:flythrough dir="out" hasBounce="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27"/>
                                        </p:tgtEl>
                                        <p:attrNameLst>
                                          <p:attrName>style.visibility</p:attrName>
                                        </p:attrNameLst>
                                      </p:cBhvr>
                                      <p:to>
                                        <p:strVal val="visible"/>
                                      </p:to>
                                    </p:set>
                                    <p:animEffect transition="in" filter="fade">
                                      <p:cBhvr>
                                        <p:cTn id="7" dur="500"/>
                                        <p:tgtEl>
                                          <p:spTgt spid="6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1"/>
                                          </p:stCondLst>
                                        </p:cTn>
                                        <p:tgtEl>
                                          <p:spTgt spid="627"/>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612">
                                            <p:txEl>
                                              <p:pRg st="0" end="0"/>
                                            </p:txEl>
                                          </p:spTgt>
                                        </p:tgtEl>
                                        <p:attrNameLst>
                                          <p:attrName>style.visibility</p:attrName>
                                        </p:attrNameLst>
                                      </p:cBhvr>
                                      <p:to>
                                        <p:strVal val="visible"/>
                                      </p:to>
                                    </p:set>
                                    <p:animEffect transition="in" filter="fade">
                                      <p:cBhvr>
                                        <p:cTn id="14" dur="500"/>
                                        <p:tgtEl>
                                          <p:spTgt spid="612">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612">
                                            <p:txEl>
                                              <p:pRg st="1" end="1"/>
                                            </p:txEl>
                                          </p:spTgt>
                                        </p:tgtEl>
                                        <p:attrNameLst>
                                          <p:attrName>style.visibility</p:attrName>
                                        </p:attrNameLst>
                                      </p:cBhvr>
                                      <p:to>
                                        <p:strVal val="visible"/>
                                      </p:to>
                                    </p:set>
                                    <p:animEffect transition="in" filter="fade">
                                      <p:cBhvr>
                                        <p:cTn id="17" dur="500"/>
                                        <p:tgtEl>
                                          <p:spTgt spid="612">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12">
                                            <p:txEl>
                                              <p:pRg st="2" end="2"/>
                                            </p:txEl>
                                          </p:spTgt>
                                        </p:tgtEl>
                                        <p:attrNameLst>
                                          <p:attrName>style.visibility</p:attrName>
                                        </p:attrNameLst>
                                      </p:cBhvr>
                                      <p:to>
                                        <p:strVal val="visible"/>
                                      </p:to>
                                    </p:set>
                                    <p:animEffect transition="in" filter="fade">
                                      <p:cBhvr>
                                        <p:cTn id="20" dur="500"/>
                                        <p:tgtEl>
                                          <p:spTgt spid="612">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612">
                                            <p:txEl>
                                              <p:pRg st="3" end="3"/>
                                            </p:txEl>
                                          </p:spTgt>
                                        </p:tgtEl>
                                        <p:attrNameLst>
                                          <p:attrName>style.visibility</p:attrName>
                                        </p:attrNameLst>
                                      </p:cBhvr>
                                      <p:to>
                                        <p:strVal val="visible"/>
                                      </p:to>
                                    </p:set>
                                    <p:animEffect transition="in" filter="fade">
                                      <p:cBhvr>
                                        <p:cTn id="23" dur="500"/>
                                        <p:tgtEl>
                                          <p:spTgt spid="612">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12">
                                            <p:txEl>
                                              <p:pRg st="4" end="4"/>
                                            </p:txEl>
                                          </p:spTgt>
                                        </p:tgtEl>
                                        <p:attrNameLst>
                                          <p:attrName>style.visibility</p:attrName>
                                        </p:attrNameLst>
                                      </p:cBhvr>
                                      <p:to>
                                        <p:strVal val="visible"/>
                                      </p:to>
                                    </p:set>
                                    <p:animEffect transition="in" filter="fade">
                                      <p:cBhvr>
                                        <p:cTn id="26" dur="500"/>
                                        <p:tgtEl>
                                          <p:spTgt spid="612">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612">
                                            <p:txEl>
                                              <p:pRg st="5" end="5"/>
                                            </p:txEl>
                                          </p:spTgt>
                                        </p:tgtEl>
                                        <p:attrNameLst>
                                          <p:attrName>style.visibility</p:attrName>
                                        </p:attrNameLst>
                                      </p:cBhvr>
                                      <p:to>
                                        <p:strVal val="visible"/>
                                      </p:to>
                                    </p:set>
                                    <p:animEffect transition="in" filter="fade">
                                      <p:cBhvr>
                                        <p:cTn id="29" dur="500"/>
                                        <p:tgtEl>
                                          <p:spTgt spid="612">
                                            <p:txEl>
                                              <p:pRg st="5" end="5"/>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612">
                                            <p:txEl>
                                              <p:pRg st="6" end="6"/>
                                            </p:txEl>
                                          </p:spTgt>
                                        </p:tgtEl>
                                        <p:attrNameLst>
                                          <p:attrName>style.visibility</p:attrName>
                                        </p:attrNameLst>
                                      </p:cBhvr>
                                      <p:to>
                                        <p:strVal val="visible"/>
                                      </p:to>
                                    </p:set>
                                    <p:animEffect transition="in" filter="fade">
                                      <p:cBhvr>
                                        <p:cTn id="32" dur="500"/>
                                        <p:tgtEl>
                                          <p:spTgt spid="612">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612">
                                            <p:txEl>
                                              <p:pRg st="7" end="7"/>
                                            </p:txEl>
                                          </p:spTgt>
                                        </p:tgtEl>
                                        <p:attrNameLst>
                                          <p:attrName>style.visibility</p:attrName>
                                        </p:attrNameLst>
                                      </p:cBhvr>
                                      <p:to>
                                        <p:strVal val="visible"/>
                                      </p:to>
                                    </p:set>
                                    <p:animEffect transition="in" filter="fade">
                                      <p:cBhvr>
                                        <p:cTn id="35" dur="500"/>
                                        <p:tgtEl>
                                          <p:spTgt spid="612">
                                            <p:txEl>
                                              <p:pRg st="7" end="7"/>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612">
                                            <p:txEl>
                                              <p:pRg st="8" end="8"/>
                                            </p:txEl>
                                          </p:spTgt>
                                        </p:tgtEl>
                                        <p:attrNameLst>
                                          <p:attrName>style.visibility</p:attrName>
                                        </p:attrNameLst>
                                      </p:cBhvr>
                                      <p:to>
                                        <p:strVal val="visible"/>
                                      </p:to>
                                    </p:set>
                                    <p:animEffect transition="in" filter="fade">
                                      <p:cBhvr>
                                        <p:cTn id="38" dur="500"/>
                                        <p:tgtEl>
                                          <p:spTgt spid="612">
                                            <p:txEl>
                                              <p:pRg st="8" end="8"/>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612">
                                            <p:txEl>
                                              <p:pRg st="9" end="9"/>
                                            </p:txEl>
                                          </p:spTgt>
                                        </p:tgtEl>
                                        <p:attrNameLst>
                                          <p:attrName>style.visibility</p:attrName>
                                        </p:attrNameLst>
                                      </p:cBhvr>
                                      <p:to>
                                        <p:strVal val="visible"/>
                                      </p:to>
                                    </p:set>
                                    <p:animEffect transition="in" filter="fade">
                                      <p:cBhvr>
                                        <p:cTn id="41" dur="500"/>
                                        <p:tgtEl>
                                          <p:spTgt spid="612">
                                            <p:txEl>
                                              <p:pRg st="9" end="9"/>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612">
                                            <p:txEl>
                                              <p:pRg st="10" end="10"/>
                                            </p:txEl>
                                          </p:spTgt>
                                        </p:tgtEl>
                                        <p:attrNameLst>
                                          <p:attrName>style.visibility</p:attrName>
                                        </p:attrNameLst>
                                      </p:cBhvr>
                                      <p:to>
                                        <p:strVal val="visible"/>
                                      </p:to>
                                    </p:set>
                                    <p:animEffect transition="in" filter="fade">
                                      <p:cBhvr>
                                        <p:cTn id="44" dur="500"/>
                                        <p:tgtEl>
                                          <p:spTgt spid="612">
                                            <p:txEl>
                                              <p:pRg st="10" end="10"/>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612">
                                            <p:txEl>
                                              <p:pRg st="11" end="11"/>
                                            </p:txEl>
                                          </p:spTgt>
                                        </p:tgtEl>
                                        <p:attrNameLst>
                                          <p:attrName>style.visibility</p:attrName>
                                        </p:attrNameLst>
                                      </p:cBhvr>
                                      <p:to>
                                        <p:strVal val="visible"/>
                                      </p:to>
                                    </p:set>
                                    <p:animEffect transition="in" filter="fade">
                                      <p:cBhvr>
                                        <p:cTn id="47" dur="500"/>
                                        <p:tgtEl>
                                          <p:spTgt spid="612">
                                            <p:txEl>
                                              <p:pRg st="11" end="11"/>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612">
                                            <p:txEl>
                                              <p:pRg st="12" end="12"/>
                                            </p:txEl>
                                          </p:spTgt>
                                        </p:tgtEl>
                                        <p:attrNameLst>
                                          <p:attrName>style.visibility</p:attrName>
                                        </p:attrNameLst>
                                      </p:cBhvr>
                                      <p:to>
                                        <p:strVal val="visible"/>
                                      </p:to>
                                    </p:set>
                                    <p:animEffect transition="in" filter="fade">
                                      <p:cBhvr>
                                        <p:cTn id="50" dur="500"/>
                                        <p:tgtEl>
                                          <p:spTgt spid="612">
                                            <p:txEl>
                                              <p:pRg st="12" end="12"/>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612">
                                            <p:txEl>
                                              <p:pRg st="13" end="13"/>
                                            </p:txEl>
                                          </p:spTgt>
                                        </p:tgtEl>
                                        <p:attrNameLst>
                                          <p:attrName>style.visibility</p:attrName>
                                        </p:attrNameLst>
                                      </p:cBhvr>
                                      <p:to>
                                        <p:strVal val="visible"/>
                                      </p:to>
                                    </p:set>
                                    <p:animEffect transition="in" filter="fade">
                                      <p:cBhvr>
                                        <p:cTn id="53" dur="500"/>
                                        <p:tgtEl>
                                          <p:spTgt spid="612">
                                            <p:txEl>
                                              <p:pRg st="13" end="13"/>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612">
                                            <p:txEl>
                                              <p:pRg st="14" end="14"/>
                                            </p:txEl>
                                          </p:spTgt>
                                        </p:tgtEl>
                                        <p:attrNameLst>
                                          <p:attrName>style.visibility</p:attrName>
                                        </p:attrNameLst>
                                      </p:cBhvr>
                                      <p:to>
                                        <p:strVal val="visible"/>
                                      </p:to>
                                    </p:set>
                                    <p:animEffect transition="in" filter="fade">
                                      <p:cBhvr>
                                        <p:cTn id="56" dur="500"/>
                                        <p:tgtEl>
                                          <p:spTgt spid="612">
                                            <p:txEl>
                                              <p:pRg st="14" end="14"/>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612">
                                            <p:txEl>
                                              <p:pRg st="15" end="15"/>
                                            </p:txEl>
                                          </p:spTgt>
                                        </p:tgtEl>
                                        <p:attrNameLst>
                                          <p:attrName>style.visibility</p:attrName>
                                        </p:attrNameLst>
                                      </p:cBhvr>
                                      <p:to>
                                        <p:strVal val="visible"/>
                                      </p:to>
                                    </p:set>
                                    <p:animEffect transition="in" filter="fade">
                                      <p:cBhvr>
                                        <p:cTn id="59" dur="500"/>
                                        <p:tgtEl>
                                          <p:spTgt spid="612">
                                            <p:txEl>
                                              <p:pRg st="15" end="15"/>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612">
                                            <p:txEl>
                                              <p:pRg st="16" end="16"/>
                                            </p:txEl>
                                          </p:spTgt>
                                        </p:tgtEl>
                                        <p:attrNameLst>
                                          <p:attrName>style.visibility</p:attrName>
                                        </p:attrNameLst>
                                      </p:cBhvr>
                                      <p:to>
                                        <p:strVal val="visible"/>
                                      </p:to>
                                    </p:set>
                                    <p:animEffect transition="in" filter="fade">
                                      <p:cBhvr>
                                        <p:cTn id="62" dur="500"/>
                                        <p:tgtEl>
                                          <p:spTgt spid="612">
                                            <p:txEl>
                                              <p:pRg st="16" end="16"/>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612">
                                            <p:txEl>
                                              <p:pRg st="17" end="17"/>
                                            </p:txEl>
                                          </p:spTgt>
                                        </p:tgtEl>
                                        <p:attrNameLst>
                                          <p:attrName>style.visibility</p:attrName>
                                        </p:attrNameLst>
                                      </p:cBhvr>
                                      <p:to>
                                        <p:strVal val="visible"/>
                                      </p:to>
                                    </p:set>
                                    <p:animEffect transition="in" filter="fade">
                                      <p:cBhvr>
                                        <p:cTn id="65" dur="500"/>
                                        <p:tgtEl>
                                          <p:spTgt spid="612">
                                            <p:txEl>
                                              <p:pRg st="17" end="17"/>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612">
                                            <p:txEl>
                                              <p:pRg st="18" end="18"/>
                                            </p:txEl>
                                          </p:spTgt>
                                        </p:tgtEl>
                                        <p:attrNameLst>
                                          <p:attrName>style.visibility</p:attrName>
                                        </p:attrNameLst>
                                      </p:cBhvr>
                                      <p:to>
                                        <p:strVal val="visible"/>
                                      </p:to>
                                    </p:set>
                                    <p:animEffect transition="in" filter="fade">
                                      <p:cBhvr>
                                        <p:cTn id="68" dur="500"/>
                                        <p:tgtEl>
                                          <p:spTgt spid="612">
                                            <p:txEl>
                                              <p:pRg st="18" end="18"/>
                                            </p:txEl>
                                          </p:spTgt>
                                        </p:tgtEl>
                                      </p:cBhvr>
                                    </p:animEffect>
                                  </p:childTnLst>
                                </p:cTn>
                              </p:par>
                              <p:par>
                                <p:cTn id="69" presetID="10" presetClass="entr" presetSubtype="0" fill="hold" nodeType="withEffect">
                                  <p:stCondLst>
                                    <p:cond delay="0"/>
                                  </p:stCondLst>
                                  <p:childTnLst>
                                    <p:set>
                                      <p:cBhvr>
                                        <p:cTn id="70" dur="1" fill="hold">
                                          <p:stCondLst>
                                            <p:cond delay="0"/>
                                          </p:stCondLst>
                                        </p:cTn>
                                        <p:tgtEl>
                                          <p:spTgt spid="612">
                                            <p:txEl>
                                              <p:pRg st="19" end="19"/>
                                            </p:txEl>
                                          </p:spTgt>
                                        </p:tgtEl>
                                        <p:attrNameLst>
                                          <p:attrName>style.visibility</p:attrName>
                                        </p:attrNameLst>
                                      </p:cBhvr>
                                      <p:to>
                                        <p:strVal val="visible"/>
                                      </p:to>
                                    </p:set>
                                    <p:animEffect transition="in" filter="fade">
                                      <p:cBhvr>
                                        <p:cTn id="71" dur="500"/>
                                        <p:tgtEl>
                                          <p:spTgt spid="612">
                                            <p:txEl>
                                              <p:pRg st="19" end="19"/>
                                            </p:txEl>
                                          </p:spTgt>
                                        </p:tgtEl>
                                      </p:cBhvr>
                                    </p:animEffect>
                                  </p:childTnLst>
                                </p:cTn>
                              </p:par>
                              <p:par>
                                <p:cTn id="72" presetID="10" presetClass="entr" presetSubtype="0" fill="hold" nodeType="withEffect">
                                  <p:stCondLst>
                                    <p:cond delay="0"/>
                                  </p:stCondLst>
                                  <p:childTnLst>
                                    <p:set>
                                      <p:cBhvr>
                                        <p:cTn id="73" dur="1" fill="hold">
                                          <p:stCondLst>
                                            <p:cond delay="0"/>
                                          </p:stCondLst>
                                        </p:cTn>
                                        <p:tgtEl>
                                          <p:spTgt spid="612">
                                            <p:txEl>
                                              <p:pRg st="20" end="20"/>
                                            </p:txEl>
                                          </p:spTgt>
                                        </p:tgtEl>
                                        <p:attrNameLst>
                                          <p:attrName>style.visibility</p:attrName>
                                        </p:attrNameLst>
                                      </p:cBhvr>
                                      <p:to>
                                        <p:strVal val="visible"/>
                                      </p:to>
                                    </p:set>
                                    <p:animEffect transition="in" filter="fade">
                                      <p:cBhvr>
                                        <p:cTn id="74" dur="500"/>
                                        <p:tgtEl>
                                          <p:spTgt spid="612">
                                            <p:txEl>
                                              <p:pRg st="20" end="20"/>
                                            </p:txEl>
                                          </p:spTgt>
                                        </p:tgtEl>
                                      </p:cBhvr>
                                    </p:animEffect>
                                  </p:childTnLst>
                                </p:cTn>
                              </p:par>
                              <p:par>
                                <p:cTn id="75" presetID="10" presetClass="entr" presetSubtype="0" fill="hold" nodeType="withEffect">
                                  <p:stCondLst>
                                    <p:cond delay="0"/>
                                  </p:stCondLst>
                                  <p:childTnLst>
                                    <p:set>
                                      <p:cBhvr>
                                        <p:cTn id="76" dur="1" fill="hold">
                                          <p:stCondLst>
                                            <p:cond delay="0"/>
                                          </p:stCondLst>
                                        </p:cTn>
                                        <p:tgtEl>
                                          <p:spTgt spid="612">
                                            <p:txEl>
                                              <p:pRg st="21" end="21"/>
                                            </p:txEl>
                                          </p:spTgt>
                                        </p:tgtEl>
                                        <p:attrNameLst>
                                          <p:attrName>style.visibility</p:attrName>
                                        </p:attrNameLst>
                                      </p:cBhvr>
                                      <p:to>
                                        <p:strVal val="visible"/>
                                      </p:to>
                                    </p:set>
                                    <p:animEffect transition="in" filter="fade">
                                      <p:cBhvr>
                                        <p:cTn id="77" dur="500"/>
                                        <p:tgtEl>
                                          <p:spTgt spid="612">
                                            <p:txEl>
                                              <p:pRg st="21" end="21"/>
                                            </p:txEl>
                                          </p:spTgt>
                                        </p:tgtEl>
                                      </p:cBhvr>
                                    </p:animEffect>
                                  </p:childTnLst>
                                </p:cTn>
                              </p:par>
                              <p:par>
                                <p:cTn id="78" presetID="10" presetClass="entr" presetSubtype="0" fill="hold" nodeType="withEffect">
                                  <p:stCondLst>
                                    <p:cond delay="0"/>
                                  </p:stCondLst>
                                  <p:childTnLst>
                                    <p:set>
                                      <p:cBhvr>
                                        <p:cTn id="79" dur="1" fill="hold">
                                          <p:stCondLst>
                                            <p:cond delay="0"/>
                                          </p:stCondLst>
                                        </p:cTn>
                                        <p:tgtEl>
                                          <p:spTgt spid="612">
                                            <p:txEl>
                                              <p:pRg st="22" end="22"/>
                                            </p:txEl>
                                          </p:spTgt>
                                        </p:tgtEl>
                                        <p:attrNameLst>
                                          <p:attrName>style.visibility</p:attrName>
                                        </p:attrNameLst>
                                      </p:cBhvr>
                                      <p:to>
                                        <p:strVal val="visible"/>
                                      </p:to>
                                    </p:set>
                                    <p:animEffect transition="in" filter="fade">
                                      <p:cBhvr>
                                        <p:cTn id="80" dur="500"/>
                                        <p:tgtEl>
                                          <p:spTgt spid="612">
                                            <p:txEl>
                                              <p:pRg st="22" end="22"/>
                                            </p:txEl>
                                          </p:spTgt>
                                        </p:tgtEl>
                                      </p:cBhvr>
                                    </p:animEffect>
                                  </p:childTnLst>
                                </p:cTn>
                              </p:par>
                              <p:par>
                                <p:cTn id="81" presetID="10" presetClass="entr" presetSubtype="0" fill="hold" nodeType="withEffect">
                                  <p:stCondLst>
                                    <p:cond delay="0"/>
                                  </p:stCondLst>
                                  <p:childTnLst>
                                    <p:set>
                                      <p:cBhvr>
                                        <p:cTn id="82" dur="1" fill="hold">
                                          <p:stCondLst>
                                            <p:cond delay="0"/>
                                          </p:stCondLst>
                                        </p:cTn>
                                        <p:tgtEl>
                                          <p:spTgt spid="612">
                                            <p:txEl>
                                              <p:pRg st="23" end="23"/>
                                            </p:txEl>
                                          </p:spTgt>
                                        </p:tgtEl>
                                        <p:attrNameLst>
                                          <p:attrName>style.visibility</p:attrName>
                                        </p:attrNameLst>
                                      </p:cBhvr>
                                      <p:to>
                                        <p:strVal val="visible"/>
                                      </p:to>
                                    </p:set>
                                    <p:animEffect transition="in" filter="fade">
                                      <p:cBhvr>
                                        <p:cTn id="83" dur="500"/>
                                        <p:tgtEl>
                                          <p:spTgt spid="612">
                                            <p:txEl>
                                              <p:pRg st="23" end="23"/>
                                            </p:txEl>
                                          </p:spTgt>
                                        </p:tgtEl>
                                      </p:cBhvr>
                                    </p:animEffect>
                                  </p:childTnLst>
                                </p:cTn>
                              </p:par>
                              <p:par>
                                <p:cTn id="84" presetID="10" presetClass="entr" presetSubtype="0" fill="hold" nodeType="withEffect">
                                  <p:stCondLst>
                                    <p:cond delay="0"/>
                                  </p:stCondLst>
                                  <p:childTnLst>
                                    <p:set>
                                      <p:cBhvr>
                                        <p:cTn id="85" dur="1" fill="hold">
                                          <p:stCondLst>
                                            <p:cond delay="0"/>
                                          </p:stCondLst>
                                        </p:cTn>
                                        <p:tgtEl>
                                          <p:spTgt spid="612">
                                            <p:txEl>
                                              <p:pRg st="24" end="24"/>
                                            </p:txEl>
                                          </p:spTgt>
                                        </p:tgtEl>
                                        <p:attrNameLst>
                                          <p:attrName>style.visibility</p:attrName>
                                        </p:attrNameLst>
                                      </p:cBhvr>
                                      <p:to>
                                        <p:strVal val="visible"/>
                                      </p:to>
                                    </p:set>
                                    <p:animEffect transition="in" filter="fade">
                                      <p:cBhvr>
                                        <p:cTn id="86" dur="500"/>
                                        <p:tgtEl>
                                          <p:spTgt spid="612">
                                            <p:txEl>
                                              <p:pRg st="24" end="24"/>
                                            </p:txEl>
                                          </p:spTgt>
                                        </p:tgtEl>
                                      </p:cBhvr>
                                    </p:animEffect>
                                  </p:childTnLst>
                                </p:cTn>
                              </p:par>
                              <p:par>
                                <p:cTn id="87" presetID="10" presetClass="entr" presetSubtype="0" fill="hold" nodeType="withEffect">
                                  <p:stCondLst>
                                    <p:cond delay="0"/>
                                  </p:stCondLst>
                                  <p:childTnLst>
                                    <p:set>
                                      <p:cBhvr>
                                        <p:cTn id="88" dur="1" fill="hold">
                                          <p:stCondLst>
                                            <p:cond delay="0"/>
                                          </p:stCondLst>
                                        </p:cTn>
                                        <p:tgtEl>
                                          <p:spTgt spid="612">
                                            <p:txEl>
                                              <p:pRg st="25" end="25"/>
                                            </p:txEl>
                                          </p:spTgt>
                                        </p:tgtEl>
                                        <p:attrNameLst>
                                          <p:attrName>style.visibility</p:attrName>
                                        </p:attrNameLst>
                                      </p:cBhvr>
                                      <p:to>
                                        <p:strVal val="visible"/>
                                      </p:to>
                                    </p:set>
                                    <p:animEffect transition="in" filter="fade">
                                      <p:cBhvr>
                                        <p:cTn id="89" dur="500"/>
                                        <p:tgtEl>
                                          <p:spTgt spid="612">
                                            <p:txEl>
                                              <p:pRg st="25" end="25"/>
                                            </p:txEl>
                                          </p:spTgt>
                                        </p:tgtEl>
                                      </p:cBhvr>
                                    </p:animEffect>
                                  </p:childTnLst>
                                </p:cTn>
                              </p:par>
                              <p:par>
                                <p:cTn id="90" presetID="10" presetClass="entr" presetSubtype="0" fill="hold" nodeType="withEffect">
                                  <p:stCondLst>
                                    <p:cond delay="0"/>
                                  </p:stCondLst>
                                  <p:childTnLst>
                                    <p:set>
                                      <p:cBhvr>
                                        <p:cTn id="91" dur="1" fill="hold">
                                          <p:stCondLst>
                                            <p:cond delay="0"/>
                                          </p:stCondLst>
                                        </p:cTn>
                                        <p:tgtEl>
                                          <p:spTgt spid="612">
                                            <p:txEl>
                                              <p:pRg st="26" end="26"/>
                                            </p:txEl>
                                          </p:spTgt>
                                        </p:tgtEl>
                                        <p:attrNameLst>
                                          <p:attrName>style.visibility</p:attrName>
                                        </p:attrNameLst>
                                      </p:cBhvr>
                                      <p:to>
                                        <p:strVal val="visible"/>
                                      </p:to>
                                    </p:set>
                                    <p:animEffect transition="in" filter="fade">
                                      <p:cBhvr>
                                        <p:cTn id="92" dur="500"/>
                                        <p:tgtEl>
                                          <p:spTgt spid="612">
                                            <p:txEl>
                                              <p:pRg st="26" end="26"/>
                                            </p:txEl>
                                          </p:spTgt>
                                        </p:tgtEl>
                                      </p:cBhvr>
                                    </p:animEffect>
                                  </p:childTnLst>
                                </p:cTn>
                              </p:par>
                              <p:par>
                                <p:cTn id="93" presetID="10" presetClass="entr" presetSubtype="0" fill="hold" nodeType="withEffect">
                                  <p:stCondLst>
                                    <p:cond delay="0"/>
                                  </p:stCondLst>
                                  <p:childTnLst>
                                    <p:set>
                                      <p:cBhvr>
                                        <p:cTn id="94" dur="1" fill="hold">
                                          <p:stCondLst>
                                            <p:cond delay="0"/>
                                          </p:stCondLst>
                                        </p:cTn>
                                        <p:tgtEl>
                                          <p:spTgt spid="612">
                                            <p:txEl>
                                              <p:pRg st="27" end="27"/>
                                            </p:txEl>
                                          </p:spTgt>
                                        </p:tgtEl>
                                        <p:attrNameLst>
                                          <p:attrName>style.visibility</p:attrName>
                                        </p:attrNameLst>
                                      </p:cBhvr>
                                      <p:to>
                                        <p:strVal val="visible"/>
                                      </p:to>
                                    </p:set>
                                    <p:animEffect transition="in" filter="fade">
                                      <p:cBhvr>
                                        <p:cTn id="95" dur="500"/>
                                        <p:tgtEl>
                                          <p:spTgt spid="612">
                                            <p:txEl>
                                              <p:pRg st="27" end="27"/>
                                            </p:txEl>
                                          </p:spTgt>
                                        </p:tgtEl>
                                      </p:cBhvr>
                                    </p:animEffect>
                                  </p:childTnLst>
                                </p:cTn>
                              </p:par>
                              <p:par>
                                <p:cTn id="96" presetID="10" presetClass="entr" presetSubtype="0" fill="hold" nodeType="withEffect">
                                  <p:stCondLst>
                                    <p:cond delay="0"/>
                                  </p:stCondLst>
                                  <p:childTnLst>
                                    <p:set>
                                      <p:cBhvr>
                                        <p:cTn id="97" dur="1" fill="hold">
                                          <p:stCondLst>
                                            <p:cond delay="0"/>
                                          </p:stCondLst>
                                        </p:cTn>
                                        <p:tgtEl>
                                          <p:spTgt spid="612">
                                            <p:txEl>
                                              <p:pRg st="28" end="28"/>
                                            </p:txEl>
                                          </p:spTgt>
                                        </p:tgtEl>
                                        <p:attrNameLst>
                                          <p:attrName>style.visibility</p:attrName>
                                        </p:attrNameLst>
                                      </p:cBhvr>
                                      <p:to>
                                        <p:strVal val="visible"/>
                                      </p:to>
                                    </p:set>
                                    <p:animEffect transition="in" filter="fade">
                                      <p:cBhvr>
                                        <p:cTn id="98" dur="500"/>
                                        <p:tgtEl>
                                          <p:spTgt spid="612">
                                            <p:txEl>
                                              <p:pRg st="28" end="28"/>
                                            </p:txEl>
                                          </p:spTgt>
                                        </p:tgtEl>
                                      </p:cBhvr>
                                    </p:animEffect>
                                  </p:childTnLst>
                                </p:cTn>
                              </p:par>
                              <p:par>
                                <p:cTn id="99" presetID="10" presetClass="entr" presetSubtype="0" fill="hold" nodeType="withEffect">
                                  <p:stCondLst>
                                    <p:cond delay="0"/>
                                  </p:stCondLst>
                                  <p:childTnLst>
                                    <p:set>
                                      <p:cBhvr>
                                        <p:cTn id="100" dur="1" fill="hold">
                                          <p:stCondLst>
                                            <p:cond delay="0"/>
                                          </p:stCondLst>
                                        </p:cTn>
                                        <p:tgtEl>
                                          <p:spTgt spid="612">
                                            <p:txEl>
                                              <p:pRg st="29" end="29"/>
                                            </p:txEl>
                                          </p:spTgt>
                                        </p:tgtEl>
                                        <p:attrNameLst>
                                          <p:attrName>style.visibility</p:attrName>
                                        </p:attrNameLst>
                                      </p:cBhvr>
                                      <p:to>
                                        <p:strVal val="visible"/>
                                      </p:to>
                                    </p:set>
                                    <p:animEffect transition="in" filter="fade">
                                      <p:cBhvr>
                                        <p:cTn id="101" dur="500"/>
                                        <p:tgtEl>
                                          <p:spTgt spid="612">
                                            <p:txEl>
                                              <p:pRg st="29" end="29"/>
                                            </p:txEl>
                                          </p:spTgt>
                                        </p:tgtEl>
                                      </p:cBhvr>
                                    </p:animEffect>
                                  </p:childTnLst>
                                </p:cTn>
                              </p:par>
                              <p:par>
                                <p:cTn id="102" presetID="10" presetClass="entr" presetSubtype="0" fill="hold" nodeType="withEffect">
                                  <p:stCondLst>
                                    <p:cond delay="0"/>
                                  </p:stCondLst>
                                  <p:childTnLst>
                                    <p:set>
                                      <p:cBhvr>
                                        <p:cTn id="103" dur="1" fill="hold">
                                          <p:stCondLst>
                                            <p:cond delay="0"/>
                                          </p:stCondLst>
                                        </p:cTn>
                                        <p:tgtEl>
                                          <p:spTgt spid="612">
                                            <p:txEl>
                                              <p:pRg st="30" end="30"/>
                                            </p:txEl>
                                          </p:spTgt>
                                        </p:tgtEl>
                                        <p:attrNameLst>
                                          <p:attrName>style.visibility</p:attrName>
                                        </p:attrNameLst>
                                      </p:cBhvr>
                                      <p:to>
                                        <p:strVal val="visible"/>
                                      </p:to>
                                    </p:set>
                                    <p:animEffect transition="in" filter="fade">
                                      <p:cBhvr>
                                        <p:cTn id="104" dur="500"/>
                                        <p:tgtEl>
                                          <p:spTgt spid="612">
                                            <p:txEl>
                                              <p:pRg st="30" end="30"/>
                                            </p:txEl>
                                          </p:spTgt>
                                        </p:tgtEl>
                                      </p:cBhvr>
                                    </p:animEffect>
                                  </p:childTnLst>
                                </p:cTn>
                              </p:par>
                              <p:par>
                                <p:cTn id="105" presetID="10" presetClass="entr" presetSubtype="0" fill="hold" nodeType="withEffect">
                                  <p:stCondLst>
                                    <p:cond delay="0"/>
                                  </p:stCondLst>
                                  <p:childTnLst>
                                    <p:set>
                                      <p:cBhvr>
                                        <p:cTn id="106" dur="1" fill="hold">
                                          <p:stCondLst>
                                            <p:cond delay="0"/>
                                          </p:stCondLst>
                                        </p:cTn>
                                        <p:tgtEl>
                                          <p:spTgt spid="612">
                                            <p:txEl>
                                              <p:pRg st="31" end="31"/>
                                            </p:txEl>
                                          </p:spTgt>
                                        </p:tgtEl>
                                        <p:attrNameLst>
                                          <p:attrName>style.visibility</p:attrName>
                                        </p:attrNameLst>
                                      </p:cBhvr>
                                      <p:to>
                                        <p:strVal val="visible"/>
                                      </p:to>
                                    </p:set>
                                    <p:animEffect transition="in" filter="fade">
                                      <p:cBhvr>
                                        <p:cTn id="107" dur="500"/>
                                        <p:tgtEl>
                                          <p:spTgt spid="612">
                                            <p:txEl>
                                              <p:pRg st="31" end="31"/>
                                            </p:txEl>
                                          </p:spTgt>
                                        </p:tgtEl>
                                      </p:cBhvr>
                                    </p:animEffect>
                                  </p:childTnLst>
                                </p:cTn>
                              </p:par>
                              <p:par>
                                <p:cTn id="108" presetID="10" presetClass="entr" presetSubtype="0" fill="hold" nodeType="withEffect">
                                  <p:stCondLst>
                                    <p:cond delay="0"/>
                                  </p:stCondLst>
                                  <p:childTnLst>
                                    <p:set>
                                      <p:cBhvr>
                                        <p:cTn id="109" dur="1" fill="hold">
                                          <p:stCondLst>
                                            <p:cond delay="0"/>
                                          </p:stCondLst>
                                        </p:cTn>
                                        <p:tgtEl>
                                          <p:spTgt spid="612">
                                            <p:txEl>
                                              <p:pRg st="32" end="32"/>
                                            </p:txEl>
                                          </p:spTgt>
                                        </p:tgtEl>
                                        <p:attrNameLst>
                                          <p:attrName>style.visibility</p:attrName>
                                        </p:attrNameLst>
                                      </p:cBhvr>
                                      <p:to>
                                        <p:strVal val="visible"/>
                                      </p:to>
                                    </p:set>
                                    <p:animEffect transition="in" filter="fade">
                                      <p:cBhvr>
                                        <p:cTn id="110" dur="500"/>
                                        <p:tgtEl>
                                          <p:spTgt spid="612">
                                            <p:txEl>
                                              <p:pRg st="32" end="32"/>
                                            </p:txEl>
                                          </p:spTgt>
                                        </p:tgtEl>
                                      </p:cBhvr>
                                    </p:animEffect>
                                  </p:childTnLst>
                                </p:cTn>
                              </p:par>
                              <p:par>
                                <p:cTn id="111" presetID="10" presetClass="entr" presetSubtype="0" fill="hold" nodeType="withEffect">
                                  <p:stCondLst>
                                    <p:cond delay="0"/>
                                  </p:stCondLst>
                                  <p:childTnLst>
                                    <p:set>
                                      <p:cBhvr>
                                        <p:cTn id="112" dur="1" fill="hold">
                                          <p:stCondLst>
                                            <p:cond delay="0"/>
                                          </p:stCondLst>
                                        </p:cTn>
                                        <p:tgtEl>
                                          <p:spTgt spid="612">
                                            <p:txEl>
                                              <p:pRg st="33" end="33"/>
                                            </p:txEl>
                                          </p:spTgt>
                                        </p:tgtEl>
                                        <p:attrNameLst>
                                          <p:attrName>style.visibility</p:attrName>
                                        </p:attrNameLst>
                                      </p:cBhvr>
                                      <p:to>
                                        <p:strVal val="visible"/>
                                      </p:to>
                                    </p:set>
                                    <p:animEffect transition="in" filter="fade">
                                      <p:cBhvr>
                                        <p:cTn id="113" dur="500"/>
                                        <p:tgtEl>
                                          <p:spTgt spid="612">
                                            <p:txEl>
                                              <p:pRg st="33" end="33"/>
                                            </p:txEl>
                                          </p:spTgt>
                                        </p:tgtEl>
                                      </p:cBhvr>
                                    </p:animEffect>
                                  </p:childTnLst>
                                </p:cTn>
                              </p:par>
                              <p:par>
                                <p:cTn id="114" presetID="10" presetClass="entr" presetSubtype="0" fill="hold" nodeType="withEffect">
                                  <p:stCondLst>
                                    <p:cond delay="0"/>
                                  </p:stCondLst>
                                  <p:childTnLst>
                                    <p:set>
                                      <p:cBhvr>
                                        <p:cTn id="115" dur="1" fill="hold">
                                          <p:stCondLst>
                                            <p:cond delay="0"/>
                                          </p:stCondLst>
                                        </p:cTn>
                                        <p:tgtEl>
                                          <p:spTgt spid="612">
                                            <p:txEl>
                                              <p:pRg st="34" end="34"/>
                                            </p:txEl>
                                          </p:spTgt>
                                        </p:tgtEl>
                                        <p:attrNameLst>
                                          <p:attrName>style.visibility</p:attrName>
                                        </p:attrNameLst>
                                      </p:cBhvr>
                                      <p:to>
                                        <p:strVal val="visible"/>
                                      </p:to>
                                    </p:set>
                                    <p:animEffect transition="in" filter="fade">
                                      <p:cBhvr>
                                        <p:cTn id="116" dur="500"/>
                                        <p:tgtEl>
                                          <p:spTgt spid="612">
                                            <p:txEl>
                                              <p:pRg st="34" end="34"/>
                                            </p:txEl>
                                          </p:spTgt>
                                        </p:tgtEl>
                                      </p:cBhvr>
                                    </p:animEffect>
                                  </p:childTnLst>
                                </p:cTn>
                              </p:par>
                              <p:par>
                                <p:cTn id="117" presetID="10" presetClass="entr" presetSubtype="0" fill="hold" nodeType="withEffect">
                                  <p:stCondLst>
                                    <p:cond delay="0"/>
                                  </p:stCondLst>
                                  <p:childTnLst>
                                    <p:set>
                                      <p:cBhvr>
                                        <p:cTn id="118" dur="1" fill="hold">
                                          <p:stCondLst>
                                            <p:cond delay="0"/>
                                          </p:stCondLst>
                                        </p:cTn>
                                        <p:tgtEl>
                                          <p:spTgt spid="612">
                                            <p:txEl>
                                              <p:pRg st="35" end="35"/>
                                            </p:txEl>
                                          </p:spTgt>
                                        </p:tgtEl>
                                        <p:attrNameLst>
                                          <p:attrName>style.visibility</p:attrName>
                                        </p:attrNameLst>
                                      </p:cBhvr>
                                      <p:to>
                                        <p:strVal val="visible"/>
                                      </p:to>
                                    </p:set>
                                    <p:animEffect transition="in" filter="fade">
                                      <p:cBhvr>
                                        <p:cTn id="119" dur="500"/>
                                        <p:tgtEl>
                                          <p:spTgt spid="612">
                                            <p:txEl>
                                              <p:pRg st="35" end="35"/>
                                            </p:txEl>
                                          </p:spTgt>
                                        </p:tgtEl>
                                      </p:cBhvr>
                                    </p:animEffect>
                                  </p:childTnLst>
                                </p:cTn>
                              </p:par>
                              <p:par>
                                <p:cTn id="120" presetID="10" presetClass="entr" presetSubtype="0" fill="hold" nodeType="withEffect">
                                  <p:stCondLst>
                                    <p:cond delay="0"/>
                                  </p:stCondLst>
                                  <p:childTnLst>
                                    <p:set>
                                      <p:cBhvr>
                                        <p:cTn id="121" dur="1" fill="hold">
                                          <p:stCondLst>
                                            <p:cond delay="0"/>
                                          </p:stCondLst>
                                        </p:cTn>
                                        <p:tgtEl>
                                          <p:spTgt spid="612">
                                            <p:txEl>
                                              <p:pRg st="36" end="36"/>
                                            </p:txEl>
                                          </p:spTgt>
                                        </p:tgtEl>
                                        <p:attrNameLst>
                                          <p:attrName>style.visibility</p:attrName>
                                        </p:attrNameLst>
                                      </p:cBhvr>
                                      <p:to>
                                        <p:strVal val="visible"/>
                                      </p:to>
                                    </p:set>
                                    <p:animEffect transition="in" filter="fade">
                                      <p:cBhvr>
                                        <p:cTn id="122" dur="500"/>
                                        <p:tgtEl>
                                          <p:spTgt spid="612">
                                            <p:txEl>
                                              <p:pRg st="36" end="36"/>
                                            </p:txEl>
                                          </p:spTgt>
                                        </p:tgtEl>
                                      </p:cBhvr>
                                    </p:animEffect>
                                  </p:childTnLst>
                                </p:cTn>
                              </p:par>
                            </p:childTnLst>
                          </p:cTn>
                        </p:par>
                        <p:par>
                          <p:cTn id="123" fill="hold">
                            <p:stCondLst>
                              <p:cond delay="500"/>
                            </p:stCondLst>
                            <p:childTnLst>
                              <p:par>
                                <p:cTn id="124" presetID="2" presetClass="entr" presetSubtype="8" fill="hold" nodeType="afterEffect">
                                  <p:stCondLst>
                                    <p:cond delay="0"/>
                                  </p:stCondLst>
                                  <p:childTnLst>
                                    <p:set>
                                      <p:cBhvr>
                                        <p:cTn id="125" dur="1" fill="hold">
                                          <p:stCondLst>
                                            <p:cond delay="0"/>
                                          </p:stCondLst>
                                        </p:cTn>
                                        <p:tgtEl>
                                          <p:spTgt spid="572"/>
                                        </p:tgtEl>
                                        <p:attrNameLst>
                                          <p:attrName>style.visibility</p:attrName>
                                        </p:attrNameLst>
                                      </p:cBhvr>
                                      <p:to>
                                        <p:strVal val="visible"/>
                                      </p:to>
                                    </p:set>
                                    <p:anim calcmode="lin" valueType="num">
                                      <p:cBhvr additive="base">
                                        <p:cTn id="126" dur="2000"/>
                                        <p:tgtEl>
                                          <p:spTgt spid="572"/>
                                        </p:tgtEl>
                                        <p:attrNameLst>
                                          <p:attrName>ppt_x</p:attrName>
                                        </p:attrNameLst>
                                      </p:cBhvr>
                                      <p:tavLst>
                                        <p:tav tm="0">
                                          <p:val>
                                            <p:strVal val="#ppt_x-1"/>
                                          </p:val>
                                        </p:tav>
                                        <p:tav tm="100000">
                                          <p:val>
                                            <p:strVal val="#ppt_x"/>
                                          </p:val>
                                        </p:tav>
                                      </p:tavLst>
                                    </p:anim>
                                  </p:childTnLst>
                                </p:cTn>
                              </p:par>
                            </p:childTnLst>
                          </p:cTn>
                        </p:par>
                        <p:par>
                          <p:cTn id="127" fill="hold">
                            <p:stCondLst>
                              <p:cond delay="2500"/>
                            </p:stCondLst>
                            <p:childTnLst>
                              <p:par>
                                <p:cTn id="128" presetID="2" presetClass="entr" presetSubtype="2" fill="hold" nodeType="afterEffect">
                                  <p:stCondLst>
                                    <p:cond delay="0"/>
                                  </p:stCondLst>
                                  <p:childTnLst>
                                    <p:set>
                                      <p:cBhvr>
                                        <p:cTn id="129" dur="1" fill="hold">
                                          <p:stCondLst>
                                            <p:cond delay="0"/>
                                          </p:stCondLst>
                                        </p:cTn>
                                        <p:tgtEl>
                                          <p:spTgt spid="594"/>
                                        </p:tgtEl>
                                        <p:attrNameLst>
                                          <p:attrName>style.visibility</p:attrName>
                                        </p:attrNameLst>
                                      </p:cBhvr>
                                      <p:to>
                                        <p:strVal val="visible"/>
                                      </p:to>
                                    </p:set>
                                    <p:anim calcmode="lin" valueType="num">
                                      <p:cBhvr additive="base">
                                        <p:cTn id="130" dur="2000"/>
                                        <p:tgtEl>
                                          <p:spTgt spid="594"/>
                                        </p:tgtEl>
                                        <p:attrNameLst>
                                          <p:attrName>ppt_x</p:attrName>
                                        </p:attrNameLst>
                                      </p:cBhvr>
                                      <p:tavLst>
                                        <p:tav tm="0">
                                          <p:val>
                                            <p:strVal val="#ppt_x+1"/>
                                          </p:val>
                                        </p:tav>
                                        <p:tav tm="100000">
                                          <p:val>
                                            <p:strVal val="#ppt_x"/>
                                          </p:val>
                                        </p:tav>
                                      </p:tavLst>
                                    </p:anim>
                                  </p:childTnLst>
                                </p:cTn>
                              </p:par>
                            </p:childTnLst>
                          </p:cTn>
                        </p:par>
                        <p:par>
                          <p:cTn id="131" fill="hold">
                            <p:stCondLst>
                              <p:cond delay="4500"/>
                            </p:stCondLst>
                            <p:childTnLst>
                              <p:par>
                                <p:cTn id="132" presetID="2" presetClass="entr" presetSubtype="8" fill="hold" nodeType="afterEffect">
                                  <p:stCondLst>
                                    <p:cond delay="0"/>
                                  </p:stCondLst>
                                  <p:childTnLst>
                                    <p:set>
                                      <p:cBhvr>
                                        <p:cTn id="133" dur="1" fill="hold">
                                          <p:stCondLst>
                                            <p:cond delay="0"/>
                                          </p:stCondLst>
                                        </p:cTn>
                                        <p:tgtEl>
                                          <p:spTgt spid="570"/>
                                        </p:tgtEl>
                                        <p:attrNameLst>
                                          <p:attrName>style.visibility</p:attrName>
                                        </p:attrNameLst>
                                      </p:cBhvr>
                                      <p:to>
                                        <p:strVal val="visible"/>
                                      </p:to>
                                    </p:set>
                                    <p:anim calcmode="lin" valueType="num">
                                      <p:cBhvr additive="base">
                                        <p:cTn id="134" dur="2000"/>
                                        <p:tgtEl>
                                          <p:spTgt spid="570"/>
                                        </p:tgtEl>
                                        <p:attrNameLst>
                                          <p:attrName>ppt_x</p:attrName>
                                        </p:attrNameLst>
                                      </p:cBhvr>
                                      <p:tavLst>
                                        <p:tav tm="0">
                                          <p:val>
                                            <p:strVal val="#ppt_x-1"/>
                                          </p:val>
                                        </p:tav>
                                        <p:tav tm="100000">
                                          <p:val>
                                            <p:strVal val="#ppt_x"/>
                                          </p:val>
                                        </p:tav>
                                      </p:tavLst>
                                    </p:anim>
                                  </p:childTnLst>
                                </p:cTn>
                              </p:par>
                            </p:childTnLst>
                          </p:cTn>
                        </p:par>
                        <p:par>
                          <p:cTn id="135" fill="hold">
                            <p:stCondLst>
                              <p:cond delay="6500"/>
                            </p:stCondLst>
                            <p:childTnLst>
                              <p:par>
                                <p:cTn id="136" presetID="2" presetClass="entr" presetSubtype="2" fill="hold" nodeType="afterEffect">
                                  <p:stCondLst>
                                    <p:cond delay="0"/>
                                  </p:stCondLst>
                                  <p:childTnLst>
                                    <p:set>
                                      <p:cBhvr>
                                        <p:cTn id="137" dur="1" fill="hold">
                                          <p:stCondLst>
                                            <p:cond delay="0"/>
                                          </p:stCondLst>
                                        </p:cTn>
                                        <p:tgtEl>
                                          <p:spTgt spid="593"/>
                                        </p:tgtEl>
                                        <p:attrNameLst>
                                          <p:attrName>style.visibility</p:attrName>
                                        </p:attrNameLst>
                                      </p:cBhvr>
                                      <p:to>
                                        <p:strVal val="visible"/>
                                      </p:to>
                                    </p:set>
                                    <p:anim calcmode="lin" valueType="num">
                                      <p:cBhvr additive="base">
                                        <p:cTn id="138" dur="2000"/>
                                        <p:tgtEl>
                                          <p:spTgt spid="593"/>
                                        </p:tgtEl>
                                        <p:attrNameLst>
                                          <p:attrName>ppt_x</p:attrName>
                                        </p:attrNameLst>
                                      </p:cBhvr>
                                      <p:tavLst>
                                        <p:tav tm="0">
                                          <p:val>
                                            <p:strVal val="#ppt_x+1"/>
                                          </p:val>
                                        </p:tav>
                                        <p:tav tm="100000">
                                          <p:val>
                                            <p:strVal val="#ppt_x"/>
                                          </p:val>
                                        </p:tav>
                                      </p:tavLst>
                                    </p:anim>
                                  </p:childTnLst>
                                </p:cTn>
                              </p:par>
                            </p:childTnLst>
                          </p:cTn>
                        </p:par>
                        <p:par>
                          <p:cTn id="139" fill="hold">
                            <p:stCondLst>
                              <p:cond delay="8500"/>
                            </p:stCondLst>
                            <p:childTnLst>
                              <p:par>
                                <p:cTn id="140" presetID="2" presetClass="entr" presetSubtype="8" fill="hold" nodeType="afterEffect">
                                  <p:stCondLst>
                                    <p:cond delay="0"/>
                                  </p:stCondLst>
                                  <p:childTnLst>
                                    <p:set>
                                      <p:cBhvr>
                                        <p:cTn id="141" dur="1" fill="hold">
                                          <p:stCondLst>
                                            <p:cond delay="0"/>
                                          </p:stCondLst>
                                        </p:cTn>
                                        <p:tgtEl>
                                          <p:spTgt spid="573"/>
                                        </p:tgtEl>
                                        <p:attrNameLst>
                                          <p:attrName>style.visibility</p:attrName>
                                        </p:attrNameLst>
                                      </p:cBhvr>
                                      <p:to>
                                        <p:strVal val="visible"/>
                                      </p:to>
                                    </p:set>
                                    <p:anim calcmode="lin" valueType="num">
                                      <p:cBhvr additive="base">
                                        <p:cTn id="142" dur="500"/>
                                        <p:tgtEl>
                                          <p:spTgt spid="573"/>
                                        </p:tgtEl>
                                        <p:attrNameLst>
                                          <p:attrName>ppt_x</p:attrName>
                                        </p:attrNameLst>
                                      </p:cBhvr>
                                      <p:tavLst>
                                        <p:tav tm="0">
                                          <p:val>
                                            <p:strVal val="#ppt_x-1"/>
                                          </p:val>
                                        </p:tav>
                                        <p:tav tm="100000">
                                          <p:val>
                                            <p:strVal val="#ppt_x"/>
                                          </p:val>
                                        </p:tav>
                                      </p:tavLst>
                                    </p:anim>
                                  </p:childTnLst>
                                </p:cTn>
                              </p:par>
                            </p:childTnLst>
                          </p:cTn>
                        </p:par>
                        <p:par>
                          <p:cTn id="143" fill="hold">
                            <p:stCondLst>
                              <p:cond delay="9000"/>
                            </p:stCondLst>
                            <p:childTnLst>
                              <p:par>
                                <p:cTn id="144" presetID="2" presetClass="entr" presetSubtype="2" fill="hold" nodeType="afterEffect">
                                  <p:stCondLst>
                                    <p:cond delay="0"/>
                                  </p:stCondLst>
                                  <p:childTnLst>
                                    <p:set>
                                      <p:cBhvr>
                                        <p:cTn id="145" dur="1" fill="hold">
                                          <p:stCondLst>
                                            <p:cond delay="0"/>
                                          </p:stCondLst>
                                        </p:cTn>
                                        <p:tgtEl>
                                          <p:spTgt spid="595"/>
                                        </p:tgtEl>
                                        <p:attrNameLst>
                                          <p:attrName>style.visibility</p:attrName>
                                        </p:attrNameLst>
                                      </p:cBhvr>
                                      <p:to>
                                        <p:strVal val="visible"/>
                                      </p:to>
                                    </p:set>
                                    <p:anim calcmode="lin" valueType="num">
                                      <p:cBhvr additive="base">
                                        <p:cTn id="146" dur="500"/>
                                        <p:tgtEl>
                                          <p:spTgt spid="595"/>
                                        </p:tgtEl>
                                        <p:attrNameLst>
                                          <p:attrName>ppt_x</p:attrName>
                                        </p:attrNameLst>
                                      </p:cBhvr>
                                      <p:tavLst>
                                        <p:tav tm="0">
                                          <p:val>
                                            <p:strVal val="#ppt_x+1"/>
                                          </p:val>
                                        </p:tav>
                                        <p:tav tm="100000">
                                          <p:val>
                                            <p:strVal val="#ppt_x"/>
                                          </p:val>
                                        </p:tav>
                                      </p:tavLst>
                                    </p:anim>
                                  </p:childTnLst>
                                </p:cTn>
                              </p:par>
                            </p:childTnLst>
                          </p:cTn>
                        </p:par>
                        <p:par>
                          <p:cTn id="147" fill="hold">
                            <p:stCondLst>
                              <p:cond delay="9500"/>
                            </p:stCondLst>
                            <p:childTnLst>
                              <p:par>
                                <p:cTn id="148" presetID="2" presetClass="entr" presetSubtype="8" fill="hold" nodeType="afterEffect">
                                  <p:stCondLst>
                                    <p:cond delay="0"/>
                                  </p:stCondLst>
                                  <p:childTnLst>
                                    <p:set>
                                      <p:cBhvr>
                                        <p:cTn id="149" dur="1" fill="hold">
                                          <p:stCondLst>
                                            <p:cond delay="0"/>
                                          </p:stCondLst>
                                        </p:cTn>
                                        <p:tgtEl>
                                          <p:spTgt spid="571"/>
                                        </p:tgtEl>
                                        <p:attrNameLst>
                                          <p:attrName>style.visibility</p:attrName>
                                        </p:attrNameLst>
                                      </p:cBhvr>
                                      <p:to>
                                        <p:strVal val="visible"/>
                                      </p:to>
                                    </p:set>
                                    <p:anim calcmode="lin" valueType="num">
                                      <p:cBhvr additive="base">
                                        <p:cTn id="150" dur="500"/>
                                        <p:tgtEl>
                                          <p:spTgt spid="571"/>
                                        </p:tgtEl>
                                        <p:attrNameLst>
                                          <p:attrName>ppt_x</p:attrName>
                                        </p:attrNameLst>
                                      </p:cBhvr>
                                      <p:tavLst>
                                        <p:tav tm="0">
                                          <p:val>
                                            <p:strVal val="#ppt_x-1"/>
                                          </p:val>
                                        </p:tav>
                                        <p:tav tm="100000">
                                          <p:val>
                                            <p:strVal val="#ppt_x"/>
                                          </p:val>
                                        </p:tav>
                                      </p:tavLst>
                                    </p:anim>
                                  </p:childTnLst>
                                </p:cTn>
                              </p:par>
                            </p:childTnLst>
                          </p:cTn>
                        </p:par>
                        <p:par>
                          <p:cTn id="151" fill="hold">
                            <p:stCondLst>
                              <p:cond delay="10000"/>
                            </p:stCondLst>
                            <p:childTnLst>
                              <p:par>
                                <p:cTn id="152" presetID="2" presetClass="entr" presetSubtype="2" fill="hold" nodeType="afterEffect">
                                  <p:stCondLst>
                                    <p:cond delay="0"/>
                                  </p:stCondLst>
                                  <p:childTnLst>
                                    <p:set>
                                      <p:cBhvr>
                                        <p:cTn id="153" dur="1" fill="hold">
                                          <p:stCondLst>
                                            <p:cond delay="0"/>
                                          </p:stCondLst>
                                        </p:cTn>
                                        <p:tgtEl>
                                          <p:spTgt spid="592"/>
                                        </p:tgtEl>
                                        <p:attrNameLst>
                                          <p:attrName>style.visibility</p:attrName>
                                        </p:attrNameLst>
                                      </p:cBhvr>
                                      <p:to>
                                        <p:strVal val="visible"/>
                                      </p:to>
                                    </p:set>
                                    <p:anim calcmode="lin" valueType="num">
                                      <p:cBhvr additive="base">
                                        <p:cTn id="154" dur="500"/>
                                        <p:tgtEl>
                                          <p:spTgt spid="592"/>
                                        </p:tgtEl>
                                        <p:attrNameLst>
                                          <p:attrName>ppt_x</p:attrName>
                                        </p:attrNameLst>
                                      </p:cBhvr>
                                      <p:tavLst>
                                        <p:tav tm="0">
                                          <p:val>
                                            <p:strVal val="#ppt_x+1"/>
                                          </p:val>
                                        </p:tav>
                                        <p:tav tm="100000">
                                          <p:val>
                                            <p:strVal val="#ppt_x"/>
                                          </p:val>
                                        </p:tav>
                                      </p:tavLst>
                                    </p:anim>
                                  </p:childTnLst>
                                </p:cTn>
                              </p:par>
                            </p:childTnLst>
                          </p:cTn>
                        </p:par>
                        <p:par>
                          <p:cTn id="155" fill="hold">
                            <p:stCondLst>
                              <p:cond delay="10500"/>
                            </p:stCondLst>
                            <p:childTnLst>
                              <p:par>
                                <p:cTn id="156" presetID="2" presetClass="entr" presetSubtype="8" fill="hold" nodeType="afterEffect">
                                  <p:stCondLst>
                                    <p:cond delay="0"/>
                                  </p:stCondLst>
                                  <p:childTnLst>
                                    <p:set>
                                      <p:cBhvr>
                                        <p:cTn id="157" dur="1" fill="hold">
                                          <p:stCondLst>
                                            <p:cond delay="0"/>
                                          </p:stCondLst>
                                        </p:cTn>
                                        <p:tgtEl>
                                          <p:spTgt spid="574"/>
                                        </p:tgtEl>
                                        <p:attrNameLst>
                                          <p:attrName>style.visibility</p:attrName>
                                        </p:attrNameLst>
                                      </p:cBhvr>
                                      <p:to>
                                        <p:strVal val="visible"/>
                                      </p:to>
                                    </p:set>
                                    <p:anim calcmode="lin" valueType="num">
                                      <p:cBhvr additive="base">
                                        <p:cTn id="158" dur="500"/>
                                        <p:tgtEl>
                                          <p:spTgt spid="574"/>
                                        </p:tgtEl>
                                        <p:attrNameLst>
                                          <p:attrName>ppt_x</p:attrName>
                                        </p:attrNameLst>
                                      </p:cBhvr>
                                      <p:tavLst>
                                        <p:tav tm="0">
                                          <p:val>
                                            <p:strVal val="#ppt_x-1"/>
                                          </p:val>
                                        </p:tav>
                                        <p:tav tm="100000">
                                          <p:val>
                                            <p:strVal val="#ppt_x"/>
                                          </p:val>
                                        </p:tav>
                                      </p:tavLst>
                                    </p:anim>
                                  </p:childTnLst>
                                </p:cTn>
                              </p:par>
                            </p:childTnLst>
                          </p:cTn>
                        </p:par>
                        <p:par>
                          <p:cTn id="159" fill="hold">
                            <p:stCondLst>
                              <p:cond delay="11000"/>
                            </p:stCondLst>
                            <p:childTnLst>
                              <p:par>
                                <p:cTn id="160" presetID="2" presetClass="entr" presetSubtype="2" fill="hold" nodeType="afterEffect">
                                  <p:stCondLst>
                                    <p:cond delay="0"/>
                                  </p:stCondLst>
                                  <p:childTnLst>
                                    <p:set>
                                      <p:cBhvr>
                                        <p:cTn id="161" dur="1" fill="hold">
                                          <p:stCondLst>
                                            <p:cond delay="0"/>
                                          </p:stCondLst>
                                        </p:cTn>
                                        <p:tgtEl>
                                          <p:spTgt spid="596"/>
                                        </p:tgtEl>
                                        <p:attrNameLst>
                                          <p:attrName>style.visibility</p:attrName>
                                        </p:attrNameLst>
                                      </p:cBhvr>
                                      <p:to>
                                        <p:strVal val="visible"/>
                                      </p:to>
                                    </p:set>
                                    <p:anim calcmode="lin" valueType="num">
                                      <p:cBhvr additive="base">
                                        <p:cTn id="162" dur="500"/>
                                        <p:tgtEl>
                                          <p:spTgt spid="596"/>
                                        </p:tgtEl>
                                        <p:attrNameLst>
                                          <p:attrName>ppt_x</p:attrName>
                                        </p:attrNameLst>
                                      </p:cBhvr>
                                      <p:tavLst>
                                        <p:tav tm="0">
                                          <p:val>
                                            <p:strVal val="#ppt_x+1"/>
                                          </p:val>
                                        </p:tav>
                                        <p:tav tm="100000">
                                          <p:val>
                                            <p:strVal val="#ppt_x"/>
                                          </p:val>
                                        </p:tav>
                                      </p:tavLst>
                                    </p:anim>
                                  </p:childTnLst>
                                </p:cTn>
                              </p:par>
                            </p:childTnLst>
                          </p:cTn>
                        </p:par>
                        <p:par>
                          <p:cTn id="163" fill="hold">
                            <p:stCondLst>
                              <p:cond delay="11500"/>
                            </p:stCondLst>
                            <p:childTnLst>
                              <p:par>
                                <p:cTn id="164" presetID="2" presetClass="entr" presetSubtype="8" fill="hold" nodeType="afterEffect">
                                  <p:stCondLst>
                                    <p:cond delay="0"/>
                                  </p:stCondLst>
                                  <p:childTnLst>
                                    <p:set>
                                      <p:cBhvr>
                                        <p:cTn id="165" dur="1" fill="hold">
                                          <p:stCondLst>
                                            <p:cond delay="0"/>
                                          </p:stCondLst>
                                        </p:cTn>
                                        <p:tgtEl>
                                          <p:spTgt spid="575"/>
                                        </p:tgtEl>
                                        <p:attrNameLst>
                                          <p:attrName>style.visibility</p:attrName>
                                        </p:attrNameLst>
                                      </p:cBhvr>
                                      <p:to>
                                        <p:strVal val="visible"/>
                                      </p:to>
                                    </p:set>
                                    <p:anim calcmode="lin" valueType="num">
                                      <p:cBhvr additive="base">
                                        <p:cTn id="166" dur="500"/>
                                        <p:tgtEl>
                                          <p:spTgt spid="575"/>
                                        </p:tgtEl>
                                        <p:attrNameLst>
                                          <p:attrName>ppt_x</p:attrName>
                                        </p:attrNameLst>
                                      </p:cBhvr>
                                      <p:tavLst>
                                        <p:tav tm="0">
                                          <p:val>
                                            <p:strVal val="#ppt_x-1"/>
                                          </p:val>
                                        </p:tav>
                                        <p:tav tm="100000">
                                          <p:val>
                                            <p:strVal val="#ppt_x"/>
                                          </p:val>
                                        </p:tav>
                                      </p:tavLst>
                                    </p:anim>
                                  </p:childTnLst>
                                </p:cTn>
                              </p:par>
                            </p:childTnLst>
                          </p:cTn>
                        </p:par>
                        <p:par>
                          <p:cTn id="167" fill="hold">
                            <p:stCondLst>
                              <p:cond delay="12000"/>
                            </p:stCondLst>
                            <p:childTnLst>
                              <p:par>
                                <p:cTn id="168" presetID="2" presetClass="entr" presetSubtype="2" fill="hold" nodeType="afterEffect">
                                  <p:stCondLst>
                                    <p:cond delay="0"/>
                                  </p:stCondLst>
                                  <p:childTnLst>
                                    <p:set>
                                      <p:cBhvr>
                                        <p:cTn id="169" dur="1" fill="hold">
                                          <p:stCondLst>
                                            <p:cond delay="0"/>
                                          </p:stCondLst>
                                        </p:cTn>
                                        <p:tgtEl>
                                          <p:spTgt spid="591"/>
                                        </p:tgtEl>
                                        <p:attrNameLst>
                                          <p:attrName>style.visibility</p:attrName>
                                        </p:attrNameLst>
                                      </p:cBhvr>
                                      <p:to>
                                        <p:strVal val="visible"/>
                                      </p:to>
                                    </p:set>
                                    <p:anim calcmode="lin" valueType="num">
                                      <p:cBhvr additive="base">
                                        <p:cTn id="170" dur="500"/>
                                        <p:tgtEl>
                                          <p:spTgt spid="591"/>
                                        </p:tgtEl>
                                        <p:attrNameLst>
                                          <p:attrName>ppt_x</p:attrName>
                                        </p:attrNameLst>
                                      </p:cBhvr>
                                      <p:tavLst>
                                        <p:tav tm="0">
                                          <p:val>
                                            <p:strVal val="#ppt_x+1"/>
                                          </p:val>
                                        </p:tav>
                                        <p:tav tm="100000">
                                          <p:val>
                                            <p:strVal val="#ppt_x"/>
                                          </p:val>
                                        </p:tav>
                                      </p:tavLst>
                                    </p:anim>
                                  </p:childTnLst>
                                </p:cTn>
                              </p:par>
                            </p:childTnLst>
                          </p:cTn>
                        </p:par>
                        <p:par>
                          <p:cTn id="171" fill="hold">
                            <p:stCondLst>
                              <p:cond delay="12500"/>
                            </p:stCondLst>
                            <p:childTnLst>
                              <p:par>
                                <p:cTn id="172" presetID="2" presetClass="entr" presetSubtype="8" fill="hold" nodeType="afterEffect">
                                  <p:stCondLst>
                                    <p:cond delay="0"/>
                                  </p:stCondLst>
                                  <p:childTnLst>
                                    <p:set>
                                      <p:cBhvr>
                                        <p:cTn id="173" dur="1" fill="hold">
                                          <p:stCondLst>
                                            <p:cond delay="0"/>
                                          </p:stCondLst>
                                        </p:cTn>
                                        <p:tgtEl>
                                          <p:spTgt spid="576"/>
                                        </p:tgtEl>
                                        <p:attrNameLst>
                                          <p:attrName>style.visibility</p:attrName>
                                        </p:attrNameLst>
                                      </p:cBhvr>
                                      <p:to>
                                        <p:strVal val="visible"/>
                                      </p:to>
                                    </p:set>
                                    <p:anim calcmode="lin" valueType="num">
                                      <p:cBhvr additive="base">
                                        <p:cTn id="174" dur="500"/>
                                        <p:tgtEl>
                                          <p:spTgt spid="576"/>
                                        </p:tgtEl>
                                        <p:attrNameLst>
                                          <p:attrName>ppt_x</p:attrName>
                                        </p:attrNameLst>
                                      </p:cBhvr>
                                      <p:tavLst>
                                        <p:tav tm="0">
                                          <p:val>
                                            <p:strVal val="#ppt_x-1"/>
                                          </p:val>
                                        </p:tav>
                                        <p:tav tm="100000">
                                          <p:val>
                                            <p:strVal val="#ppt_x"/>
                                          </p:val>
                                        </p:tav>
                                      </p:tavLst>
                                    </p:anim>
                                  </p:childTnLst>
                                </p:cTn>
                              </p:par>
                            </p:childTnLst>
                          </p:cTn>
                        </p:par>
                        <p:par>
                          <p:cTn id="175" fill="hold">
                            <p:stCondLst>
                              <p:cond delay="13000"/>
                            </p:stCondLst>
                            <p:childTnLst>
                              <p:par>
                                <p:cTn id="176" presetID="2" presetClass="entr" presetSubtype="2" fill="hold" nodeType="afterEffect">
                                  <p:stCondLst>
                                    <p:cond delay="0"/>
                                  </p:stCondLst>
                                  <p:childTnLst>
                                    <p:set>
                                      <p:cBhvr>
                                        <p:cTn id="177" dur="1" fill="hold">
                                          <p:stCondLst>
                                            <p:cond delay="0"/>
                                          </p:stCondLst>
                                        </p:cTn>
                                        <p:tgtEl>
                                          <p:spTgt spid="590"/>
                                        </p:tgtEl>
                                        <p:attrNameLst>
                                          <p:attrName>style.visibility</p:attrName>
                                        </p:attrNameLst>
                                      </p:cBhvr>
                                      <p:to>
                                        <p:strVal val="visible"/>
                                      </p:to>
                                    </p:set>
                                    <p:anim calcmode="lin" valueType="num">
                                      <p:cBhvr additive="base">
                                        <p:cTn id="178" dur="500"/>
                                        <p:tgtEl>
                                          <p:spTgt spid="590"/>
                                        </p:tgtEl>
                                        <p:attrNameLst>
                                          <p:attrName>ppt_x</p:attrName>
                                        </p:attrNameLst>
                                      </p:cBhvr>
                                      <p:tavLst>
                                        <p:tav tm="0">
                                          <p:val>
                                            <p:strVal val="#ppt_x+1"/>
                                          </p:val>
                                        </p:tav>
                                        <p:tav tm="100000">
                                          <p:val>
                                            <p:strVal val="#ppt_x"/>
                                          </p:val>
                                        </p:tav>
                                      </p:tavLst>
                                    </p:anim>
                                  </p:childTnLst>
                                </p:cTn>
                              </p:par>
                            </p:childTnLst>
                          </p:cTn>
                        </p:par>
                        <p:par>
                          <p:cTn id="179" fill="hold">
                            <p:stCondLst>
                              <p:cond delay="13500"/>
                            </p:stCondLst>
                            <p:childTnLst>
                              <p:par>
                                <p:cTn id="180" presetID="2" presetClass="entr" presetSubtype="8" fill="hold" nodeType="afterEffect">
                                  <p:stCondLst>
                                    <p:cond delay="0"/>
                                  </p:stCondLst>
                                  <p:childTnLst>
                                    <p:set>
                                      <p:cBhvr>
                                        <p:cTn id="181" dur="1" fill="hold">
                                          <p:stCondLst>
                                            <p:cond delay="0"/>
                                          </p:stCondLst>
                                        </p:cTn>
                                        <p:tgtEl>
                                          <p:spTgt spid="577"/>
                                        </p:tgtEl>
                                        <p:attrNameLst>
                                          <p:attrName>style.visibility</p:attrName>
                                        </p:attrNameLst>
                                      </p:cBhvr>
                                      <p:to>
                                        <p:strVal val="visible"/>
                                      </p:to>
                                    </p:set>
                                    <p:anim calcmode="lin" valueType="num">
                                      <p:cBhvr additive="base">
                                        <p:cTn id="182" dur="500"/>
                                        <p:tgtEl>
                                          <p:spTgt spid="577"/>
                                        </p:tgtEl>
                                        <p:attrNameLst>
                                          <p:attrName>ppt_x</p:attrName>
                                        </p:attrNameLst>
                                      </p:cBhvr>
                                      <p:tavLst>
                                        <p:tav tm="0">
                                          <p:val>
                                            <p:strVal val="#ppt_x-1"/>
                                          </p:val>
                                        </p:tav>
                                        <p:tav tm="100000">
                                          <p:val>
                                            <p:strVal val="#ppt_x"/>
                                          </p:val>
                                        </p:tav>
                                      </p:tavLst>
                                    </p:anim>
                                  </p:childTnLst>
                                </p:cTn>
                              </p:par>
                            </p:childTnLst>
                          </p:cTn>
                        </p:par>
                        <p:par>
                          <p:cTn id="183" fill="hold">
                            <p:stCondLst>
                              <p:cond delay="14000"/>
                            </p:stCondLst>
                            <p:childTnLst>
                              <p:par>
                                <p:cTn id="184" presetID="2" presetClass="entr" presetSubtype="2" fill="hold" nodeType="afterEffect">
                                  <p:stCondLst>
                                    <p:cond delay="0"/>
                                  </p:stCondLst>
                                  <p:childTnLst>
                                    <p:set>
                                      <p:cBhvr>
                                        <p:cTn id="185" dur="1" fill="hold">
                                          <p:stCondLst>
                                            <p:cond delay="0"/>
                                          </p:stCondLst>
                                        </p:cTn>
                                        <p:tgtEl>
                                          <p:spTgt spid="589"/>
                                        </p:tgtEl>
                                        <p:attrNameLst>
                                          <p:attrName>style.visibility</p:attrName>
                                        </p:attrNameLst>
                                      </p:cBhvr>
                                      <p:to>
                                        <p:strVal val="visible"/>
                                      </p:to>
                                    </p:set>
                                    <p:anim calcmode="lin" valueType="num">
                                      <p:cBhvr additive="base">
                                        <p:cTn id="186" dur="500"/>
                                        <p:tgtEl>
                                          <p:spTgt spid="589"/>
                                        </p:tgtEl>
                                        <p:attrNameLst>
                                          <p:attrName>ppt_x</p:attrName>
                                        </p:attrNameLst>
                                      </p:cBhvr>
                                      <p:tavLst>
                                        <p:tav tm="0">
                                          <p:val>
                                            <p:strVal val="#ppt_x+1"/>
                                          </p:val>
                                        </p:tav>
                                        <p:tav tm="100000">
                                          <p:val>
                                            <p:strVal val="#ppt_x"/>
                                          </p:val>
                                        </p:tav>
                                      </p:tavLst>
                                    </p:anim>
                                  </p:childTnLst>
                                </p:cTn>
                              </p:par>
                            </p:childTnLst>
                          </p:cTn>
                        </p:par>
                        <p:par>
                          <p:cTn id="187" fill="hold">
                            <p:stCondLst>
                              <p:cond delay="14500"/>
                            </p:stCondLst>
                            <p:childTnLst>
                              <p:par>
                                <p:cTn id="188" presetID="2" presetClass="entr" presetSubtype="8" fill="hold" nodeType="afterEffect">
                                  <p:stCondLst>
                                    <p:cond delay="0"/>
                                  </p:stCondLst>
                                  <p:childTnLst>
                                    <p:set>
                                      <p:cBhvr>
                                        <p:cTn id="189" dur="1" fill="hold">
                                          <p:stCondLst>
                                            <p:cond delay="0"/>
                                          </p:stCondLst>
                                        </p:cTn>
                                        <p:tgtEl>
                                          <p:spTgt spid="578"/>
                                        </p:tgtEl>
                                        <p:attrNameLst>
                                          <p:attrName>style.visibility</p:attrName>
                                        </p:attrNameLst>
                                      </p:cBhvr>
                                      <p:to>
                                        <p:strVal val="visible"/>
                                      </p:to>
                                    </p:set>
                                    <p:anim calcmode="lin" valueType="num">
                                      <p:cBhvr additive="base">
                                        <p:cTn id="190" dur="500"/>
                                        <p:tgtEl>
                                          <p:spTgt spid="578"/>
                                        </p:tgtEl>
                                        <p:attrNameLst>
                                          <p:attrName>ppt_x</p:attrName>
                                        </p:attrNameLst>
                                      </p:cBhvr>
                                      <p:tavLst>
                                        <p:tav tm="0">
                                          <p:val>
                                            <p:strVal val="#ppt_x-1"/>
                                          </p:val>
                                        </p:tav>
                                        <p:tav tm="100000">
                                          <p:val>
                                            <p:strVal val="#ppt_x"/>
                                          </p:val>
                                        </p:tav>
                                      </p:tavLst>
                                    </p:anim>
                                  </p:childTnLst>
                                </p:cTn>
                              </p:par>
                            </p:childTnLst>
                          </p:cTn>
                        </p:par>
                        <p:par>
                          <p:cTn id="191" fill="hold">
                            <p:stCondLst>
                              <p:cond delay="15000"/>
                            </p:stCondLst>
                            <p:childTnLst>
                              <p:par>
                                <p:cTn id="192" presetID="2" presetClass="entr" presetSubtype="2" fill="hold" nodeType="afterEffect">
                                  <p:stCondLst>
                                    <p:cond delay="0"/>
                                  </p:stCondLst>
                                  <p:childTnLst>
                                    <p:set>
                                      <p:cBhvr>
                                        <p:cTn id="193" dur="1" fill="hold">
                                          <p:stCondLst>
                                            <p:cond delay="0"/>
                                          </p:stCondLst>
                                        </p:cTn>
                                        <p:tgtEl>
                                          <p:spTgt spid="588"/>
                                        </p:tgtEl>
                                        <p:attrNameLst>
                                          <p:attrName>style.visibility</p:attrName>
                                        </p:attrNameLst>
                                      </p:cBhvr>
                                      <p:to>
                                        <p:strVal val="visible"/>
                                      </p:to>
                                    </p:set>
                                    <p:anim calcmode="lin" valueType="num">
                                      <p:cBhvr additive="base">
                                        <p:cTn id="194" dur="500"/>
                                        <p:tgtEl>
                                          <p:spTgt spid="588"/>
                                        </p:tgtEl>
                                        <p:attrNameLst>
                                          <p:attrName>ppt_x</p:attrName>
                                        </p:attrNameLst>
                                      </p:cBhvr>
                                      <p:tavLst>
                                        <p:tav tm="0">
                                          <p:val>
                                            <p:strVal val="#ppt_x+1"/>
                                          </p:val>
                                        </p:tav>
                                        <p:tav tm="100000">
                                          <p:val>
                                            <p:strVal val="#ppt_x"/>
                                          </p:val>
                                        </p:tav>
                                      </p:tavLst>
                                    </p:anim>
                                  </p:childTnLst>
                                </p:cTn>
                              </p:par>
                            </p:childTnLst>
                          </p:cTn>
                        </p:par>
                        <p:par>
                          <p:cTn id="195" fill="hold">
                            <p:stCondLst>
                              <p:cond delay="15500"/>
                            </p:stCondLst>
                            <p:childTnLst>
                              <p:par>
                                <p:cTn id="196" presetID="2" presetClass="entr" presetSubtype="8" fill="hold" nodeType="afterEffect">
                                  <p:stCondLst>
                                    <p:cond delay="0"/>
                                  </p:stCondLst>
                                  <p:childTnLst>
                                    <p:set>
                                      <p:cBhvr>
                                        <p:cTn id="197" dur="1" fill="hold">
                                          <p:stCondLst>
                                            <p:cond delay="0"/>
                                          </p:stCondLst>
                                        </p:cTn>
                                        <p:tgtEl>
                                          <p:spTgt spid="579"/>
                                        </p:tgtEl>
                                        <p:attrNameLst>
                                          <p:attrName>style.visibility</p:attrName>
                                        </p:attrNameLst>
                                      </p:cBhvr>
                                      <p:to>
                                        <p:strVal val="visible"/>
                                      </p:to>
                                    </p:set>
                                    <p:anim calcmode="lin" valueType="num">
                                      <p:cBhvr additive="base">
                                        <p:cTn id="198" dur="500"/>
                                        <p:tgtEl>
                                          <p:spTgt spid="579"/>
                                        </p:tgtEl>
                                        <p:attrNameLst>
                                          <p:attrName>ppt_x</p:attrName>
                                        </p:attrNameLst>
                                      </p:cBhvr>
                                      <p:tavLst>
                                        <p:tav tm="0">
                                          <p:val>
                                            <p:strVal val="#ppt_x-1"/>
                                          </p:val>
                                        </p:tav>
                                        <p:tav tm="100000">
                                          <p:val>
                                            <p:strVal val="#ppt_x"/>
                                          </p:val>
                                        </p:tav>
                                      </p:tavLst>
                                    </p:anim>
                                  </p:childTnLst>
                                </p:cTn>
                              </p:par>
                            </p:childTnLst>
                          </p:cTn>
                        </p:par>
                        <p:par>
                          <p:cTn id="199" fill="hold">
                            <p:stCondLst>
                              <p:cond delay="16000"/>
                            </p:stCondLst>
                            <p:childTnLst>
                              <p:par>
                                <p:cTn id="200" presetID="2" presetClass="entr" presetSubtype="2" fill="hold" nodeType="afterEffect">
                                  <p:stCondLst>
                                    <p:cond delay="0"/>
                                  </p:stCondLst>
                                  <p:childTnLst>
                                    <p:set>
                                      <p:cBhvr>
                                        <p:cTn id="201" dur="1" fill="hold">
                                          <p:stCondLst>
                                            <p:cond delay="0"/>
                                          </p:stCondLst>
                                        </p:cTn>
                                        <p:tgtEl>
                                          <p:spTgt spid="598"/>
                                        </p:tgtEl>
                                        <p:attrNameLst>
                                          <p:attrName>style.visibility</p:attrName>
                                        </p:attrNameLst>
                                      </p:cBhvr>
                                      <p:to>
                                        <p:strVal val="visible"/>
                                      </p:to>
                                    </p:set>
                                    <p:anim calcmode="lin" valueType="num">
                                      <p:cBhvr additive="base">
                                        <p:cTn id="202" dur="500"/>
                                        <p:tgtEl>
                                          <p:spTgt spid="598"/>
                                        </p:tgtEl>
                                        <p:attrNameLst>
                                          <p:attrName>ppt_x</p:attrName>
                                        </p:attrNameLst>
                                      </p:cBhvr>
                                      <p:tavLst>
                                        <p:tav tm="0">
                                          <p:val>
                                            <p:strVal val="#ppt_x+1"/>
                                          </p:val>
                                        </p:tav>
                                        <p:tav tm="100000">
                                          <p:val>
                                            <p:strVal val="#ppt_x"/>
                                          </p:val>
                                        </p:tav>
                                      </p:tavLst>
                                    </p:anim>
                                  </p:childTnLst>
                                </p:cTn>
                              </p:par>
                            </p:childTnLst>
                          </p:cTn>
                        </p:par>
                        <p:par>
                          <p:cTn id="203" fill="hold">
                            <p:stCondLst>
                              <p:cond delay="16500"/>
                            </p:stCondLst>
                            <p:childTnLst>
                              <p:par>
                                <p:cTn id="204" presetID="2" presetClass="entr" presetSubtype="8" fill="hold" nodeType="afterEffect">
                                  <p:stCondLst>
                                    <p:cond delay="0"/>
                                  </p:stCondLst>
                                  <p:childTnLst>
                                    <p:set>
                                      <p:cBhvr>
                                        <p:cTn id="205" dur="1" fill="hold">
                                          <p:stCondLst>
                                            <p:cond delay="0"/>
                                          </p:stCondLst>
                                        </p:cTn>
                                        <p:tgtEl>
                                          <p:spTgt spid="580"/>
                                        </p:tgtEl>
                                        <p:attrNameLst>
                                          <p:attrName>style.visibility</p:attrName>
                                        </p:attrNameLst>
                                      </p:cBhvr>
                                      <p:to>
                                        <p:strVal val="visible"/>
                                      </p:to>
                                    </p:set>
                                    <p:anim calcmode="lin" valueType="num">
                                      <p:cBhvr additive="base">
                                        <p:cTn id="206" dur="500"/>
                                        <p:tgtEl>
                                          <p:spTgt spid="580"/>
                                        </p:tgtEl>
                                        <p:attrNameLst>
                                          <p:attrName>ppt_x</p:attrName>
                                        </p:attrNameLst>
                                      </p:cBhvr>
                                      <p:tavLst>
                                        <p:tav tm="0">
                                          <p:val>
                                            <p:strVal val="#ppt_x-1"/>
                                          </p:val>
                                        </p:tav>
                                        <p:tav tm="100000">
                                          <p:val>
                                            <p:strVal val="#ppt_x"/>
                                          </p:val>
                                        </p:tav>
                                      </p:tavLst>
                                    </p:anim>
                                  </p:childTnLst>
                                </p:cTn>
                              </p:par>
                            </p:childTnLst>
                          </p:cTn>
                        </p:par>
                        <p:par>
                          <p:cTn id="207" fill="hold">
                            <p:stCondLst>
                              <p:cond delay="17000"/>
                            </p:stCondLst>
                            <p:childTnLst>
                              <p:par>
                                <p:cTn id="208" presetID="2" presetClass="entr" presetSubtype="2" fill="hold" nodeType="afterEffect">
                                  <p:stCondLst>
                                    <p:cond delay="0"/>
                                  </p:stCondLst>
                                  <p:childTnLst>
                                    <p:set>
                                      <p:cBhvr>
                                        <p:cTn id="209" dur="1" fill="hold">
                                          <p:stCondLst>
                                            <p:cond delay="0"/>
                                          </p:stCondLst>
                                        </p:cTn>
                                        <p:tgtEl>
                                          <p:spTgt spid="597"/>
                                        </p:tgtEl>
                                        <p:attrNameLst>
                                          <p:attrName>style.visibility</p:attrName>
                                        </p:attrNameLst>
                                      </p:cBhvr>
                                      <p:to>
                                        <p:strVal val="visible"/>
                                      </p:to>
                                    </p:set>
                                    <p:anim calcmode="lin" valueType="num">
                                      <p:cBhvr additive="base">
                                        <p:cTn id="210" dur="500"/>
                                        <p:tgtEl>
                                          <p:spTgt spid="597"/>
                                        </p:tgtEl>
                                        <p:attrNameLst>
                                          <p:attrName>ppt_x</p:attrName>
                                        </p:attrNameLst>
                                      </p:cBhvr>
                                      <p:tavLst>
                                        <p:tav tm="0">
                                          <p:val>
                                            <p:strVal val="#ppt_x+1"/>
                                          </p:val>
                                        </p:tav>
                                        <p:tav tm="100000">
                                          <p:val>
                                            <p:strVal val="#ppt_x"/>
                                          </p:val>
                                        </p:tav>
                                      </p:tavLst>
                                    </p:anim>
                                  </p:childTnLst>
                                </p:cTn>
                              </p:par>
                            </p:childTnLst>
                          </p:cTn>
                        </p:par>
                        <p:par>
                          <p:cTn id="211" fill="hold">
                            <p:stCondLst>
                              <p:cond delay="17500"/>
                            </p:stCondLst>
                            <p:childTnLst>
                              <p:par>
                                <p:cTn id="212" presetID="2" presetClass="entr" presetSubtype="8" fill="hold" nodeType="afterEffect">
                                  <p:stCondLst>
                                    <p:cond delay="0"/>
                                  </p:stCondLst>
                                  <p:childTnLst>
                                    <p:set>
                                      <p:cBhvr>
                                        <p:cTn id="213" dur="1" fill="hold">
                                          <p:stCondLst>
                                            <p:cond delay="0"/>
                                          </p:stCondLst>
                                        </p:cTn>
                                        <p:tgtEl>
                                          <p:spTgt spid="581"/>
                                        </p:tgtEl>
                                        <p:attrNameLst>
                                          <p:attrName>style.visibility</p:attrName>
                                        </p:attrNameLst>
                                      </p:cBhvr>
                                      <p:to>
                                        <p:strVal val="visible"/>
                                      </p:to>
                                    </p:set>
                                    <p:anim calcmode="lin" valueType="num">
                                      <p:cBhvr additive="base">
                                        <p:cTn id="214" dur="500"/>
                                        <p:tgtEl>
                                          <p:spTgt spid="581"/>
                                        </p:tgtEl>
                                        <p:attrNameLst>
                                          <p:attrName>ppt_x</p:attrName>
                                        </p:attrNameLst>
                                      </p:cBhvr>
                                      <p:tavLst>
                                        <p:tav tm="0">
                                          <p:val>
                                            <p:strVal val="#ppt_x-1"/>
                                          </p:val>
                                        </p:tav>
                                        <p:tav tm="100000">
                                          <p:val>
                                            <p:strVal val="#ppt_x"/>
                                          </p:val>
                                        </p:tav>
                                      </p:tavLst>
                                    </p:anim>
                                  </p:childTnLst>
                                </p:cTn>
                              </p:par>
                            </p:childTnLst>
                          </p:cTn>
                        </p:par>
                        <p:par>
                          <p:cTn id="215" fill="hold">
                            <p:stCondLst>
                              <p:cond delay="18000"/>
                            </p:stCondLst>
                            <p:childTnLst>
                              <p:par>
                                <p:cTn id="216" presetID="2" presetClass="entr" presetSubtype="2" fill="hold" nodeType="afterEffect">
                                  <p:stCondLst>
                                    <p:cond delay="0"/>
                                  </p:stCondLst>
                                  <p:childTnLst>
                                    <p:set>
                                      <p:cBhvr>
                                        <p:cTn id="217" dur="1" fill="hold">
                                          <p:stCondLst>
                                            <p:cond delay="0"/>
                                          </p:stCondLst>
                                        </p:cTn>
                                        <p:tgtEl>
                                          <p:spTgt spid="599"/>
                                        </p:tgtEl>
                                        <p:attrNameLst>
                                          <p:attrName>style.visibility</p:attrName>
                                        </p:attrNameLst>
                                      </p:cBhvr>
                                      <p:to>
                                        <p:strVal val="visible"/>
                                      </p:to>
                                    </p:set>
                                    <p:anim calcmode="lin" valueType="num">
                                      <p:cBhvr additive="base">
                                        <p:cTn id="218" dur="500"/>
                                        <p:tgtEl>
                                          <p:spTgt spid="599"/>
                                        </p:tgtEl>
                                        <p:attrNameLst>
                                          <p:attrName>ppt_x</p:attrName>
                                        </p:attrNameLst>
                                      </p:cBhvr>
                                      <p:tavLst>
                                        <p:tav tm="0">
                                          <p:val>
                                            <p:strVal val="#ppt_x+1"/>
                                          </p:val>
                                        </p:tav>
                                        <p:tav tm="100000">
                                          <p:val>
                                            <p:strVal val="#ppt_x"/>
                                          </p:val>
                                        </p:tav>
                                      </p:tavLst>
                                    </p:anim>
                                  </p:childTnLst>
                                </p:cTn>
                              </p:par>
                            </p:childTnLst>
                          </p:cTn>
                        </p:par>
                        <p:par>
                          <p:cTn id="219" fill="hold">
                            <p:stCondLst>
                              <p:cond delay="18500"/>
                            </p:stCondLst>
                            <p:childTnLst>
                              <p:par>
                                <p:cTn id="220" presetID="2" presetClass="entr" presetSubtype="8" fill="hold" nodeType="afterEffect">
                                  <p:stCondLst>
                                    <p:cond delay="0"/>
                                  </p:stCondLst>
                                  <p:childTnLst>
                                    <p:set>
                                      <p:cBhvr>
                                        <p:cTn id="221" dur="1" fill="hold">
                                          <p:stCondLst>
                                            <p:cond delay="0"/>
                                          </p:stCondLst>
                                        </p:cTn>
                                        <p:tgtEl>
                                          <p:spTgt spid="582"/>
                                        </p:tgtEl>
                                        <p:attrNameLst>
                                          <p:attrName>style.visibility</p:attrName>
                                        </p:attrNameLst>
                                      </p:cBhvr>
                                      <p:to>
                                        <p:strVal val="visible"/>
                                      </p:to>
                                    </p:set>
                                    <p:anim calcmode="lin" valueType="num">
                                      <p:cBhvr additive="base">
                                        <p:cTn id="222" dur="500"/>
                                        <p:tgtEl>
                                          <p:spTgt spid="582"/>
                                        </p:tgtEl>
                                        <p:attrNameLst>
                                          <p:attrName>ppt_x</p:attrName>
                                        </p:attrNameLst>
                                      </p:cBhvr>
                                      <p:tavLst>
                                        <p:tav tm="0">
                                          <p:val>
                                            <p:strVal val="#ppt_x-1"/>
                                          </p:val>
                                        </p:tav>
                                        <p:tav tm="100000">
                                          <p:val>
                                            <p:strVal val="#ppt_x"/>
                                          </p:val>
                                        </p:tav>
                                      </p:tavLst>
                                    </p:anim>
                                  </p:childTnLst>
                                </p:cTn>
                              </p:par>
                            </p:childTnLst>
                          </p:cTn>
                        </p:par>
                        <p:par>
                          <p:cTn id="223" fill="hold">
                            <p:stCondLst>
                              <p:cond delay="19000"/>
                            </p:stCondLst>
                            <p:childTnLst>
                              <p:par>
                                <p:cTn id="224" presetID="2" presetClass="entr" presetSubtype="2" fill="hold" nodeType="afterEffect">
                                  <p:stCondLst>
                                    <p:cond delay="0"/>
                                  </p:stCondLst>
                                  <p:childTnLst>
                                    <p:set>
                                      <p:cBhvr>
                                        <p:cTn id="225" dur="1" fill="hold">
                                          <p:stCondLst>
                                            <p:cond delay="0"/>
                                          </p:stCondLst>
                                        </p:cTn>
                                        <p:tgtEl>
                                          <p:spTgt spid="600"/>
                                        </p:tgtEl>
                                        <p:attrNameLst>
                                          <p:attrName>style.visibility</p:attrName>
                                        </p:attrNameLst>
                                      </p:cBhvr>
                                      <p:to>
                                        <p:strVal val="visible"/>
                                      </p:to>
                                    </p:set>
                                    <p:anim calcmode="lin" valueType="num">
                                      <p:cBhvr additive="base">
                                        <p:cTn id="226" dur="500"/>
                                        <p:tgtEl>
                                          <p:spTgt spid="600"/>
                                        </p:tgtEl>
                                        <p:attrNameLst>
                                          <p:attrName>ppt_x</p:attrName>
                                        </p:attrNameLst>
                                      </p:cBhvr>
                                      <p:tavLst>
                                        <p:tav tm="0">
                                          <p:val>
                                            <p:strVal val="#ppt_x+1"/>
                                          </p:val>
                                        </p:tav>
                                        <p:tav tm="100000">
                                          <p:val>
                                            <p:strVal val="#ppt_x"/>
                                          </p:val>
                                        </p:tav>
                                      </p:tavLst>
                                    </p:anim>
                                  </p:childTnLst>
                                </p:cTn>
                              </p:par>
                            </p:childTnLst>
                          </p:cTn>
                        </p:par>
                        <p:par>
                          <p:cTn id="227" fill="hold">
                            <p:stCondLst>
                              <p:cond delay="19500"/>
                            </p:stCondLst>
                            <p:childTnLst>
                              <p:par>
                                <p:cTn id="228" presetID="2" presetClass="entr" presetSubtype="8" fill="hold" nodeType="afterEffect">
                                  <p:stCondLst>
                                    <p:cond delay="0"/>
                                  </p:stCondLst>
                                  <p:childTnLst>
                                    <p:set>
                                      <p:cBhvr>
                                        <p:cTn id="229" dur="1" fill="hold">
                                          <p:stCondLst>
                                            <p:cond delay="0"/>
                                          </p:stCondLst>
                                        </p:cTn>
                                        <p:tgtEl>
                                          <p:spTgt spid="583"/>
                                        </p:tgtEl>
                                        <p:attrNameLst>
                                          <p:attrName>style.visibility</p:attrName>
                                        </p:attrNameLst>
                                      </p:cBhvr>
                                      <p:to>
                                        <p:strVal val="visible"/>
                                      </p:to>
                                    </p:set>
                                    <p:anim calcmode="lin" valueType="num">
                                      <p:cBhvr additive="base">
                                        <p:cTn id="230" dur="500"/>
                                        <p:tgtEl>
                                          <p:spTgt spid="583"/>
                                        </p:tgtEl>
                                        <p:attrNameLst>
                                          <p:attrName>ppt_x</p:attrName>
                                        </p:attrNameLst>
                                      </p:cBhvr>
                                      <p:tavLst>
                                        <p:tav tm="0">
                                          <p:val>
                                            <p:strVal val="#ppt_x-1"/>
                                          </p:val>
                                        </p:tav>
                                        <p:tav tm="100000">
                                          <p:val>
                                            <p:strVal val="#ppt_x"/>
                                          </p:val>
                                        </p:tav>
                                      </p:tavLst>
                                    </p:anim>
                                  </p:childTnLst>
                                </p:cTn>
                              </p:par>
                            </p:childTnLst>
                          </p:cTn>
                        </p:par>
                        <p:par>
                          <p:cTn id="231" fill="hold">
                            <p:stCondLst>
                              <p:cond delay="20000"/>
                            </p:stCondLst>
                            <p:childTnLst>
                              <p:par>
                                <p:cTn id="232" presetID="2" presetClass="entr" presetSubtype="2" fill="hold" nodeType="afterEffect">
                                  <p:stCondLst>
                                    <p:cond delay="0"/>
                                  </p:stCondLst>
                                  <p:childTnLst>
                                    <p:set>
                                      <p:cBhvr>
                                        <p:cTn id="233" dur="1" fill="hold">
                                          <p:stCondLst>
                                            <p:cond delay="0"/>
                                          </p:stCondLst>
                                        </p:cTn>
                                        <p:tgtEl>
                                          <p:spTgt spid="601"/>
                                        </p:tgtEl>
                                        <p:attrNameLst>
                                          <p:attrName>style.visibility</p:attrName>
                                        </p:attrNameLst>
                                      </p:cBhvr>
                                      <p:to>
                                        <p:strVal val="visible"/>
                                      </p:to>
                                    </p:set>
                                    <p:anim calcmode="lin" valueType="num">
                                      <p:cBhvr additive="base">
                                        <p:cTn id="234" dur="500"/>
                                        <p:tgtEl>
                                          <p:spTgt spid="601"/>
                                        </p:tgtEl>
                                        <p:attrNameLst>
                                          <p:attrName>ppt_x</p:attrName>
                                        </p:attrNameLst>
                                      </p:cBhvr>
                                      <p:tavLst>
                                        <p:tav tm="0">
                                          <p:val>
                                            <p:strVal val="#ppt_x+1"/>
                                          </p:val>
                                        </p:tav>
                                        <p:tav tm="100000">
                                          <p:val>
                                            <p:strVal val="#ppt_x"/>
                                          </p:val>
                                        </p:tav>
                                      </p:tavLst>
                                    </p:anim>
                                  </p:childTnLst>
                                </p:cTn>
                              </p:par>
                            </p:childTnLst>
                          </p:cTn>
                        </p:par>
                        <p:par>
                          <p:cTn id="235" fill="hold">
                            <p:stCondLst>
                              <p:cond delay="20500"/>
                            </p:stCondLst>
                            <p:childTnLst>
                              <p:par>
                                <p:cTn id="236" presetID="2" presetClass="entr" presetSubtype="8" fill="hold" nodeType="afterEffect">
                                  <p:stCondLst>
                                    <p:cond delay="0"/>
                                  </p:stCondLst>
                                  <p:childTnLst>
                                    <p:set>
                                      <p:cBhvr>
                                        <p:cTn id="237" dur="1" fill="hold">
                                          <p:stCondLst>
                                            <p:cond delay="0"/>
                                          </p:stCondLst>
                                        </p:cTn>
                                        <p:tgtEl>
                                          <p:spTgt spid="584"/>
                                        </p:tgtEl>
                                        <p:attrNameLst>
                                          <p:attrName>style.visibility</p:attrName>
                                        </p:attrNameLst>
                                      </p:cBhvr>
                                      <p:to>
                                        <p:strVal val="visible"/>
                                      </p:to>
                                    </p:set>
                                    <p:anim calcmode="lin" valueType="num">
                                      <p:cBhvr additive="base">
                                        <p:cTn id="238" dur="500"/>
                                        <p:tgtEl>
                                          <p:spTgt spid="584"/>
                                        </p:tgtEl>
                                        <p:attrNameLst>
                                          <p:attrName>ppt_x</p:attrName>
                                        </p:attrNameLst>
                                      </p:cBhvr>
                                      <p:tavLst>
                                        <p:tav tm="0">
                                          <p:val>
                                            <p:strVal val="#ppt_x-1"/>
                                          </p:val>
                                        </p:tav>
                                        <p:tav tm="100000">
                                          <p:val>
                                            <p:strVal val="#ppt_x"/>
                                          </p:val>
                                        </p:tav>
                                      </p:tavLst>
                                    </p:anim>
                                  </p:childTnLst>
                                </p:cTn>
                              </p:par>
                            </p:childTnLst>
                          </p:cTn>
                        </p:par>
                        <p:par>
                          <p:cTn id="239" fill="hold">
                            <p:stCondLst>
                              <p:cond delay="21000"/>
                            </p:stCondLst>
                            <p:childTnLst>
                              <p:par>
                                <p:cTn id="240" presetID="2" presetClass="entr" presetSubtype="2" fill="hold" nodeType="afterEffect">
                                  <p:stCondLst>
                                    <p:cond delay="0"/>
                                  </p:stCondLst>
                                  <p:childTnLst>
                                    <p:set>
                                      <p:cBhvr>
                                        <p:cTn id="241" dur="1" fill="hold">
                                          <p:stCondLst>
                                            <p:cond delay="0"/>
                                          </p:stCondLst>
                                        </p:cTn>
                                        <p:tgtEl>
                                          <p:spTgt spid="602"/>
                                        </p:tgtEl>
                                        <p:attrNameLst>
                                          <p:attrName>style.visibility</p:attrName>
                                        </p:attrNameLst>
                                      </p:cBhvr>
                                      <p:to>
                                        <p:strVal val="visible"/>
                                      </p:to>
                                    </p:set>
                                    <p:anim calcmode="lin" valueType="num">
                                      <p:cBhvr additive="base">
                                        <p:cTn id="242" dur="500"/>
                                        <p:tgtEl>
                                          <p:spTgt spid="602"/>
                                        </p:tgtEl>
                                        <p:attrNameLst>
                                          <p:attrName>ppt_x</p:attrName>
                                        </p:attrNameLst>
                                      </p:cBhvr>
                                      <p:tavLst>
                                        <p:tav tm="0">
                                          <p:val>
                                            <p:strVal val="#ppt_x+1"/>
                                          </p:val>
                                        </p:tav>
                                        <p:tav tm="100000">
                                          <p:val>
                                            <p:strVal val="#ppt_x"/>
                                          </p:val>
                                        </p:tav>
                                      </p:tavLst>
                                    </p:anim>
                                  </p:childTnLst>
                                </p:cTn>
                              </p:par>
                            </p:childTnLst>
                          </p:cTn>
                        </p:par>
                        <p:par>
                          <p:cTn id="243" fill="hold">
                            <p:stCondLst>
                              <p:cond delay="21500"/>
                            </p:stCondLst>
                            <p:childTnLst>
                              <p:par>
                                <p:cTn id="244" presetID="2" presetClass="entr" presetSubtype="8" fill="hold" nodeType="afterEffect">
                                  <p:stCondLst>
                                    <p:cond delay="0"/>
                                  </p:stCondLst>
                                  <p:childTnLst>
                                    <p:set>
                                      <p:cBhvr>
                                        <p:cTn id="245" dur="1" fill="hold">
                                          <p:stCondLst>
                                            <p:cond delay="0"/>
                                          </p:stCondLst>
                                        </p:cTn>
                                        <p:tgtEl>
                                          <p:spTgt spid="585"/>
                                        </p:tgtEl>
                                        <p:attrNameLst>
                                          <p:attrName>style.visibility</p:attrName>
                                        </p:attrNameLst>
                                      </p:cBhvr>
                                      <p:to>
                                        <p:strVal val="visible"/>
                                      </p:to>
                                    </p:set>
                                    <p:anim calcmode="lin" valueType="num">
                                      <p:cBhvr additive="base">
                                        <p:cTn id="246" dur="500"/>
                                        <p:tgtEl>
                                          <p:spTgt spid="585"/>
                                        </p:tgtEl>
                                        <p:attrNameLst>
                                          <p:attrName>ppt_x</p:attrName>
                                        </p:attrNameLst>
                                      </p:cBhvr>
                                      <p:tavLst>
                                        <p:tav tm="0">
                                          <p:val>
                                            <p:strVal val="#ppt_x-1"/>
                                          </p:val>
                                        </p:tav>
                                        <p:tav tm="100000">
                                          <p:val>
                                            <p:strVal val="#ppt_x"/>
                                          </p:val>
                                        </p:tav>
                                      </p:tavLst>
                                    </p:anim>
                                  </p:childTnLst>
                                </p:cTn>
                              </p:par>
                            </p:childTnLst>
                          </p:cTn>
                        </p:par>
                        <p:par>
                          <p:cTn id="247" fill="hold">
                            <p:stCondLst>
                              <p:cond delay="22000"/>
                            </p:stCondLst>
                            <p:childTnLst>
                              <p:par>
                                <p:cTn id="248" presetID="2" presetClass="entr" presetSubtype="2" fill="hold" nodeType="afterEffect">
                                  <p:stCondLst>
                                    <p:cond delay="0"/>
                                  </p:stCondLst>
                                  <p:childTnLst>
                                    <p:set>
                                      <p:cBhvr>
                                        <p:cTn id="249" dur="1" fill="hold">
                                          <p:stCondLst>
                                            <p:cond delay="0"/>
                                          </p:stCondLst>
                                        </p:cTn>
                                        <p:tgtEl>
                                          <p:spTgt spid="603"/>
                                        </p:tgtEl>
                                        <p:attrNameLst>
                                          <p:attrName>style.visibility</p:attrName>
                                        </p:attrNameLst>
                                      </p:cBhvr>
                                      <p:to>
                                        <p:strVal val="visible"/>
                                      </p:to>
                                    </p:set>
                                    <p:anim calcmode="lin" valueType="num">
                                      <p:cBhvr additive="base">
                                        <p:cTn id="250" dur="500"/>
                                        <p:tgtEl>
                                          <p:spTgt spid="603"/>
                                        </p:tgtEl>
                                        <p:attrNameLst>
                                          <p:attrName>ppt_x</p:attrName>
                                        </p:attrNameLst>
                                      </p:cBhvr>
                                      <p:tavLst>
                                        <p:tav tm="0">
                                          <p:val>
                                            <p:strVal val="#ppt_x+1"/>
                                          </p:val>
                                        </p:tav>
                                        <p:tav tm="100000">
                                          <p:val>
                                            <p:strVal val="#ppt_x"/>
                                          </p:val>
                                        </p:tav>
                                      </p:tavLst>
                                    </p:anim>
                                  </p:childTnLst>
                                </p:cTn>
                              </p:par>
                            </p:childTnLst>
                          </p:cTn>
                        </p:par>
                        <p:par>
                          <p:cTn id="251" fill="hold">
                            <p:stCondLst>
                              <p:cond delay="22500"/>
                            </p:stCondLst>
                            <p:childTnLst>
                              <p:par>
                                <p:cTn id="252" presetID="2" presetClass="entr" presetSubtype="8" fill="hold" nodeType="afterEffect">
                                  <p:stCondLst>
                                    <p:cond delay="0"/>
                                  </p:stCondLst>
                                  <p:childTnLst>
                                    <p:set>
                                      <p:cBhvr>
                                        <p:cTn id="253" dur="1" fill="hold">
                                          <p:stCondLst>
                                            <p:cond delay="0"/>
                                          </p:stCondLst>
                                        </p:cTn>
                                        <p:tgtEl>
                                          <p:spTgt spid="586"/>
                                        </p:tgtEl>
                                        <p:attrNameLst>
                                          <p:attrName>style.visibility</p:attrName>
                                        </p:attrNameLst>
                                      </p:cBhvr>
                                      <p:to>
                                        <p:strVal val="visible"/>
                                      </p:to>
                                    </p:set>
                                    <p:anim calcmode="lin" valueType="num">
                                      <p:cBhvr additive="base">
                                        <p:cTn id="254" dur="500"/>
                                        <p:tgtEl>
                                          <p:spTgt spid="586"/>
                                        </p:tgtEl>
                                        <p:attrNameLst>
                                          <p:attrName>ppt_x</p:attrName>
                                        </p:attrNameLst>
                                      </p:cBhvr>
                                      <p:tavLst>
                                        <p:tav tm="0">
                                          <p:val>
                                            <p:strVal val="#ppt_x-1"/>
                                          </p:val>
                                        </p:tav>
                                        <p:tav tm="100000">
                                          <p:val>
                                            <p:strVal val="#ppt_x"/>
                                          </p:val>
                                        </p:tav>
                                      </p:tavLst>
                                    </p:anim>
                                  </p:childTnLst>
                                </p:cTn>
                              </p:par>
                            </p:childTnLst>
                          </p:cTn>
                        </p:par>
                        <p:par>
                          <p:cTn id="255" fill="hold">
                            <p:stCondLst>
                              <p:cond delay="23000"/>
                            </p:stCondLst>
                            <p:childTnLst>
                              <p:par>
                                <p:cTn id="256" presetID="2" presetClass="entr" presetSubtype="2" fill="hold" nodeType="afterEffect">
                                  <p:stCondLst>
                                    <p:cond delay="0"/>
                                  </p:stCondLst>
                                  <p:childTnLst>
                                    <p:set>
                                      <p:cBhvr>
                                        <p:cTn id="257" dur="1" fill="hold">
                                          <p:stCondLst>
                                            <p:cond delay="0"/>
                                          </p:stCondLst>
                                        </p:cTn>
                                        <p:tgtEl>
                                          <p:spTgt spid="604"/>
                                        </p:tgtEl>
                                        <p:attrNameLst>
                                          <p:attrName>style.visibility</p:attrName>
                                        </p:attrNameLst>
                                      </p:cBhvr>
                                      <p:to>
                                        <p:strVal val="visible"/>
                                      </p:to>
                                    </p:set>
                                    <p:anim calcmode="lin" valueType="num">
                                      <p:cBhvr additive="base">
                                        <p:cTn id="258" dur="500"/>
                                        <p:tgtEl>
                                          <p:spTgt spid="604"/>
                                        </p:tgtEl>
                                        <p:attrNameLst>
                                          <p:attrName>ppt_x</p:attrName>
                                        </p:attrNameLst>
                                      </p:cBhvr>
                                      <p:tavLst>
                                        <p:tav tm="0">
                                          <p:val>
                                            <p:strVal val="#ppt_x+1"/>
                                          </p:val>
                                        </p:tav>
                                        <p:tav tm="100000">
                                          <p:val>
                                            <p:strVal val="#ppt_x"/>
                                          </p:val>
                                        </p:tav>
                                      </p:tavLst>
                                    </p:anim>
                                  </p:childTnLst>
                                </p:cTn>
                              </p:par>
                            </p:childTnLst>
                          </p:cTn>
                        </p:par>
                        <p:par>
                          <p:cTn id="259" fill="hold">
                            <p:stCondLst>
                              <p:cond delay="23500"/>
                            </p:stCondLst>
                            <p:childTnLst>
                              <p:par>
                                <p:cTn id="260" presetID="2" presetClass="entr" presetSubtype="8" fill="hold" nodeType="afterEffect">
                                  <p:stCondLst>
                                    <p:cond delay="0"/>
                                  </p:stCondLst>
                                  <p:childTnLst>
                                    <p:set>
                                      <p:cBhvr>
                                        <p:cTn id="261" dur="1" fill="hold">
                                          <p:stCondLst>
                                            <p:cond delay="0"/>
                                          </p:stCondLst>
                                        </p:cTn>
                                        <p:tgtEl>
                                          <p:spTgt spid="587"/>
                                        </p:tgtEl>
                                        <p:attrNameLst>
                                          <p:attrName>style.visibility</p:attrName>
                                        </p:attrNameLst>
                                      </p:cBhvr>
                                      <p:to>
                                        <p:strVal val="visible"/>
                                      </p:to>
                                    </p:set>
                                    <p:anim calcmode="lin" valueType="num">
                                      <p:cBhvr additive="base">
                                        <p:cTn id="262" dur="500"/>
                                        <p:tgtEl>
                                          <p:spTgt spid="587"/>
                                        </p:tgtEl>
                                        <p:attrNameLst>
                                          <p:attrName>ppt_x</p:attrName>
                                        </p:attrNameLst>
                                      </p:cBhvr>
                                      <p:tavLst>
                                        <p:tav tm="0">
                                          <p:val>
                                            <p:strVal val="#ppt_x-1"/>
                                          </p:val>
                                        </p:tav>
                                        <p:tav tm="100000">
                                          <p:val>
                                            <p:strVal val="#ppt_x"/>
                                          </p:val>
                                        </p:tav>
                                      </p:tavLst>
                                    </p:anim>
                                  </p:childTnLst>
                                </p:cTn>
                              </p:par>
                            </p:childTnLst>
                          </p:cTn>
                        </p:par>
                        <p:par>
                          <p:cTn id="263" fill="hold">
                            <p:stCondLst>
                              <p:cond delay="24000"/>
                            </p:stCondLst>
                            <p:childTnLst>
                              <p:par>
                                <p:cTn id="264" presetID="2" presetClass="entr" presetSubtype="2" fill="hold" nodeType="afterEffect">
                                  <p:stCondLst>
                                    <p:cond delay="0"/>
                                  </p:stCondLst>
                                  <p:childTnLst>
                                    <p:set>
                                      <p:cBhvr>
                                        <p:cTn id="265" dur="1" fill="hold">
                                          <p:stCondLst>
                                            <p:cond delay="0"/>
                                          </p:stCondLst>
                                        </p:cTn>
                                        <p:tgtEl>
                                          <p:spTgt spid="605"/>
                                        </p:tgtEl>
                                        <p:attrNameLst>
                                          <p:attrName>style.visibility</p:attrName>
                                        </p:attrNameLst>
                                      </p:cBhvr>
                                      <p:to>
                                        <p:strVal val="visible"/>
                                      </p:to>
                                    </p:set>
                                    <p:anim calcmode="lin" valueType="num">
                                      <p:cBhvr additive="base">
                                        <p:cTn id="266" dur="500"/>
                                        <p:tgtEl>
                                          <p:spTgt spid="605"/>
                                        </p:tgtEl>
                                        <p:attrNameLst>
                                          <p:attrName>ppt_x</p:attrName>
                                        </p:attrNameLst>
                                      </p:cBhvr>
                                      <p:tavLst>
                                        <p:tav tm="0">
                                          <p:val>
                                            <p:strVal val="#ppt_x+1"/>
                                          </p:val>
                                        </p:tav>
                                        <p:tav tm="100000">
                                          <p:val>
                                            <p:strVal val="#ppt_x"/>
                                          </p:val>
                                        </p:tav>
                                      </p:tavLst>
                                    </p:anim>
                                  </p:childTnLst>
                                </p:cTn>
                              </p:par>
                            </p:childTnLst>
                          </p:cTn>
                        </p:par>
                        <p:par>
                          <p:cTn id="267" fill="hold">
                            <p:stCondLst>
                              <p:cond delay="24500"/>
                            </p:stCondLst>
                            <p:childTnLst>
                              <p:par>
                                <p:cTn id="268" presetID="10" presetClass="entr" presetSubtype="0" fill="hold" nodeType="afterEffect">
                                  <p:stCondLst>
                                    <p:cond delay="0"/>
                                  </p:stCondLst>
                                  <p:childTnLst>
                                    <p:set>
                                      <p:cBhvr>
                                        <p:cTn id="269" dur="1" fill="hold">
                                          <p:stCondLst>
                                            <p:cond delay="0"/>
                                          </p:stCondLst>
                                        </p:cTn>
                                        <p:tgtEl>
                                          <p:spTgt spid="616"/>
                                        </p:tgtEl>
                                        <p:attrNameLst>
                                          <p:attrName>style.visibility</p:attrName>
                                        </p:attrNameLst>
                                      </p:cBhvr>
                                      <p:to>
                                        <p:strVal val="visible"/>
                                      </p:to>
                                    </p:set>
                                    <p:animEffect transition="in" filter="fade">
                                      <p:cBhvr>
                                        <p:cTn id="270" dur="2000"/>
                                        <p:tgtEl>
                                          <p:spTgt spid="616"/>
                                        </p:tgtEl>
                                      </p:cBhvr>
                                    </p:animEffect>
                                  </p:childTnLst>
                                </p:cTn>
                              </p:par>
                            </p:childTnLst>
                          </p:cTn>
                        </p:par>
                        <p:par>
                          <p:cTn id="271" fill="hold">
                            <p:stCondLst>
                              <p:cond delay="26500"/>
                            </p:stCondLst>
                            <p:childTnLst>
                              <p:par>
                                <p:cTn id="272" presetID="10" presetClass="entr" presetSubtype="0" fill="hold" nodeType="afterEffect">
                                  <p:stCondLst>
                                    <p:cond delay="0"/>
                                  </p:stCondLst>
                                  <p:childTnLst>
                                    <p:set>
                                      <p:cBhvr>
                                        <p:cTn id="273" dur="1" fill="hold">
                                          <p:stCondLst>
                                            <p:cond delay="0"/>
                                          </p:stCondLst>
                                        </p:cTn>
                                        <p:tgtEl>
                                          <p:spTgt spid="628"/>
                                        </p:tgtEl>
                                        <p:attrNameLst>
                                          <p:attrName>style.visibility</p:attrName>
                                        </p:attrNameLst>
                                      </p:cBhvr>
                                      <p:to>
                                        <p:strVal val="visible"/>
                                      </p:to>
                                    </p:set>
                                    <p:animEffect transition="in" filter="fade">
                                      <p:cBhvr>
                                        <p:cTn id="274" dur="500"/>
                                        <p:tgtEl>
                                          <p:spTgt spid="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3A856-E704-BA42-B7FD-53BD78BC5210}"/>
              </a:ext>
            </a:extLst>
          </p:cNvPr>
          <p:cNvSpPr>
            <a:spLocks noGrp="1"/>
          </p:cNvSpPr>
          <p:nvPr>
            <p:ph type="title"/>
          </p:nvPr>
        </p:nvSpPr>
        <p:spPr/>
        <p:txBody>
          <a:bodyPr/>
          <a:lstStyle/>
          <a:p>
            <a:r>
              <a:rPr lang="en-US" dirty="0"/>
              <a:t>Generating a DNS Exfiltration Script</a:t>
            </a:r>
          </a:p>
        </p:txBody>
      </p:sp>
      <p:sp>
        <p:nvSpPr>
          <p:cNvPr id="3" name="Text Placeholder 2">
            <a:extLst>
              <a:ext uri="{FF2B5EF4-FFF2-40B4-BE49-F238E27FC236}">
                <a16:creationId xmlns:a16="http://schemas.microsoft.com/office/drawing/2014/main" id="{02E3D00E-1546-5D43-8B86-40C540F7E71A}"/>
              </a:ext>
            </a:extLst>
          </p:cNvPr>
          <p:cNvSpPr>
            <a:spLocks noGrp="1"/>
          </p:cNvSpPr>
          <p:nvPr>
            <p:ph type="body" idx="1"/>
          </p:nvPr>
        </p:nvSpPr>
        <p:spPr>
          <a:xfrm>
            <a:off x="287735" y="2571750"/>
            <a:ext cx="8568529" cy="1538880"/>
          </a:xfrm>
        </p:spPr>
        <p:txBody>
          <a:bodyPr/>
          <a:lstStyle/>
          <a:p>
            <a:r>
              <a:rPr lang="en-US" dirty="0"/>
              <a:t>DEX Portal -&gt; Data Exfiltration Tools -&gt; DNS Script Decoder </a:t>
            </a:r>
          </a:p>
          <a:p>
            <a:r>
              <a:rPr lang="en-US" dirty="0"/>
              <a:t>Unix Shell Script or Windows Power Shell Based</a:t>
            </a:r>
          </a:p>
          <a:p>
            <a:r>
              <a:rPr lang="en-US" dirty="0"/>
              <a:t>Run the script in the directory that the file is located, to exfiltrate data</a:t>
            </a:r>
          </a:p>
          <a:p>
            <a:endParaRPr lang="en-US" dirty="0"/>
          </a:p>
          <a:p>
            <a:endParaRPr lang="en-US" dirty="0"/>
          </a:p>
        </p:txBody>
      </p:sp>
      <p:pic>
        <p:nvPicPr>
          <p:cNvPr id="5" name="Picture 4" descr="Text&#10;&#10;Description automatically generated">
            <a:extLst>
              <a:ext uri="{FF2B5EF4-FFF2-40B4-BE49-F238E27FC236}">
                <a16:creationId xmlns:a16="http://schemas.microsoft.com/office/drawing/2014/main" id="{5C8A7F17-0966-FD43-8DC1-9F878C8849EA}"/>
              </a:ext>
            </a:extLst>
          </p:cNvPr>
          <p:cNvPicPr>
            <a:picLocks noChangeAspect="1"/>
          </p:cNvPicPr>
          <p:nvPr/>
        </p:nvPicPr>
        <p:blipFill>
          <a:blip r:embed="rId2"/>
          <a:stretch>
            <a:fillRect/>
          </a:stretch>
        </p:blipFill>
        <p:spPr>
          <a:xfrm>
            <a:off x="1653523" y="1359688"/>
            <a:ext cx="5715000" cy="776605"/>
          </a:xfrm>
          <a:prstGeom prst="rect">
            <a:avLst/>
          </a:prstGeom>
        </p:spPr>
      </p:pic>
    </p:spTree>
    <p:extLst>
      <p:ext uri="{BB962C8B-B14F-4D97-AF65-F5344CB8AC3E}">
        <p14:creationId xmlns:p14="http://schemas.microsoft.com/office/powerpoint/2010/main" val="30686187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87"/>
          <p:cNvSpPr txBox="1">
            <a:spLocks noGrp="1"/>
          </p:cNvSpPr>
          <p:nvPr>
            <p:ph type="title"/>
          </p:nvPr>
        </p:nvSpPr>
        <p:spPr>
          <a:xfrm>
            <a:off x="226758" y="129754"/>
            <a:ext cx="8568530" cy="794478"/>
          </a:xfrm>
          <a:prstGeom prst="rect">
            <a:avLst/>
          </a:prstGeom>
          <a:noFill/>
          <a:ln>
            <a:noFill/>
          </a:ln>
        </p:spPr>
        <p:txBody>
          <a:bodyPr spcFirstLastPara="1" wrap="square" lIns="45700" tIns="45700" rIns="45700" bIns="45700" anchor="ctr" anchorCtr="0">
            <a:normAutofit/>
          </a:bodyPr>
          <a:lstStyle/>
          <a:p>
            <a:pPr marL="0" lvl="0" indent="0" algn="l" rtl="0">
              <a:lnSpc>
                <a:spcPct val="80000"/>
              </a:lnSpc>
              <a:spcBef>
                <a:spcPts val="0"/>
              </a:spcBef>
              <a:spcAft>
                <a:spcPts val="0"/>
              </a:spcAft>
              <a:buSzPts val="2800"/>
              <a:buNone/>
            </a:pPr>
            <a:r>
              <a:rPr lang="en-US" dirty="0"/>
              <a:t>Diagnosing DNS Traffic</a:t>
            </a:r>
            <a:endParaRPr dirty="0"/>
          </a:p>
        </p:txBody>
      </p:sp>
      <p:sp>
        <p:nvSpPr>
          <p:cNvPr id="640" name="Google Shape;640;p87"/>
          <p:cNvSpPr txBox="1">
            <a:spLocks noGrp="1"/>
          </p:cNvSpPr>
          <p:nvPr>
            <p:ph type="body" idx="1"/>
          </p:nvPr>
        </p:nvSpPr>
        <p:spPr>
          <a:xfrm>
            <a:off x="226758" y="1032870"/>
            <a:ext cx="4105018" cy="3547356"/>
          </a:xfrm>
          <a:prstGeom prst="rect">
            <a:avLst/>
          </a:prstGeom>
          <a:noFill/>
          <a:ln>
            <a:noFill/>
          </a:ln>
        </p:spPr>
        <p:txBody>
          <a:bodyPr spcFirstLastPara="1" wrap="square" lIns="45700" tIns="45700" rIns="45700" bIns="45700" anchor="t" anchorCtr="0">
            <a:normAutofit/>
          </a:bodyPr>
          <a:lstStyle/>
          <a:p>
            <a:pPr marL="457200" lvl="0" indent="-355600" algn="l" rtl="0">
              <a:lnSpc>
                <a:spcPct val="90000"/>
              </a:lnSpc>
              <a:spcBef>
                <a:spcPts val="1200"/>
              </a:spcBef>
              <a:spcAft>
                <a:spcPts val="0"/>
              </a:spcAft>
              <a:buSzPts val="2000"/>
              <a:buChar char="•"/>
            </a:pPr>
            <a:r>
              <a:rPr lang="en-US"/>
              <a:t>Analyzing local DNS traffic can overwhelm an infrastructure</a:t>
            </a:r>
            <a:endParaRPr/>
          </a:p>
          <a:p>
            <a:pPr marL="457200" lvl="0" indent="-355600" algn="l" rtl="0">
              <a:lnSpc>
                <a:spcPct val="90000"/>
              </a:lnSpc>
              <a:spcBef>
                <a:spcPts val="1200"/>
              </a:spcBef>
              <a:spcAft>
                <a:spcPts val="0"/>
              </a:spcAft>
              <a:buSzPts val="2000"/>
              <a:buChar char="•"/>
            </a:pPr>
            <a:r>
              <a:rPr lang="en-US"/>
              <a:t>DNS Server protects clients using DNS Firewall (RPZ)</a:t>
            </a:r>
            <a:endParaRPr/>
          </a:p>
          <a:p>
            <a:pPr marL="457200" lvl="0" indent="-355600" algn="l" rtl="0">
              <a:lnSpc>
                <a:spcPct val="90000"/>
              </a:lnSpc>
              <a:spcBef>
                <a:spcPts val="1200"/>
              </a:spcBef>
              <a:spcAft>
                <a:spcPts val="0"/>
              </a:spcAft>
              <a:buSzPts val="2000"/>
              <a:buChar char="•"/>
            </a:pPr>
            <a:r>
              <a:rPr lang="en-US"/>
              <a:t>DNS Forwarding Proxy (DFP), forwards DNS queries to B1TD Cloud for analysis</a:t>
            </a:r>
            <a:endParaRPr/>
          </a:p>
          <a:p>
            <a:pPr marL="457200" lvl="0" indent="-355600" algn="l" rtl="0">
              <a:lnSpc>
                <a:spcPct val="90000"/>
              </a:lnSpc>
              <a:spcBef>
                <a:spcPts val="1200"/>
              </a:spcBef>
              <a:spcAft>
                <a:spcPts val="0"/>
              </a:spcAft>
              <a:buSzPts val="2000"/>
              <a:buChar char="•"/>
            </a:pPr>
            <a:r>
              <a:rPr lang="en-US"/>
              <a:t>Infoblox recommends deploying two DFPs for failover purposes</a:t>
            </a:r>
            <a:endParaRPr/>
          </a:p>
        </p:txBody>
      </p:sp>
      <p:pic>
        <p:nvPicPr>
          <p:cNvPr id="641" name="Google Shape;641;p87" descr="Text&#10;&#10;Description automatically generated"/>
          <p:cNvPicPr preferRelativeResize="0">
            <a:picLocks noGrp="1"/>
          </p:cNvPicPr>
          <p:nvPr>
            <p:ph type="body" idx="2"/>
          </p:nvPr>
        </p:nvPicPr>
        <p:blipFill rotWithShape="1">
          <a:blip r:embed="rId3">
            <a:alphaModFix/>
          </a:blip>
          <a:srcRect/>
          <a:stretch/>
        </p:blipFill>
        <p:spPr>
          <a:xfrm>
            <a:off x="4647596" y="1483574"/>
            <a:ext cx="4147692" cy="2633784"/>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81"/>
          <p:cNvSpPr txBox="1">
            <a:spLocks noGrp="1"/>
          </p:cNvSpPr>
          <p:nvPr>
            <p:ph type="ctrTitle"/>
          </p:nvPr>
        </p:nvSpPr>
        <p:spPr>
          <a:xfrm>
            <a:off x="305075" y="1630336"/>
            <a:ext cx="6442857" cy="1603931"/>
          </a:xfrm>
          <a:prstGeom prst="rect">
            <a:avLst/>
          </a:prstGeom>
          <a:noFill/>
          <a:ln>
            <a:noFill/>
          </a:ln>
        </p:spPr>
        <p:txBody>
          <a:bodyPr spcFirstLastPara="1" wrap="square" lIns="45700" tIns="45700" rIns="45700" bIns="0" anchor="t" anchorCtr="0">
            <a:normAutofit fontScale="90000"/>
          </a:bodyPr>
          <a:lstStyle/>
          <a:p>
            <a:pPr lvl="0">
              <a:buSzPct val="111111"/>
            </a:pPr>
            <a:r>
              <a:rPr lang="en-US" sz="2800" dirty="0"/>
              <a:t>Lab 8: </a:t>
            </a:r>
            <a:br>
              <a:rPr lang="en-US" sz="2800" dirty="0"/>
            </a:br>
            <a:br>
              <a:rPr lang="en-US" sz="2800" dirty="0"/>
            </a:br>
            <a:r>
              <a:rPr lang="en-US" dirty="0"/>
              <a:t>Infoblox Cloud Services Portal (CSP) Integration</a:t>
            </a:r>
            <a:r>
              <a:rPr lang="en-US" sz="2800" dirty="0"/>
              <a:t> </a:t>
            </a:r>
            <a:br>
              <a:rPr lang="en-US" sz="2800" dirty="0"/>
            </a:br>
            <a:endParaRPr sz="2800" dirty="0"/>
          </a:p>
        </p:txBody>
      </p:sp>
    </p:spTree>
    <p:extLst>
      <p:ext uri="{BB962C8B-B14F-4D97-AF65-F5344CB8AC3E}">
        <p14:creationId xmlns:p14="http://schemas.microsoft.com/office/powerpoint/2010/main" val="33869147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88" descr="Logo, company name&#10;&#10;Description automatically generated"/>
          <p:cNvPicPr preferRelativeResize="0"/>
          <p:nvPr/>
        </p:nvPicPr>
        <p:blipFill rotWithShape="1">
          <a:blip r:embed="rId3">
            <a:alphaModFix/>
          </a:blip>
          <a:srcRect/>
          <a:stretch/>
        </p:blipFill>
        <p:spPr>
          <a:xfrm>
            <a:off x="5702126" y="1663700"/>
            <a:ext cx="3046667" cy="2393810"/>
          </a:xfrm>
          <a:prstGeom prst="rect">
            <a:avLst/>
          </a:prstGeom>
          <a:noFill/>
          <a:ln>
            <a:noFill/>
          </a:ln>
        </p:spPr>
      </p:pic>
      <p:sp>
        <p:nvSpPr>
          <p:cNvPr id="647" name="Google Shape;647;p88"/>
          <p:cNvSpPr txBox="1">
            <a:spLocks noGrp="1"/>
          </p:cNvSpPr>
          <p:nvPr>
            <p:ph type="title"/>
          </p:nvPr>
        </p:nvSpPr>
        <p:spPr>
          <a:xfrm>
            <a:off x="267275" y="162098"/>
            <a:ext cx="8481518" cy="786926"/>
          </a:xfrm>
          <a:prstGeom prst="rect">
            <a:avLst/>
          </a:prstGeom>
          <a:noFill/>
          <a:ln>
            <a:noFill/>
          </a:ln>
        </p:spPr>
        <p:txBody>
          <a:bodyPr spcFirstLastPara="1" wrap="square" lIns="45700" tIns="45700" rIns="45700" bIns="45700" anchor="ctr" anchorCtr="0">
            <a:normAutofit/>
          </a:bodyPr>
          <a:lstStyle/>
          <a:p>
            <a:pPr marL="0" lvl="0" indent="0" algn="l" rtl="0">
              <a:lnSpc>
                <a:spcPct val="80000"/>
              </a:lnSpc>
              <a:spcBef>
                <a:spcPts val="0"/>
              </a:spcBef>
              <a:spcAft>
                <a:spcPts val="0"/>
              </a:spcAft>
              <a:buSzPts val="2800"/>
              <a:buNone/>
            </a:pPr>
            <a:r>
              <a:rPr lang="en-US"/>
              <a:t>Infoblox Cloud Services Portal (CSP)</a:t>
            </a:r>
            <a:endParaRPr/>
          </a:p>
        </p:txBody>
      </p:sp>
      <p:sp>
        <p:nvSpPr>
          <p:cNvPr id="648" name="Google Shape;648;p88"/>
          <p:cNvSpPr txBox="1">
            <a:spLocks noGrp="1"/>
          </p:cNvSpPr>
          <p:nvPr>
            <p:ph type="body" idx="1"/>
          </p:nvPr>
        </p:nvSpPr>
        <p:spPr>
          <a:xfrm>
            <a:off x="267275" y="1085990"/>
            <a:ext cx="5941020" cy="3559200"/>
          </a:xfrm>
          <a:prstGeom prst="rect">
            <a:avLst/>
          </a:prstGeom>
          <a:noFill/>
          <a:ln>
            <a:noFill/>
          </a:ln>
        </p:spPr>
        <p:txBody>
          <a:bodyPr spcFirstLastPara="1" wrap="square" lIns="45700" tIns="45700" rIns="45700" bIns="45700" anchor="t" anchorCtr="0">
            <a:normAutofit fontScale="77500" lnSpcReduction="20000"/>
          </a:bodyPr>
          <a:lstStyle/>
          <a:p>
            <a:pPr marL="457200" lvl="0" indent="-355600" algn="l" rtl="0">
              <a:lnSpc>
                <a:spcPct val="90000"/>
              </a:lnSpc>
              <a:spcBef>
                <a:spcPts val="1200"/>
              </a:spcBef>
              <a:spcAft>
                <a:spcPts val="0"/>
              </a:spcAft>
              <a:buSzPct val="129032"/>
              <a:buChar char="•"/>
            </a:pPr>
            <a:r>
              <a:rPr lang="en-US"/>
              <a:t>Unified Threat Research Portal and Lookup Tool</a:t>
            </a:r>
            <a:endParaRPr/>
          </a:p>
          <a:p>
            <a:pPr marL="457200" lvl="0" indent="-355600" algn="l" rtl="0">
              <a:lnSpc>
                <a:spcPct val="90000"/>
              </a:lnSpc>
              <a:spcBef>
                <a:spcPts val="1200"/>
              </a:spcBef>
              <a:spcAft>
                <a:spcPts val="0"/>
              </a:spcAft>
              <a:buSzPct val="129032"/>
              <a:buChar char="•"/>
            </a:pPr>
            <a:r>
              <a:rPr lang="en-US"/>
              <a:t>Maintains 10’s of millions of Indicators of Compromise (IoC)</a:t>
            </a:r>
            <a:endParaRPr/>
          </a:p>
          <a:p>
            <a:pPr marL="457200" lvl="0" indent="-355600" algn="l" rtl="0">
              <a:lnSpc>
                <a:spcPct val="90000"/>
              </a:lnSpc>
              <a:spcBef>
                <a:spcPts val="1200"/>
              </a:spcBef>
              <a:spcAft>
                <a:spcPts val="0"/>
              </a:spcAft>
              <a:buSzPct val="129032"/>
              <a:buChar char="•"/>
            </a:pPr>
            <a:r>
              <a:rPr lang="en-US"/>
              <a:t>Generate custom threat feeds and API calls</a:t>
            </a:r>
            <a:endParaRPr/>
          </a:p>
          <a:p>
            <a:pPr marL="457200" lvl="0" indent="-355600" algn="l" rtl="0">
              <a:lnSpc>
                <a:spcPct val="90000"/>
              </a:lnSpc>
              <a:spcBef>
                <a:spcPts val="1200"/>
              </a:spcBef>
              <a:spcAft>
                <a:spcPts val="0"/>
              </a:spcAft>
              <a:buSzPct val="129032"/>
              <a:buChar char="•"/>
            </a:pPr>
            <a:r>
              <a:rPr lang="en-US"/>
              <a:t>Tracks all data on bad domains</a:t>
            </a:r>
            <a:endParaRPr/>
          </a:p>
          <a:p>
            <a:pPr marL="914400" lvl="1" indent="-342900" algn="l" rtl="0">
              <a:lnSpc>
                <a:spcPct val="100000"/>
              </a:lnSpc>
              <a:spcBef>
                <a:spcPts val="1200"/>
              </a:spcBef>
              <a:spcAft>
                <a:spcPts val="0"/>
              </a:spcAft>
              <a:buSzPct val="129032"/>
              <a:buChar char="–"/>
            </a:pPr>
            <a:r>
              <a:rPr lang="en-US"/>
              <a:t>Domains, URLs, IPs, Contacts</a:t>
            </a:r>
            <a:endParaRPr/>
          </a:p>
          <a:p>
            <a:pPr marL="914400" lvl="1" indent="-342900" algn="l" rtl="0">
              <a:lnSpc>
                <a:spcPct val="100000"/>
              </a:lnSpc>
              <a:spcBef>
                <a:spcPts val="1200"/>
              </a:spcBef>
              <a:spcAft>
                <a:spcPts val="0"/>
              </a:spcAft>
              <a:buSzPct val="129032"/>
              <a:buChar char="–"/>
            </a:pPr>
            <a:r>
              <a:rPr lang="en-US"/>
              <a:t>Timeline</a:t>
            </a:r>
            <a:endParaRPr/>
          </a:p>
          <a:p>
            <a:pPr marL="914400" lvl="1" indent="-342900" algn="l" rtl="0">
              <a:lnSpc>
                <a:spcPct val="100000"/>
              </a:lnSpc>
              <a:spcBef>
                <a:spcPts val="1200"/>
              </a:spcBef>
              <a:spcAft>
                <a:spcPts val="0"/>
              </a:spcAft>
              <a:buSzPct val="129032"/>
              <a:buChar char="–"/>
            </a:pPr>
            <a:r>
              <a:rPr lang="en-US"/>
              <a:t>Location</a:t>
            </a:r>
            <a:endParaRPr/>
          </a:p>
          <a:p>
            <a:pPr marL="914400" lvl="1" indent="-342900" algn="l" rtl="0">
              <a:lnSpc>
                <a:spcPct val="100000"/>
              </a:lnSpc>
              <a:spcBef>
                <a:spcPts val="1200"/>
              </a:spcBef>
              <a:spcAft>
                <a:spcPts val="0"/>
              </a:spcAft>
              <a:buSzPct val="129032"/>
              <a:buChar char="–"/>
            </a:pPr>
            <a:r>
              <a:rPr lang="en-US"/>
              <a:t>Current DNS records</a:t>
            </a:r>
            <a:endParaRPr/>
          </a:p>
          <a:p>
            <a:pPr marL="914400" lvl="1" indent="-342900" algn="l" rtl="0">
              <a:lnSpc>
                <a:spcPct val="100000"/>
              </a:lnSpc>
              <a:spcBef>
                <a:spcPts val="1200"/>
              </a:spcBef>
              <a:spcAft>
                <a:spcPts val="0"/>
              </a:spcAft>
              <a:buSzPct val="129032"/>
              <a:buChar char="–"/>
            </a:pPr>
            <a:r>
              <a:rPr lang="en-US"/>
              <a:t>Raw whois data</a:t>
            </a:r>
            <a:endParaRPr/>
          </a:p>
          <a:p>
            <a:pPr marL="914400" lvl="1" indent="-342900" algn="l" rtl="0">
              <a:lnSpc>
                <a:spcPct val="100000"/>
              </a:lnSpc>
              <a:spcBef>
                <a:spcPts val="1200"/>
              </a:spcBef>
              <a:spcAft>
                <a:spcPts val="0"/>
              </a:spcAft>
              <a:buSzPct val="129032"/>
              <a:buChar char="–"/>
            </a:pPr>
            <a:r>
              <a:rPr lang="en-US"/>
              <a:t>Related contacts</a:t>
            </a:r>
            <a:endParaRPr/>
          </a:p>
          <a:p>
            <a:pPr marL="914400" lvl="1" indent="-228600" algn="l" rtl="0">
              <a:lnSpc>
                <a:spcPct val="100000"/>
              </a:lnSpc>
              <a:spcBef>
                <a:spcPts val="1200"/>
              </a:spcBef>
              <a:spcAft>
                <a:spcPts val="0"/>
              </a:spcAft>
              <a:buSzPct val="129032"/>
              <a:buNone/>
            </a:pPr>
            <a:endParaRPr/>
          </a:p>
          <a:p>
            <a:pPr marL="914400" lvl="1" indent="-228600" algn="l" rtl="0">
              <a:lnSpc>
                <a:spcPct val="100000"/>
              </a:lnSpc>
              <a:spcBef>
                <a:spcPts val="1200"/>
              </a:spcBef>
              <a:spcAft>
                <a:spcPts val="0"/>
              </a:spcAft>
              <a:buSzPct val="129032"/>
              <a:buNone/>
            </a:pP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7058A-6801-E84D-978A-04293EF41A37}"/>
              </a:ext>
            </a:extLst>
          </p:cNvPr>
          <p:cNvSpPr>
            <a:spLocks noGrp="1"/>
          </p:cNvSpPr>
          <p:nvPr>
            <p:ph type="title"/>
          </p:nvPr>
        </p:nvSpPr>
        <p:spPr/>
        <p:txBody>
          <a:bodyPr/>
          <a:lstStyle/>
          <a:p>
            <a:r>
              <a:rPr lang="en-US" dirty="0"/>
              <a:t>External IP Address - CSP Connectivity</a:t>
            </a:r>
          </a:p>
        </p:txBody>
      </p:sp>
      <p:sp>
        <p:nvSpPr>
          <p:cNvPr id="3" name="Text Placeholder 2">
            <a:extLst>
              <a:ext uri="{FF2B5EF4-FFF2-40B4-BE49-F238E27FC236}">
                <a16:creationId xmlns:a16="http://schemas.microsoft.com/office/drawing/2014/main" id="{B9193889-74E7-4B4B-875C-83CD7439B4F4}"/>
              </a:ext>
            </a:extLst>
          </p:cNvPr>
          <p:cNvSpPr>
            <a:spLocks noGrp="1"/>
          </p:cNvSpPr>
          <p:nvPr>
            <p:ph type="body" idx="1"/>
          </p:nvPr>
        </p:nvSpPr>
        <p:spPr>
          <a:xfrm>
            <a:off x="267275" y="1085990"/>
            <a:ext cx="8481518" cy="623540"/>
          </a:xfrm>
        </p:spPr>
        <p:txBody>
          <a:bodyPr/>
          <a:lstStyle/>
          <a:p>
            <a:r>
              <a:rPr lang="en-US" dirty="0"/>
              <a:t>Use Google to identify external IP address for your network</a:t>
            </a:r>
          </a:p>
        </p:txBody>
      </p:sp>
      <p:pic>
        <p:nvPicPr>
          <p:cNvPr id="4" name="Picture 3" descr="Graphical user interface, text, application, email&#10;&#10;Description automatically generated">
            <a:extLst>
              <a:ext uri="{FF2B5EF4-FFF2-40B4-BE49-F238E27FC236}">
                <a16:creationId xmlns:a16="http://schemas.microsoft.com/office/drawing/2014/main" id="{9BE28FFA-CE15-894B-A651-630C97A67C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0941" y="1846496"/>
            <a:ext cx="5802118" cy="2973035"/>
          </a:xfrm>
          <a:prstGeom prst="rect">
            <a:avLst/>
          </a:prstGeom>
        </p:spPr>
      </p:pic>
    </p:spTree>
    <p:extLst>
      <p:ext uri="{BB962C8B-B14F-4D97-AF65-F5344CB8AC3E}">
        <p14:creationId xmlns:p14="http://schemas.microsoft.com/office/powerpoint/2010/main" val="7459059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86"/>
          <p:cNvSpPr txBox="1">
            <a:spLocks noGrp="1"/>
          </p:cNvSpPr>
          <p:nvPr>
            <p:ph type="title"/>
          </p:nvPr>
        </p:nvSpPr>
        <p:spPr>
          <a:xfrm>
            <a:off x="267275" y="162098"/>
            <a:ext cx="8481518" cy="786926"/>
          </a:xfrm>
          <a:prstGeom prst="rect">
            <a:avLst/>
          </a:prstGeom>
          <a:noFill/>
          <a:ln>
            <a:noFill/>
          </a:ln>
        </p:spPr>
        <p:txBody>
          <a:bodyPr spcFirstLastPara="1" wrap="square" lIns="45700" tIns="45700" rIns="45700" bIns="45700" anchor="ctr" anchorCtr="0">
            <a:normAutofit/>
          </a:bodyPr>
          <a:lstStyle/>
          <a:p>
            <a:pPr marL="0" lvl="0" indent="0" algn="l" rtl="0">
              <a:lnSpc>
                <a:spcPct val="80000"/>
              </a:lnSpc>
              <a:spcBef>
                <a:spcPts val="0"/>
              </a:spcBef>
              <a:spcAft>
                <a:spcPts val="0"/>
              </a:spcAft>
              <a:buSzPts val="2800"/>
              <a:buNone/>
            </a:pPr>
            <a:r>
              <a:rPr lang="en-US" dirty="0"/>
              <a:t>DIG and NSLOOKUP – Verify CSP Connectivity</a:t>
            </a:r>
            <a:endParaRPr dirty="0"/>
          </a:p>
        </p:txBody>
      </p:sp>
      <p:sp>
        <p:nvSpPr>
          <p:cNvPr id="634" name="Google Shape;634;p86"/>
          <p:cNvSpPr txBox="1">
            <a:spLocks noGrp="1"/>
          </p:cNvSpPr>
          <p:nvPr>
            <p:ph type="body" idx="1"/>
          </p:nvPr>
        </p:nvSpPr>
        <p:spPr>
          <a:xfrm>
            <a:off x="267275" y="1085990"/>
            <a:ext cx="8481518" cy="3559200"/>
          </a:xfrm>
          <a:prstGeom prst="rect">
            <a:avLst/>
          </a:prstGeom>
          <a:noFill/>
          <a:ln>
            <a:noFill/>
          </a:ln>
        </p:spPr>
        <p:txBody>
          <a:bodyPr spcFirstLastPara="1" wrap="square" lIns="45700" tIns="45700" rIns="45700" bIns="45700" anchor="t" anchorCtr="0">
            <a:normAutofit fontScale="92500" lnSpcReduction="20000"/>
          </a:bodyPr>
          <a:lstStyle/>
          <a:p>
            <a:pPr marL="457200" lvl="0" indent="-355600" algn="l" rtl="0">
              <a:lnSpc>
                <a:spcPct val="90000"/>
              </a:lnSpc>
              <a:spcBef>
                <a:spcPts val="1200"/>
              </a:spcBef>
              <a:spcAft>
                <a:spcPts val="0"/>
              </a:spcAft>
              <a:buSzPct val="108108"/>
              <a:buChar char="•"/>
            </a:pPr>
            <a:r>
              <a:rPr lang="en-US" i="1"/>
              <a:t>Dig</a:t>
            </a:r>
            <a:endParaRPr/>
          </a:p>
          <a:p>
            <a:pPr marL="914400" lvl="1" indent="-342900" algn="l" rtl="0">
              <a:lnSpc>
                <a:spcPct val="100000"/>
              </a:lnSpc>
              <a:spcBef>
                <a:spcPts val="1200"/>
              </a:spcBef>
              <a:spcAft>
                <a:spcPts val="0"/>
              </a:spcAft>
              <a:buSzPct val="108108"/>
              <a:buChar char="–"/>
            </a:pPr>
            <a:r>
              <a:rPr lang="en-US"/>
              <a:t>The dig command allows the query of information about various DNS records, including host addresses, mail exchanges, and name servers </a:t>
            </a:r>
            <a:endParaRPr/>
          </a:p>
          <a:p>
            <a:pPr marL="914400" lvl="1" indent="-342900" algn="l" rtl="0">
              <a:lnSpc>
                <a:spcPct val="100000"/>
              </a:lnSpc>
              <a:spcBef>
                <a:spcPts val="1200"/>
              </a:spcBef>
              <a:spcAft>
                <a:spcPts val="0"/>
              </a:spcAft>
              <a:buSzPct val="108108"/>
              <a:buChar char="–"/>
            </a:pPr>
            <a:r>
              <a:rPr lang="en-US"/>
              <a:t>The most common used tool for troubleshooting DNS problems</a:t>
            </a:r>
            <a:endParaRPr i="1"/>
          </a:p>
          <a:p>
            <a:pPr marL="457200" lvl="0" indent="-355600" algn="l" rtl="0">
              <a:lnSpc>
                <a:spcPct val="90000"/>
              </a:lnSpc>
              <a:spcBef>
                <a:spcPts val="1200"/>
              </a:spcBef>
              <a:spcAft>
                <a:spcPts val="0"/>
              </a:spcAft>
              <a:buSzPct val="108108"/>
              <a:buChar char="•"/>
            </a:pPr>
            <a:r>
              <a:rPr lang="en-US" i="1"/>
              <a:t>Nslookup</a:t>
            </a:r>
            <a:endParaRPr/>
          </a:p>
          <a:p>
            <a:pPr marL="914400" lvl="1" indent="-342900" algn="l" rtl="0">
              <a:lnSpc>
                <a:spcPct val="100000"/>
              </a:lnSpc>
              <a:spcBef>
                <a:spcPts val="1200"/>
              </a:spcBef>
              <a:spcAft>
                <a:spcPts val="0"/>
              </a:spcAft>
              <a:buSzPct val="108108"/>
              <a:buChar char="–"/>
            </a:pPr>
            <a:r>
              <a:rPr lang="en-US"/>
              <a:t>Simple command-line tool, used to find the IP address that corresponds with a host </a:t>
            </a:r>
            <a:endParaRPr/>
          </a:p>
          <a:p>
            <a:pPr marL="914400" lvl="1" indent="-342900" algn="l" rtl="0">
              <a:lnSpc>
                <a:spcPct val="100000"/>
              </a:lnSpc>
              <a:spcBef>
                <a:spcPts val="1200"/>
              </a:spcBef>
              <a:spcAft>
                <a:spcPts val="0"/>
              </a:spcAft>
              <a:buSzPct val="108108"/>
              <a:buChar char="–"/>
            </a:pPr>
            <a:r>
              <a:rPr lang="en-US"/>
              <a:t>Nslookup runs a reverse DNS lookup</a:t>
            </a:r>
            <a:endParaRPr/>
          </a:p>
          <a:p>
            <a:pPr marL="914400" lvl="1" indent="-342900" algn="l" rtl="0">
              <a:lnSpc>
                <a:spcPct val="100000"/>
              </a:lnSpc>
              <a:spcBef>
                <a:spcPts val="1200"/>
              </a:spcBef>
              <a:spcAft>
                <a:spcPts val="0"/>
              </a:spcAft>
              <a:buSzPct val="88452"/>
              <a:buChar char="–"/>
            </a:pPr>
            <a:r>
              <a:rPr lang="en-US"/>
              <a:t>Provides less information than a dig, providing the domain name corresponding to an IP address, and validates that firewall rules are set properly to allow DNS traffic</a:t>
            </a:r>
            <a:endParaRPr sz="22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1EC5D-134A-9345-818C-F2E81C0F0C04}"/>
              </a:ext>
            </a:extLst>
          </p:cNvPr>
          <p:cNvSpPr>
            <a:spLocks noGrp="1"/>
          </p:cNvSpPr>
          <p:nvPr>
            <p:ph type="title"/>
          </p:nvPr>
        </p:nvSpPr>
        <p:spPr/>
        <p:txBody>
          <a:bodyPr/>
          <a:lstStyle/>
          <a:p>
            <a:r>
              <a:rPr lang="en-US" dirty="0"/>
              <a:t>Connecting the Pi-Hole to Infoblox CSP</a:t>
            </a:r>
          </a:p>
        </p:txBody>
      </p:sp>
      <p:sp>
        <p:nvSpPr>
          <p:cNvPr id="3" name="Text Placeholder 2">
            <a:extLst>
              <a:ext uri="{FF2B5EF4-FFF2-40B4-BE49-F238E27FC236}">
                <a16:creationId xmlns:a16="http://schemas.microsoft.com/office/drawing/2014/main" id="{44FA80CD-497B-A640-AC09-8FB8AB0F3698}"/>
              </a:ext>
            </a:extLst>
          </p:cNvPr>
          <p:cNvSpPr>
            <a:spLocks noGrp="1"/>
          </p:cNvSpPr>
          <p:nvPr>
            <p:ph type="body" idx="1"/>
          </p:nvPr>
        </p:nvSpPr>
        <p:spPr>
          <a:xfrm>
            <a:off x="1807387" y="3139744"/>
            <a:ext cx="5529226" cy="3559200"/>
          </a:xfrm>
        </p:spPr>
        <p:txBody>
          <a:bodyPr/>
          <a:lstStyle/>
          <a:p>
            <a:pPr marL="101600" indent="0">
              <a:buNone/>
            </a:pPr>
            <a:r>
              <a:rPr lang="en-US" dirty="0"/>
              <a:t>Configuring Pi-Hole Upstream DNS Servers</a:t>
            </a:r>
          </a:p>
          <a:p>
            <a:pPr lvl="1"/>
            <a:r>
              <a:rPr lang="en-US" b="1" i="1" dirty="0"/>
              <a:t>Custom 1 (IPv4): </a:t>
            </a:r>
            <a:r>
              <a:rPr lang="en-US" i="1" dirty="0"/>
              <a:t>52.119.40.100</a:t>
            </a:r>
          </a:p>
          <a:p>
            <a:pPr lvl="1"/>
            <a:r>
              <a:rPr lang="en-US" b="1" i="1" dirty="0"/>
              <a:t>Custom 2 (IPv4): </a:t>
            </a:r>
            <a:r>
              <a:rPr lang="en-US" i="1" dirty="0"/>
              <a:t>103.80.5.100</a:t>
            </a:r>
            <a:endParaRPr lang="en-US" dirty="0"/>
          </a:p>
        </p:txBody>
      </p:sp>
      <p:pic>
        <p:nvPicPr>
          <p:cNvPr id="4" name="image13.png" descr="Graphical user interface, application&#10;&#10;Description automatically generated">
            <a:extLst>
              <a:ext uri="{FF2B5EF4-FFF2-40B4-BE49-F238E27FC236}">
                <a16:creationId xmlns:a16="http://schemas.microsoft.com/office/drawing/2014/main" id="{A034AC94-0586-AB4A-8C95-E5D2742372D2}"/>
              </a:ext>
            </a:extLst>
          </p:cNvPr>
          <p:cNvPicPr/>
          <p:nvPr/>
        </p:nvPicPr>
        <p:blipFill>
          <a:blip r:embed="rId2"/>
          <a:srcRect/>
          <a:stretch>
            <a:fillRect/>
          </a:stretch>
        </p:blipFill>
        <p:spPr>
          <a:xfrm>
            <a:off x="2920569" y="1166027"/>
            <a:ext cx="3174929" cy="1756714"/>
          </a:xfrm>
          <a:prstGeom prst="rect">
            <a:avLst/>
          </a:prstGeom>
          <a:ln/>
        </p:spPr>
      </p:pic>
    </p:spTree>
    <p:extLst>
      <p:ext uri="{BB962C8B-B14F-4D97-AF65-F5344CB8AC3E}">
        <p14:creationId xmlns:p14="http://schemas.microsoft.com/office/powerpoint/2010/main" val="9420192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0D058-8CAE-9B41-AFFD-250E7E59ED89}"/>
              </a:ext>
            </a:extLst>
          </p:cNvPr>
          <p:cNvSpPr>
            <a:spLocks noGrp="1"/>
          </p:cNvSpPr>
          <p:nvPr>
            <p:ph type="title"/>
          </p:nvPr>
        </p:nvSpPr>
        <p:spPr/>
        <p:txBody>
          <a:bodyPr/>
          <a:lstStyle/>
          <a:p>
            <a:r>
              <a:rPr lang="en-US" dirty="0"/>
              <a:t>Infoblox CSP Configuration</a:t>
            </a:r>
          </a:p>
        </p:txBody>
      </p:sp>
      <p:sp>
        <p:nvSpPr>
          <p:cNvPr id="3" name="Text Placeholder 2">
            <a:extLst>
              <a:ext uri="{FF2B5EF4-FFF2-40B4-BE49-F238E27FC236}">
                <a16:creationId xmlns:a16="http://schemas.microsoft.com/office/drawing/2014/main" id="{CCA65CD6-04D7-9247-9F7F-62BFF61C8BE3}"/>
              </a:ext>
            </a:extLst>
          </p:cNvPr>
          <p:cNvSpPr>
            <a:spLocks noGrp="1"/>
          </p:cNvSpPr>
          <p:nvPr>
            <p:ph type="body" idx="1"/>
          </p:nvPr>
        </p:nvSpPr>
        <p:spPr/>
        <p:txBody>
          <a:bodyPr/>
          <a:lstStyle/>
          <a:p>
            <a:r>
              <a:rPr lang="en-US" dirty="0"/>
              <a:t>Log into Infoblox Cloud Services Portal</a:t>
            </a:r>
          </a:p>
          <a:p>
            <a:pPr lvl="1"/>
            <a:r>
              <a:rPr lang="en-US" dirty="0">
                <a:hlinkClick r:id="rId2"/>
              </a:rPr>
              <a:t>https://csp.Infoblox.com</a:t>
            </a:r>
            <a:endParaRPr lang="en-US" dirty="0"/>
          </a:p>
          <a:p>
            <a:r>
              <a:rPr lang="en-US" dirty="0"/>
              <a:t>Create a New Network: Manage -&gt; External Networks</a:t>
            </a:r>
          </a:p>
          <a:p>
            <a:pPr lvl="1"/>
            <a:r>
              <a:rPr lang="en-US" dirty="0"/>
              <a:t>Network Name</a:t>
            </a:r>
          </a:p>
          <a:p>
            <a:pPr lvl="1"/>
            <a:r>
              <a:rPr lang="en-US" dirty="0"/>
              <a:t>Description</a:t>
            </a:r>
          </a:p>
          <a:p>
            <a:pPr lvl="1"/>
            <a:r>
              <a:rPr lang="en-US" dirty="0"/>
              <a:t>Add -&gt; IP Address and Ranges (/32)</a:t>
            </a:r>
          </a:p>
        </p:txBody>
      </p:sp>
    </p:spTree>
    <p:extLst>
      <p:ext uri="{BB962C8B-B14F-4D97-AF65-F5344CB8AC3E}">
        <p14:creationId xmlns:p14="http://schemas.microsoft.com/office/powerpoint/2010/main" val="2117745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6"/>
          <p:cNvSpPr txBox="1">
            <a:spLocks noGrp="1"/>
          </p:cNvSpPr>
          <p:nvPr>
            <p:ph type="title"/>
          </p:nvPr>
        </p:nvSpPr>
        <p:spPr>
          <a:xfrm>
            <a:off x="226758" y="129754"/>
            <a:ext cx="8568530" cy="794478"/>
          </a:xfrm>
          <a:prstGeom prst="rect">
            <a:avLst/>
          </a:prstGeom>
          <a:noFill/>
          <a:ln>
            <a:noFill/>
          </a:ln>
        </p:spPr>
        <p:txBody>
          <a:bodyPr spcFirstLastPara="1" wrap="square" lIns="45700" tIns="45700" rIns="45700" bIns="45700" anchor="ctr" anchorCtr="0">
            <a:normAutofit/>
          </a:bodyPr>
          <a:lstStyle/>
          <a:p>
            <a:pPr marL="0" lvl="0" indent="0" algn="l" rtl="0">
              <a:lnSpc>
                <a:spcPct val="80000"/>
              </a:lnSpc>
              <a:spcBef>
                <a:spcPts val="0"/>
              </a:spcBef>
              <a:spcAft>
                <a:spcPts val="0"/>
              </a:spcAft>
              <a:buSzPts val="2800"/>
              <a:buNone/>
            </a:pPr>
            <a:r>
              <a:rPr lang="en-US" b="1"/>
              <a:t>Introductions</a:t>
            </a:r>
            <a:endParaRPr/>
          </a:p>
        </p:txBody>
      </p:sp>
      <p:sp>
        <p:nvSpPr>
          <p:cNvPr id="72" name="Google Shape;72;p16"/>
          <p:cNvSpPr txBox="1">
            <a:spLocks noGrp="1"/>
          </p:cNvSpPr>
          <p:nvPr>
            <p:ph type="body" idx="1"/>
          </p:nvPr>
        </p:nvSpPr>
        <p:spPr>
          <a:xfrm>
            <a:off x="226757" y="1032870"/>
            <a:ext cx="8568529" cy="3547356"/>
          </a:xfrm>
          <a:prstGeom prst="rect">
            <a:avLst/>
          </a:prstGeom>
          <a:noFill/>
          <a:ln>
            <a:noFill/>
          </a:ln>
        </p:spPr>
        <p:txBody>
          <a:bodyPr spcFirstLastPara="1" wrap="square" lIns="45700" tIns="45700" rIns="45700" bIns="45700" anchor="t" anchorCtr="0">
            <a:normAutofit/>
          </a:bodyPr>
          <a:lstStyle/>
          <a:p>
            <a:pPr marL="101600" lvl="0" indent="0" algn="l" rtl="0">
              <a:lnSpc>
                <a:spcPct val="90000"/>
              </a:lnSpc>
              <a:spcBef>
                <a:spcPts val="1200"/>
              </a:spcBef>
              <a:spcAft>
                <a:spcPts val="0"/>
              </a:spcAft>
              <a:buSzPts val="2000"/>
              <a:buNone/>
            </a:pPr>
            <a:r>
              <a:rPr lang="en-US"/>
              <a:t>Before we get started let’s get to know each other…</a:t>
            </a:r>
            <a:endParaRPr b="1"/>
          </a:p>
          <a:p>
            <a:pPr marL="457200" lvl="0" indent="-355600" algn="l" rtl="0">
              <a:lnSpc>
                <a:spcPct val="90000"/>
              </a:lnSpc>
              <a:spcBef>
                <a:spcPts val="1200"/>
              </a:spcBef>
              <a:spcAft>
                <a:spcPts val="0"/>
              </a:spcAft>
              <a:buSzPts val="2000"/>
              <a:buChar char="•"/>
            </a:pPr>
            <a:r>
              <a:rPr lang="en-US"/>
              <a:t>What is your name?</a:t>
            </a:r>
            <a:endParaRPr b="1"/>
          </a:p>
          <a:p>
            <a:pPr marL="457200" lvl="0" indent="-355600" algn="l" rtl="0">
              <a:lnSpc>
                <a:spcPct val="90000"/>
              </a:lnSpc>
              <a:spcBef>
                <a:spcPts val="1200"/>
              </a:spcBef>
              <a:spcAft>
                <a:spcPts val="0"/>
              </a:spcAft>
              <a:buSzPts val="2000"/>
              <a:buChar char="•"/>
            </a:pPr>
            <a:r>
              <a:rPr lang="en-US"/>
              <a:t>Where do you work?</a:t>
            </a:r>
            <a:endParaRPr/>
          </a:p>
          <a:p>
            <a:pPr marL="457200" lvl="0" indent="-355600" algn="l" rtl="0">
              <a:lnSpc>
                <a:spcPct val="90000"/>
              </a:lnSpc>
              <a:spcBef>
                <a:spcPts val="1200"/>
              </a:spcBef>
              <a:spcAft>
                <a:spcPts val="0"/>
              </a:spcAft>
              <a:buSzPts val="2000"/>
              <a:buChar char="•"/>
            </a:pPr>
            <a:r>
              <a:rPr lang="en-US"/>
              <a:t>What is your primary role in your organization?</a:t>
            </a:r>
            <a:endParaRPr/>
          </a:p>
          <a:p>
            <a:pPr marL="457200" lvl="0" indent="-355600" algn="l" rtl="0">
              <a:lnSpc>
                <a:spcPct val="90000"/>
              </a:lnSpc>
              <a:spcBef>
                <a:spcPts val="1200"/>
              </a:spcBef>
              <a:spcAft>
                <a:spcPts val="0"/>
              </a:spcAft>
              <a:buSzPts val="2000"/>
              <a:buChar char="•"/>
            </a:pPr>
            <a:r>
              <a:rPr lang="en-US"/>
              <a:t>Do you have any experience with the Raspberry Pi?</a:t>
            </a:r>
            <a:endParaRPr/>
          </a:p>
          <a:p>
            <a:pPr marL="457200" lvl="0" indent="-355600" algn="l" rtl="0">
              <a:lnSpc>
                <a:spcPct val="90000"/>
              </a:lnSpc>
              <a:spcBef>
                <a:spcPts val="1200"/>
              </a:spcBef>
              <a:spcAft>
                <a:spcPts val="0"/>
              </a:spcAft>
              <a:buSzPts val="2000"/>
              <a:buChar char="•"/>
            </a:pPr>
            <a:r>
              <a:rPr lang="en-US"/>
              <a:t>What kind of experience do you have with DNS Security?</a:t>
            </a:r>
            <a:endParaRPr/>
          </a:p>
          <a:p>
            <a:pPr marL="457200" lvl="0" indent="-355600" algn="l" rtl="0">
              <a:lnSpc>
                <a:spcPct val="90000"/>
              </a:lnSpc>
              <a:spcBef>
                <a:spcPts val="1200"/>
              </a:spcBef>
              <a:spcAft>
                <a:spcPts val="0"/>
              </a:spcAft>
              <a:buSzPts val="2000"/>
              <a:buChar char="•"/>
            </a:pPr>
            <a:r>
              <a:rPr lang="en-US"/>
              <a:t>What is the most important thing you want to learn from this workshop?</a:t>
            </a:r>
            <a:br>
              <a:rPr lang="en-US" b="1"/>
            </a:b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2317A-9782-ED47-8229-581B777C0D9D}"/>
              </a:ext>
            </a:extLst>
          </p:cNvPr>
          <p:cNvSpPr>
            <a:spLocks noGrp="1"/>
          </p:cNvSpPr>
          <p:nvPr>
            <p:ph type="title"/>
          </p:nvPr>
        </p:nvSpPr>
        <p:spPr/>
        <p:txBody>
          <a:bodyPr/>
          <a:lstStyle/>
          <a:p>
            <a:r>
              <a:rPr lang="en-US" dirty="0"/>
              <a:t>Infoblox CSP - Adding a New Network</a:t>
            </a:r>
          </a:p>
        </p:txBody>
      </p:sp>
      <p:sp>
        <p:nvSpPr>
          <p:cNvPr id="3" name="Text Placeholder 2">
            <a:extLst>
              <a:ext uri="{FF2B5EF4-FFF2-40B4-BE49-F238E27FC236}">
                <a16:creationId xmlns:a16="http://schemas.microsoft.com/office/drawing/2014/main" id="{7794F096-021E-294D-A9D2-21959990639F}"/>
              </a:ext>
            </a:extLst>
          </p:cNvPr>
          <p:cNvSpPr>
            <a:spLocks noGrp="1"/>
          </p:cNvSpPr>
          <p:nvPr>
            <p:ph type="body" idx="1"/>
          </p:nvPr>
        </p:nvSpPr>
        <p:spPr>
          <a:xfrm>
            <a:off x="267275" y="971225"/>
            <a:ext cx="2980421" cy="3223251"/>
          </a:xfrm>
        </p:spPr>
        <p:txBody>
          <a:bodyPr/>
          <a:lstStyle/>
          <a:p>
            <a:r>
              <a:rPr lang="en-US" dirty="0"/>
              <a:t>Create</a:t>
            </a:r>
          </a:p>
          <a:p>
            <a:r>
              <a:rPr lang="en-US" dirty="0"/>
              <a:t>Network Name</a:t>
            </a:r>
          </a:p>
          <a:p>
            <a:r>
              <a:rPr lang="en-US" dirty="0"/>
              <a:t>Description</a:t>
            </a:r>
          </a:p>
          <a:p>
            <a:r>
              <a:rPr lang="en-US" dirty="0"/>
              <a:t>Add IP Address (/32)</a:t>
            </a:r>
          </a:p>
          <a:p>
            <a:r>
              <a:rPr lang="en-US" dirty="0"/>
              <a:t>Save &amp; Close</a:t>
            </a:r>
          </a:p>
        </p:txBody>
      </p:sp>
      <p:pic>
        <p:nvPicPr>
          <p:cNvPr id="5" name="Picture 4">
            <a:extLst>
              <a:ext uri="{FF2B5EF4-FFF2-40B4-BE49-F238E27FC236}">
                <a16:creationId xmlns:a16="http://schemas.microsoft.com/office/drawing/2014/main" id="{993C22DB-2E6B-5645-B36C-A6913C29D27B}"/>
              </a:ext>
            </a:extLst>
          </p:cNvPr>
          <p:cNvPicPr>
            <a:picLocks noChangeAspect="1"/>
          </p:cNvPicPr>
          <p:nvPr/>
        </p:nvPicPr>
        <p:blipFill>
          <a:blip r:embed="rId2"/>
          <a:stretch>
            <a:fillRect/>
          </a:stretch>
        </p:blipFill>
        <p:spPr>
          <a:xfrm>
            <a:off x="3247697" y="957298"/>
            <a:ext cx="5501096" cy="3228904"/>
          </a:xfrm>
          <a:prstGeom prst="rect">
            <a:avLst/>
          </a:prstGeom>
        </p:spPr>
      </p:pic>
    </p:spTree>
    <p:extLst>
      <p:ext uri="{BB962C8B-B14F-4D97-AF65-F5344CB8AC3E}">
        <p14:creationId xmlns:p14="http://schemas.microsoft.com/office/powerpoint/2010/main" val="29837640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AD3A9-B940-0047-B6B4-3119BFFDBBD6}"/>
              </a:ext>
            </a:extLst>
          </p:cNvPr>
          <p:cNvSpPr>
            <a:spLocks noGrp="1"/>
          </p:cNvSpPr>
          <p:nvPr>
            <p:ph type="title"/>
          </p:nvPr>
        </p:nvSpPr>
        <p:spPr/>
        <p:txBody>
          <a:bodyPr/>
          <a:lstStyle/>
          <a:p>
            <a:r>
              <a:rPr lang="en-US" dirty="0"/>
              <a:t>Creating a Security Policy in CSP (Part 1)</a:t>
            </a:r>
          </a:p>
        </p:txBody>
      </p:sp>
      <p:sp>
        <p:nvSpPr>
          <p:cNvPr id="3" name="Text Placeholder 2">
            <a:extLst>
              <a:ext uri="{FF2B5EF4-FFF2-40B4-BE49-F238E27FC236}">
                <a16:creationId xmlns:a16="http://schemas.microsoft.com/office/drawing/2014/main" id="{606D508D-6892-7848-9B43-B566CF91D346}"/>
              </a:ext>
            </a:extLst>
          </p:cNvPr>
          <p:cNvSpPr>
            <a:spLocks noGrp="1"/>
          </p:cNvSpPr>
          <p:nvPr>
            <p:ph type="body" idx="1"/>
          </p:nvPr>
        </p:nvSpPr>
        <p:spPr/>
        <p:txBody>
          <a:bodyPr>
            <a:normAutofit/>
          </a:bodyPr>
          <a:lstStyle/>
          <a:p>
            <a:r>
              <a:rPr lang="en-US" sz="1800" dirty="0"/>
              <a:t>Policies -&gt; Security Policies -&gt; Create Security Policy</a:t>
            </a:r>
          </a:p>
          <a:p>
            <a:r>
              <a:rPr lang="en-US" sz="1800" dirty="0"/>
              <a:t>General</a:t>
            </a:r>
          </a:p>
          <a:p>
            <a:pPr lvl="1"/>
            <a:r>
              <a:rPr lang="en-US" sz="1400" dirty="0"/>
              <a:t>Name</a:t>
            </a:r>
          </a:p>
          <a:p>
            <a:pPr lvl="1"/>
            <a:r>
              <a:rPr lang="en-US" sz="1400" dirty="0"/>
              <a:t>Description</a:t>
            </a:r>
          </a:p>
        </p:txBody>
      </p:sp>
      <p:pic>
        <p:nvPicPr>
          <p:cNvPr id="4" name="Picture 3">
            <a:extLst>
              <a:ext uri="{FF2B5EF4-FFF2-40B4-BE49-F238E27FC236}">
                <a16:creationId xmlns:a16="http://schemas.microsoft.com/office/drawing/2014/main" id="{0A819D4D-90A2-394E-A4B2-462076352DD4}"/>
              </a:ext>
            </a:extLst>
          </p:cNvPr>
          <p:cNvPicPr>
            <a:picLocks noChangeAspect="1"/>
          </p:cNvPicPr>
          <p:nvPr/>
        </p:nvPicPr>
        <p:blipFill>
          <a:blip r:embed="rId2"/>
          <a:stretch>
            <a:fillRect/>
          </a:stretch>
        </p:blipFill>
        <p:spPr>
          <a:xfrm>
            <a:off x="1454733" y="2865590"/>
            <a:ext cx="6106602" cy="1865071"/>
          </a:xfrm>
          <a:prstGeom prst="rect">
            <a:avLst/>
          </a:prstGeom>
        </p:spPr>
      </p:pic>
    </p:spTree>
    <p:extLst>
      <p:ext uri="{BB962C8B-B14F-4D97-AF65-F5344CB8AC3E}">
        <p14:creationId xmlns:p14="http://schemas.microsoft.com/office/powerpoint/2010/main" val="28326313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0C4A8-B65D-0F45-9527-FB565B8A7185}"/>
              </a:ext>
            </a:extLst>
          </p:cNvPr>
          <p:cNvSpPr>
            <a:spLocks noGrp="1"/>
          </p:cNvSpPr>
          <p:nvPr>
            <p:ph type="title"/>
          </p:nvPr>
        </p:nvSpPr>
        <p:spPr/>
        <p:txBody>
          <a:bodyPr/>
          <a:lstStyle/>
          <a:p>
            <a:r>
              <a:rPr lang="en-US" dirty="0"/>
              <a:t>Creating a Security Policy in CSP (Part 2)</a:t>
            </a:r>
          </a:p>
        </p:txBody>
      </p:sp>
      <p:sp>
        <p:nvSpPr>
          <p:cNvPr id="3" name="Text Placeholder 2">
            <a:extLst>
              <a:ext uri="{FF2B5EF4-FFF2-40B4-BE49-F238E27FC236}">
                <a16:creationId xmlns:a16="http://schemas.microsoft.com/office/drawing/2014/main" id="{B6F69ED2-1064-9C43-8932-525C43222378}"/>
              </a:ext>
            </a:extLst>
          </p:cNvPr>
          <p:cNvSpPr>
            <a:spLocks noGrp="1"/>
          </p:cNvSpPr>
          <p:nvPr>
            <p:ph type="body" idx="1"/>
          </p:nvPr>
        </p:nvSpPr>
        <p:spPr>
          <a:xfrm>
            <a:off x="267275" y="1085990"/>
            <a:ext cx="8481518" cy="1867417"/>
          </a:xfrm>
        </p:spPr>
        <p:txBody>
          <a:bodyPr>
            <a:normAutofit/>
          </a:bodyPr>
          <a:lstStyle/>
          <a:p>
            <a:r>
              <a:rPr lang="en-US" sz="2400" dirty="0"/>
              <a:t>Network Scope: Add Source (External Networks)</a:t>
            </a:r>
          </a:p>
          <a:p>
            <a:r>
              <a:rPr lang="en-US" sz="2400" dirty="0"/>
              <a:t>Finish</a:t>
            </a:r>
          </a:p>
          <a:p>
            <a:r>
              <a:rPr lang="en-US" sz="2400" dirty="0"/>
              <a:t>Summary: Save &amp; Close</a:t>
            </a:r>
          </a:p>
        </p:txBody>
      </p:sp>
      <p:pic>
        <p:nvPicPr>
          <p:cNvPr id="4" name="Picture 3">
            <a:extLst>
              <a:ext uri="{FF2B5EF4-FFF2-40B4-BE49-F238E27FC236}">
                <a16:creationId xmlns:a16="http://schemas.microsoft.com/office/drawing/2014/main" id="{95021ABF-D8EC-BA4D-A0A7-24D67D10F5D4}"/>
              </a:ext>
            </a:extLst>
          </p:cNvPr>
          <p:cNvPicPr>
            <a:picLocks noChangeAspect="1"/>
          </p:cNvPicPr>
          <p:nvPr/>
        </p:nvPicPr>
        <p:blipFill>
          <a:blip r:embed="rId2"/>
          <a:stretch>
            <a:fillRect/>
          </a:stretch>
        </p:blipFill>
        <p:spPr>
          <a:xfrm>
            <a:off x="1828334" y="2953407"/>
            <a:ext cx="5359400" cy="1651000"/>
          </a:xfrm>
          <a:prstGeom prst="rect">
            <a:avLst/>
          </a:prstGeom>
        </p:spPr>
      </p:pic>
    </p:spTree>
    <p:extLst>
      <p:ext uri="{BB962C8B-B14F-4D97-AF65-F5344CB8AC3E}">
        <p14:creationId xmlns:p14="http://schemas.microsoft.com/office/powerpoint/2010/main" val="22742637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FA4E9-823C-724B-8FD2-C316C65BFBFB}"/>
              </a:ext>
            </a:extLst>
          </p:cNvPr>
          <p:cNvSpPr>
            <a:spLocks noGrp="1"/>
          </p:cNvSpPr>
          <p:nvPr>
            <p:ph type="title"/>
          </p:nvPr>
        </p:nvSpPr>
        <p:spPr/>
        <p:txBody>
          <a:bodyPr/>
          <a:lstStyle/>
          <a:p>
            <a:r>
              <a:rPr lang="en-US" dirty="0"/>
              <a:t>Run Data Exfiltration Script through CSP</a:t>
            </a:r>
          </a:p>
        </p:txBody>
      </p:sp>
      <p:sp>
        <p:nvSpPr>
          <p:cNvPr id="3" name="Text Placeholder 2">
            <a:extLst>
              <a:ext uri="{FF2B5EF4-FFF2-40B4-BE49-F238E27FC236}">
                <a16:creationId xmlns:a16="http://schemas.microsoft.com/office/drawing/2014/main" id="{850BEB17-A65B-4E43-ADD9-074992D2FD37}"/>
              </a:ext>
            </a:extLst>
          </p:cNvPr>
          <p:cNvSpPr>
            <a:spLocks noGrp="1"/>
          </p:cNvSpPr>
          <p:nvPr>
            <p:ph type="body" idx="1"/>
          </p:nvPr>
        </p:nvSpPr>
        <p:spPr>
          <a:xfrm>
            <a:off x="267275" y="1085990"/>
            <a:ext cx="8481518" cy="1736723"/>
          </a:xfrm>
        </p:spPr>
        <p:txBody>
          <a:bodyPr/>
          <a:lstStyle/>
          <a:p>
            <a:r>
              <a:rPr lang="en-US" dirty="0"/>
              <a:t>Log into </a:t>
            </a:r>
            <a:r>
              <a:rPr lang="en-US" dirty="0">
                <a:hlinkClick r:id="rId2"/>
              </a:rPr>
              <a:t>https://dex.Infoblox.com</a:t>
            </a:r>
            <a:endParaRPr lang="en-US" dirty="0"/>
          </a:p>
          <a:p>
            <a:r>
              <a:rPr lang="en-US" dirty="0"/>
              <a:t>Run either “Hexify” or “DNS Script Decoder”</a:t>
            </a:r>
          </a:p>
          <a:p>
            <a:r>
              <a:rPr lang="en-US" dirty="0"/>
              <a:t>Observe the results: DEX -&gt; Pi-Hole -&gt; CSP</a:t>
            </a:r>
          </a:p>
          <a:p>
            <a:endParaRPr lang="en-US" dirty="0"/>
          </a:p>
        </p:txBody>
      </p:sp>
      <p:pic>
        <p:nvPicPr>
          <p:cNvPr id="4" name="Picture 3" descr="Graphical user interface, text, application, email&#10;&#10;Description automatically generated">
            <a:extLst>
              <a:ext uri="{FF2B5EF4-FFF2-40B4-BE49-F238E27FC236}">
                <a16:creationId xmlns:a16="http://schemas.microsoft.com/office/drawing/2014/main" id="{6929BFF9-E02B-DE49-93A7-08C2AE66F9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3494" y="2822713"/>
            <a:ext cx="4909079" cy="1736723"/>
          </a:xfrm>
          <a:prstGeom prst="rect">
            <a:avLst/>
          </a:prstGeom>
        </p:spPr>
      </p:pic>
    </p:spTree>
    <p:extLst>
      <p:ext uri="{BB962C8B-B14F-4D97-AF65-F5344CB8AC3E}">
        <p14:creationId xmlns:p14="http://schemas.microsoft.com/office/powerpoint/2010/main" val="19975019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89"/>
          <p:cNvSpPr txBox="1">
            <a:spLocks noGrp="1"/>
          </p:cNvSpPr>
          <p:nvPr>
            <p:ph type="ctrTitle"/>
          </p:nvPr>
        </p:nvSpPr>
        <p:spPr>
          <a:xfrm>
            <a:off x="305076" y="1630336"/>
            <a:ext cx="6171924" cy="1603931"/>
          </a:xfrm>
          <a:prstGeom prst="rect">
            <a:avLst/>
          </a:prstGeom>
          <a:noFill/>
          <a:ln>
            <a:noFill/>
          </a:ln>
        </p:spPr>
        <p:txBody>
          <a:bodyPr spcFirstLastPara="1" wrap="square" lIns="45700" tIns="45700" rIns="45700" bIns="0" anchor="t" anchorCtr="0">
            <a:normAutofit/>
          </a:bodyPr>
          <a:lstStyle/>
          <a:p>
            <a:pPr marL="0" lvl="0" indent="0" algn="l" rtl="0">
              <a:lnSpc>
                <a:spcPct val="80000"/>
              </a:lnSpc>
              <a:spcBef>
                <a:spcPts val="0"/>
              </a:spcBef>
              <a:spcAft>
                <a:spcPts val="0"/>
              </a:spcAft>
              <a:buSzPts val="2800"/>
              <a:buNone/>
            </a:pPr>
            <a:r>
              <a:rPr lang="en-US" sz="2800"/>
              <a:t>Conclusion and Wrap Up</a:t>
            </a:r>
            <a:br>
              <a:rPr lang="en-US" sz="2800"/>
            </a:br>
            <a:endParaRPr sz="280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90"/>
          <p:cNvSpPr txBox="1">
            <a:spLocks noGrp="1"/>
          </p:cNvSpPr>
          <p:nvPr>
            <p:ph type="title"/>
          </p:nvPr>
        </p:nvSpPr>
        <p:spPr>
          <a:xfrm>
            <a:off x="267275" y="162098"/>
            <a:ext cx="8481518" cy="786926"/>
          </a:xfrm>
          <a:prstGeom prst="rect">
            <a:avLst/>
          </a:prstGeom>
          <a:noFill/>
          <a:ln>
            <a:noFill/>
          </a:ln>
        </p:spPr>
        <p:txBody>
          <a:bodyPr spcFirstLastPara="1" wrap="square" lIns="45700" tIns="45700" rIns="45700" bIns="45700" anchor="ctr" anchorCtr="0">
            <a:normAutofit/>
          </a:bodyPr>
          <a:lstStyle/>
          <a:p>
            <a:pPr marL="0" lvl="0" indent="0" algn="l" rtl="0">
              <a:lnSpc>
                <a:spcPct val="80000"/>
              </a:lnSpc>
              <a:spcBef>
                <a:spcPts val="0"/>
              </a:spcBef>
              <a:spcAft>
                <a:spcPts val="0"/>
              </a:spcAft>
              <a:buSzPts val="2800"/>
              <a:buNone/>
            </a:pPr>
            <a:r>
              <a:rPr lang="en-US"/>
              <a:t>DNS – Secure Your Network</a:t>
            </a:r>
            <a:endParaRPr/>
          </a:p>
        </p:txBody>
      </p:sp>
      <p:sp>
        <p:nvSpPr>
          <p:cNvPr id="659" name="Google Shape;659;p90"/>
          <p:cNvSpPr txBox="1">
            <a:spLocks noGrp="1"/>
          </p:cNvSpPr>
          <p:nvPr>
            <p:ph type="body" idx="1"/>
          </p:nvPr>
        </p:nvSpPr>
        <p:spPr>
          <a:xfrm>
            <a:off x="267275" y="1085990"/>
            <a:ext cx="8481518" cy="3559200"/>
          </a:xfrm>
          <a:prstGeom prst="rect">
            <a:avLst/>
          </a:prstGeom>
          <a:noFill/>
          <a:ln>
            <a:noFill/>
          </a:ln>
        </p:spPr>
        <p:txBody>
          <a:bodyPr spcFirstLastPara="1" wrap="square" lIns="45700" tIns="45700" rIns="45700" bIns="45700" anchor="t" anchorCtr="0">
            <a:normAutofit/>
          </a:bodyPr>
          <a:lstStyle/>
          <a:p>
            <a:pPr marL="457200" lvl="0" indent="-355600" algn="l" rtl="0">
              <a:lnSpc>
                <a:spcPct val="150000"/>
              </a:lnSpc>
              <a:spcBef>
                <a:spcPts val="1200"/>
              </a:spcBef>
              <a:spcAft>
                <a:spcPts val="0"/>
              </a:spcAft>
              <a:buSzPts val="2000"/>
              <a:buChar char="•"/>
            </a:pPr>
            <a:r>
              <a:rPr lang="en-US">
                <a:solidFill>
                  <a:srgbClr val="535353"/>
                </a:solidFill>
              </a:rPr>
              <a:t>79% of organizations have experienced DNS attacks</a:t>
            </a:r>
            <a:endParaRPr/>
          </a:p>
          <a:p>
            <a:pPr marL="457200" lvl="0" indent="-355600" algn="l" rtl="0">
              <a:lnSpc>
                <a:spcPct val="150000"/>
              </a:lnSpc>
              <a:spcBef>
                <a:spcPts val="1200"/>
              </a:spcBef>
              <a:spcAft>
                <a:spcPts val="0"/>
              </a:spcAft>
              <a:buSzPts val="2000"/>
              <a:buChar char="•"/>
            </a:pPr>
            <a:r>
              <a:rPr lang="en-US">
                <a:solidFill>
                  <a:srgbClr val="535353"/>
                </a:solidFill>
              </a:rPr>
              <a:t>92% of malware uses DNS as the attack vector of choice</a:t>
            </a:r>
            <a:endParaRPr/>
          </a:p>
          <a:p>
            <a:pPr marL="457200" lvl="0" indent="-355600" algn="l" rtl="0">
              <a:lnSpc>
                <a:spcPct val="150000"/>
              </a:lnSpc>
              <a:spcBef>
                <a:spcPts val="1200"/>
              </a:spcBef>
              <a:spcAft>
                <a:spcPts val="0"/>
              </a:spcAft>
              <a:buSzPts val="2000"/>
              <a:buChar char="•"/>
            </a:pPr>
            <a:r>
              <a:rPr lang="en-US">
                <a:solidFill>
                  <a:srgbClr val="535353"/>
                </a:solidFill>
              </a:rPr>
              <a:t>Cost of a DNS attack is $924,000 (up 57% from 2018)</a:t>
            </a:r>
            <a:endParaRPr/>
          </a:p>
          <a:p>
            <a:pPr marL="457200" lvl="0" indent="-355600" algn="l" rtl="0">
              <a:lnSpc>
                <a:spcPct val="150000"/>
              </a:lnSpc>
              <a:spcBef>
                <a:spcPts val="1200"/>
              </a:spcBef>
              <a:spcAft>
                <a:spcPts val="0"/>
              </a:spcAft>
              <a:buSzPts val="2000"/>
              <a:buChar char="•"/>
            </a:pPr>
            <a:r>
              <a:rPr lang="en-US">
                <a:solidFill>
                  <a:srgbClr val="535353"/>
                </a:solidFill>
              </a:rPr>
              <a:t>Average Mean Time to Detect (MTTD) is 197 Days</a:t>
            </a:r>
            <a:endParaRPr/>
          </a:p>
          <a:p>
            <a:pPr marL="457200" lvl="0" indent="-355600" algn="l" rtl="0">
              <a:lnSpc>
                <a:spcPct val="150000"/>
              </a:lnSpc>
              <a:spcBef>
                <a:spcPts val="1200"/>
              </a:spcBef>
              <a:spcAft>
                <a:spcPts val="0"/>
              </a:spcAft>
              <a:buSzPts val="2000"/>
              <a:buChar char="•"/>
            </a:pPr>
            <a:r>
              <a:rPr lang="en-US">
                <a:solidFill>
                  <a:srgbClr val="535353"/>
                </a:solidFill>
              </a:rPr>
              <a:t>60% of breaches exfiltrate data within the first 24 hours</a:t>
            </a:r>
            <a:endParaRPr/>
          </a:p>
          <a:p>
            <a:pPr marL="101600" lvl="0" indent="0" algn="l" rtl="0">
              <a:lnSpc>
                <a:spcPct val="90000"/>
              </a:lnSpc>
              <a:spcBef>
                <a:spcPts val="1200"/>
              </a:spcBef>
              <a:spcAft>
                <a:spcPts val="0"/>
              </a:spcAft>
              <a:buSzPts val="2000"/>
              <a:buNone/>
            </a:pPr>
            <a:endParaRPr>
              <a:solidFill>
                <a:srgbClr val="535353"/>
              </a:solidFill>
            </a:endParaRPr>
          </a:p>
          <a:p>
            <a:pPr marL="101600" lvl="0" indent="0" algn="l" rtl="0">
              <a:lnSpc>
                <a:spcPct val="90000"/>
              </a:lnSpc>
              <a:spcBef>
                <a:spcPts val="1200"/>
              </a:spcBef>
              <a:spcAft>
                <a:spcPts val="0"/>
              </a:spcAft>
              <a:buSzPts val="2000"/>
              <a:buNone/>
            </a:pPr>
            <a:endParaRPr b="1"/>
          </a:p>
          <a:p>
            <a:pPr marL="457200" lvl="0" indent="-228600" algn="l" rtl="0">
              <a:lnSpc>
                <a:spcPct val="90000"/>
              </a:lnSpc>
              <a:spcBef>
                <a:spcPts val="1200"/>
              </a:spcBef>
              <a:spcAft>
                <a:spcPts val="0"/>
              </a:spcAft>
              <a:buSzPts val="2000"/>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9">
                                            <p:txEl>
                                              <p:pRg st="0" end="0"/>
                                            </p:txEl>
                                          </p:spTgt>
                                        </p:tgtEl>
                                        <p:attrNameLst>
                                          <p:attrName>style.visibility</p:attrName>
                                        </p:attrNameLst>
                                      </p:cBhvr>
                                      <p:to>
                                        <p:strVal val="visible"/>
                                      </p:to>
                                    </p:set>
                                    <p:animEffect transition="in" filter="fade">
                                      <p:cBhvr>
                                        <p:cTn id="7" dur="500"/>
                                        <p:tgtEl>
                                          <p:spTgt spid="6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9">
                                            <p:txEl>
                                              <p:pRg st="1" end="1"/>
                                            </p:txEl>
                                          </p:spTgt>
                                        </p:tgtEl>
                                        <p:attrNameLst>
                                          <p:attrName>style.visibility</p:attrName>
                                        </p:attrNameLst>
                                      </p:cBhvr>
                                      <p:to>
                                        <p:strVal val="visible"/>
                                      </p:to>
                                    </p:set>
                                    <p:animEffect transition="in" filter="fade">
                                      <p:cBhvr>
                                        <p:cTn id="12" dur="500"/>
                                        <p:tgtEl>
                                          <p:spTgt spid="6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59">
                                            <p:txEl>
                                              <p:pRg st="2" end="2"/>
                                            </p:txEl>
                                          </p:spTgt>
                                        </p:tgtEl>
                                        <p:attrNameLst>
                                          <p:attrName>style.visibility</p:attrName>
                                        </p:attrNameLst>
                                      </p:cBhvr>
                                      <p:to>
                                        <p:strVal val="visible"/>
                                      </p:to>
                                    </p:set>
                                    <p:animEffect transition="in" filter="fade">
                                      <p:cBhvr>
                                        <p:cTn id="17" dur="500"/>
                                        <p:tgtEl>
                                          <p:spTgt spid="65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59">
                                            <p:txEl>
                                              <p:pRg st="3" end="3"/>
                                            </p:txEl>
                                          </p:spTgt>
                                        </p:tgtEl>
                                        <p:attrNameLst>
                                          <p:attrName>style.visibility</p:attrName>
                                        </p:attrNameLst>
                                      </p:cBhvr>
                                      <p:to>
                                        <p:strVal val="visible"/>
                                      </p:to>
                                    </p:set>
                                    <p:animEffect transition="in" filter="fade">
                                      <p:cBhvr>
                                        <p:cTn id="22" dur="500"/>
                                        <p:tgtEl>
                                          <p:spTgt spid="65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9">
                                            <p:txEl>
                                              <p:pRg st="4" end="4"/>
                                            </p:txEl>
                                          </p:spTgt>
                                        </p:tgtEl>
                                        <p:attrNameLst>
                                          <p:attrName>style.visibility</p:attrName>
                                        </p:attrNameLst>
                                      </p:cBhvr>
                                      <p:to>
                                        <p:strVal val="visible"/>
                                      </p:to>
                                    </p:set>
                                    <p:animEffect transition="in" filter="fade">
                                      <p:cBhvr>
                                        <p:cTn id="27" dur="500"/>
                                        <p:tgtEl>
                                          <p:spTgt spid="65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59">
                                            <p:txEl>
                                              <p:pRg st="5" end="5"/>
                                            </p:txEl>
                                          </p:spTgt>
                                        </p:tgtEl>
                                        <p:attrNameLst>
                                          <p:attrName>style.visibility</p:attrName>
                                        </p:attrNameLst>
                                      </p:cBhvr>
                                      <p:to>
                                        <p:strVal val="visible"/>
                                      </p:to>
                                    </p:set>
                                    <p:animEffect transition="in" filter="fade">
                                      <p:cBhvr>
                                        <p:cTn id="32" dur="500"/>
                                        <p:tgtEl>
                                          <p:spTgt spid="65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59">
                                            <p:txEl>
                                              <p:pRg st="6" end="6"/>
                                            </p:txEl>
                                          </p:spTgt>
                                        </p:tgtEl>
                                        <p:attrNameLst>
                                          <p:attrName>style.visibility</p:attrName>
                                        </p:attrNameLst>
                                      </p:cBhvr>
                                      <p:to>
                                        <p:strVal val="visible"/>
                                      </p:to>
                                    </p:set>
                                    <p:animEffect transition="in" filter="fade">
                                      <p:cBhvr>
                                        <p:cTn id="37" dur="500"/>
                                        <p:tgtEl>
                                          <p:spTgt spid="65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59">
                                            <p:txEl>
                                              <p:pRg st="7" end="7"/>
                                            </p:txEl>
                                          </p:spTgt>
                                        </p:tgtEl>
                                        <p:attrNameLst>
                                          <p:attrName>style.visibility</p:attrName>
                                        </p:attrNameLst>
                                      </p:cBhvr>
                                      <p:to>
                                        <p:strVal val="visible"/>
                                      </p:to>
                                    </p:set>
                                    <p:animEffect transition="in" filter="fade">
                                      <p:cBhvr>
                                        <p:cTn id="42" dur="500"/>
                                        <p:tgtEl>
                                          <p:spTgt spid="65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91"/>
          <p:cNvSpPr/>
          <p:nvPr/>
        </p:nvSpPr>
        <p:spPr>
          <a:xfrm>
            <a:off x="0" y="-1"/>
            <a:ext cx="9144000" cy="5143501"/>
          </a:xfrm>
          <a:prstGeom prst="rect">
            <a:avLst/>
          </a:prstGeom>
          <a:gradFill>
            <a:gsLst>
              <a:gs pos="0">
                <a:srgbClr val="1C6BCA">
                  <a:alpha val="83921"/>
                </a:srgbClr>
              </a:gs>
              <a:gs pos="40000">
                <a:srgbClr val="1C6BCA">
                  <a:alpha val="83921"/>
                </a:srgbClr>
              </a:gs>
              <a:gs pos="92000">
                <a:srgbClr val="535353">
                  <a:alpha val="83921"/>
                </a:srgbClr>
              </a:gs>
              <a:gs pos="100000">
                <a:srgbClr val="535353">
                  <a:alpha val="83921"/>
                </a:srgbClr>
              </a:gs>
            </a:gsLst>
            <a:lin ang="2088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666" name="Google Shape;666;p91"/>
          <p:cNvSpPr/>
          <p:nvPr/>
        </p:nvSpPr>
        <p:spPr>
          <a:xfrm>
            <a:off x="1864773" y="2934956"/>
            <a:ext cx="1070301" cy="10703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667" name="Google Shape;667;p91"/>
          <p:cNvSpPr/>
          <p:nvPr/>
        </p:nvSpPr>
        <p:spPr>
          <a:xfrm>
            <a:off x="438230" y="2934956"/>
            <a:ext cx="1070301" cy="10703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668" name="Google Shape;668;p91"/>
          <p:cNvSpPr/>
          <p:nvPr/>
        </p:nvSpPr>
        <p:spPr>
          <a:xfrm>
            <a:off x="3349618" y="2934956"/>
            <a:ext cx="1070301" cy="10703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669" name="Google Shape;669;p91"/>
          <p:cNvSpPr/>
          <p:nvPr/>
        </p:nvSpPr>
        <p:spPr>
          <a:xfrm>
            <a:off x="4829056" y="2934956"/>
            <a:ext cx="1070301" cy="10703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670" name="Google Shape;670;p91"/>
          <p:cNvSpPr/>
          <p:nvPr/>
        </p:nvSpPr>
        <p:spPr>
          <a:xfrm>
            <a:off x="6244909" y="2934956"/>
            <a:ext cx="1070301" cy="10703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671" name="Google Shape;671;p91"/>
          <p:cNvSpPr/>
          <p:nvPr/>
        </p:nvSpPr>
        <p:spPr>
          <a:xfrm>
            <a:off x="7646751" y="2934956"/>
            <a:ext cx="1070301" cy="10703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672" name="Google Shape;672;p91"/>
          <p:cNvSpPr/>
          <p:nvPr/>
        </p:nvSpPr>
        <p:spPr>
          <a:xfrm>
            <a:off x="330200" y="2012624"/>
            <a:ext cx="2710635" cy="724933"/>
          </a:xfrm>
          <a:prstGeom prst="roundRect">
            <a:avLst>
              <a:gd name="adj" fmla="val 10736"/>
            </a:avLst>
          </a:prstGeom>
          <a:solidFill>
            <a:schemeClr val="lt1">
              <a:alpha val="26666"/>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673" name="Google Shape;673;p91"/>
          <p:cNvSpPr/>
          <p:nvPr/>
        </p:nvSpPr>
        <p:spPr>
          <a:xfrm>
            <a:off x="3251795" y="2012624"/>
            <a:ext cx="2710635" cy="724933"/>
          </a:xfrm>
          <a:prstGeom prst="roundRect">
            <a:avLst>
              <a:gd name="adj" fmla="val 10736"/>
            </a:avLst>
          </a:prstGeom>
          <a:solidFill>
            <a:schemeClr val="lt1">
              <a:alpha val="26666"/>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674" name="Google Shape;674;p91"/>
          <p:cNvSpPr/>
          <p:nvPr/>
        </p:nvSpPr>
        <p:spPr>
          <a:xfrm>
            <a:off x="6159848" y="2012624"/>
            <a:ext cx="2710635" cy="724933"/>
          </a:xfrm>
          <a:prstGeom prst="roundRect">
            <a:avLst>
              <a:gd name="adj" fmla="val 10736"/>
            </a:avLst>
          </a:prstGeom>
          <a:solidFill>
            <a:schemeClr val="lt1">
              <a:alpha val="26666"/>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675" name="Google Shape;675;p91"/>
          <p:cNvSpPr/>
          <p:nvPr/>
        </p:nvSpPr>
        <p:spPr>
          <a:xfrm>
            <a:off x="0" y="980982"/>
            <a:ext cx="9144000" cy="844629"/>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676" name="Google Shape;676;p91"/>
          <p:cNvSpPr txBox="1">
            <a:spLocks noGrp="1"/>
          </p:cNvSpPr>
          <p:nvPr>
            <p:ph type="title"/>
          </p:nvPr>
        </p:nvSpPr>
        <p:spPr>
          <a:xfrm>
            <a:off x="330200" y="205979"/>
            <a:ext cx="8813800" cy="547686"/>
          </a:xfrm>
          <a:prstGeom prst="rect">
            <a:avLst/>
          </a:prstGeom>
          <a:noFill/>
          <a:ln>
            <a:noFill/>
          </a:ln>
        </p:spPr>
        <p:txBody>
          <a:bodyPr spcFirstLastPara="1" wrap="square" lIns="45700" tIns="45700" rIns="45700" bIns="45700" anchor="ctr" anchorCtr="0">
            <a:normAutofit/>
          </a:bodyPr>
          <a:lstStyle/>
          <a:p>
            <a:pPr marL="0" lvl="0" indent="0" algn="l" rtl="0">
              <a:lnSpc>
                <a:spcPct val="80000"/>
              </a:lnSpc>
              <a:spcBef>
                <a:spcPts val="0"/>
              </a:spcBef>
              <a:spcAft>
                <a:spcPts val="0"/>
              </a:spcAft>
              <a:buSzPts val="2800"/>
              <a:buNone/>
            </a:pPr>
            <a:r>
              <a:rPr lang="en-US">
                <a:solidFill>
                  <a:schemeClr val="lt1"/>
                </a:solidFill>
              </a:rPr>
              <a:t>Defend Against Widest Range of DNS Attacks</a:t>
            </a:r>
            <a:endParaRPr/>
          </a:p>
        </p:txBody>
      </p:sp>
      <p:sp>
        <p:nvSpPr>
          <p:cNvPr id="677" name="Google Shape;677;p91"/>
          <p:cNvSpPr txBox="1"/>
          <p:nvPr/>
        </p:nvSpPr>
        <p:spPr>
          <a:xfrm>
            <a:off x="240206" y="615774"/>
            <a:ext cx="8318211" cy="32199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2"/>
              </a:buClr>
              <a:buSzPts val="1600"/>
              <a:buFont typeface="Arial"/>
              <a:buNone/>
            </a:pPr>
            <a:endParaRPr sz="1600" b="0" i="0" u="none" strike="noStrike" cap="none">
              <a:solidFill>
                <a:schemeClr val="lt1"/>
              </a:solidFill>
              <a:latin typeface="Arial"/>
              <a:ea typeface="Arial"/>
              <a:cs typeface="Arial"/>
              <a:sym typeface="Arial"/>
            </a:endParaRPr>
          </a:p>
        </p:txBody>
      </p:sp>
      <p:sp>
        <p:nvSpPr>
          <p:cNvPr id="678" name="Google Shape;678;p91"/>
          <p:cNvSpPr txBox="1"/>
          <p:nvPr/>
        </p:nvSpPr>
        <p:spPr>
          <a:xfrm>
            <a:off x="346314" y="2134243"/>
            <a:ext cx="2672625" cy="500137"/>
          </a:xfrm>
          <a:prstGeom prst="rect">
            <a:avLst/>
          </a:prstGeom>
          <a:noFill/>
          <a:ln>
            <a:noFill/>
          </a:ln>
        </p:spPr>
        <p:txBody>
          <a:bodyPr spcFirstLastPara="1" wrap="square" lIns="68575" tIns="34275" rIns="68575" bIns="34275" anchor="ctr" anchorCtr="0">
            <a:spAutoFit/>
          </a:bodyPr>
          <a:lstStyle/>
          <a:p>
            <a:pPr marL="0" marR="0" lvl="0" indent="0" algn="ctr" rtl="0">
              <a:lnSpc>
                <a:spcPct val="100000"/>
              </a:lnSpc>
              <a:spcBef>
                <a:spcPts val="0"/>
              </a:spcBef>
              <a:spcAft>
                <a:spcPts val="0"/>
              </a:spcAft>
              <a:buNone/>
            </a:pPr>
            <a:r>
              <a:rPr lang="en-US" sz="1400" b="1" i="0" u="none" strike="noStrike" cap="none">
                <a:solidFill>
                  <a:srgbClr val="FFFFFF"/>
                </a:solidFill>
                <a:latin typeface="Arial"/>
                <a:ea typeface="Arial"/>
                <a:cs typeface="Arial"/>
                <a:sym typeface="Arial"/>
              </a:rPr>
              <a:t>Reduce DNS Service Disruption</a:t>
            </a:r>
            <a:endParaRPr/>
          </a:p>
        </p:txBody>
      </p:sp>
      <p:sp>
        <p:nvSpPr>
          <p:cNvPr id="679" name="Google Shape;679;p91"/>
          <p:cNvSpPr txBox="1"/>
          <p:nvPr/>
        </p:nvSpPr>
        <p:spPr>
          <a:xfrm>
            <a:off x="3508051" y="2138879"/>
            <a:ext cx="2162107" cy="500137"/>
          </a:xfrm>
          <a:prstGeom prst="rect">
            <a:avLst/>
          </a:prstGeom>
          <a:noFill/>
          <a:ln>
            <a:noFill/>
          </a:ln>
        </p:spPr>
        <p:txBody>
          <a:bodyPr spcFirstLastPara="1" wrap="square" lIns="68575" tIns="34275" rIns="68575" bIns="34275" anchor="ctr" anchorCtr="0">
            <a:spAutoFit/>
          </a:bodyPr>
          <a:lstStyle/>
          <a:p>
            <a:pPr marL="0" marR="0" lvl="0" indent="0" algn="ctr" rtl="0">
              <a:lnSpc>
                <a:spcPct val="100000"/>
              </a:lnSpc>
              <a:spcBef>
                <a:spcPts val="0"/>
              </a:spcBef>
              <a:spcAft>
                <a:spcPts val="0"/>
              </a:spcAft>
              <a:buNone/>
            </a:pPr>
            <a:r>
              <a:rPr lang="en-US" sz="1400" b="1" i="0" u="none" strike="noStrike" cap="none">
                <a:solidFill>
                  <a:srgbClr val="FFFFFF"/>
                </a:solidFill>
                <a:latin typeface="Arial"/>
                <a:ea typeface="Arial"/>
                <a:cs typeface="Arial"/>
                <a:sym typeface="Arial"/>
              </a:rPr>
              <a:t>Cloud based update of the latest threats </a:t>
            </a:r>
            <a:endParaRPr/>
          </a:p>
        </p:txBody>
      </p:sp>
      <p:sp>
        <p:nvSpPr>
          <p:cNvPr id="680" name="Google Shape;680;p91"/>
          <p:cNvSpPr txBox="1"/>
          <p:nvPr/>
        </p:nvSpPr>
        <p:spPr>
          <a:xfrm>
            <a:off x="6174582" y="2136793"/>
            <a:ext cx="2672625" cy="500137"/>
          </a:xfrm>
          <a:prstGeom prst="rect">
            <a:avLst/>
          </a:prstGeom>
          <a:noFill/>
          <a:ln>
            <a:noFill/>
          </a:ln>
        </p:spPr>
        <p:txBody>
          <a:bodyPr spcFirstLastPara="1" wrap="square" lIns="68575" tIns="34275" rIns="68575" bIns="34275" anchor="ctr" anchorCtr="0">
            <a:spAutoFit/>
          </a:bodyPr>
          <a:lstStyle/>
          <a:p>
            <a:pPr marL="0" marR="0" lvl="0" indent="0" algn="ctr" rtl="0">
              <a:lnSpc>
                <a:spcPct val="100000"/>
              </a:lnSpc>
              <a:spcBef>
                <a:spcPts val="0"/>
              </a:spcBef>
              <a:spcAft>
                <a:spcPts val="0"/>
              </a:spcAft>
              <a:buNone/>
            </a:pPr>
            <a:r>
              <a:rPr lang="en-US" sz="1400" b="1" i="0" u="none" strike="noStrike" cap="none">
                <a:solidFill>
                  <a:schemeClr val="lt1"/>
                </a:solidFill>
                <a:latin typeface="Arial"/>
                <a:ea typeface="Arial"/>
                <a:cs typeface="Arial"/>
                <a:sym typeface="Arial"/>
              </a:rPr>
              <a:t>Enhance Threat Response with Centralized Visibility</a:t>
            </a:r>
            <a:endParaRPr/>
          </a:p>
        </p:txBody>
      </p:sp>
      <p:pic>
        <p:nvPicPr>
          <p:cNvPr id="681" name="Google Shape;681;p91"/>
          <p:cNvPicPr preferRelativeResize="0"/>
          <p:nvPr/>
        </p:nvPicPr>
        <p:blipFill rotWithShape="1">
          <a:blip r:embed="rId3">
            <a:alphaModFix/>
          </a:blip>
          <a:srcRect l="18757" t="20802" r="13648" b="23010"/>
          <a:stretch/>
        </p:blipFill>
        <p:spPr>
          <a:xfrm>
            <a:off x="591172" y="3142498"/>
            <a:ext cx="803510" cy="667916"/>
          </a:xfrm>
          <a:prstGeom prst="rect">
            <a:avLst/>
          </a:prstGeom>
          <a:noFill/>
          <a:ln>
            <a:noFill/>
          </a:ln>
        </p:spPr>
      </p:pic>
      <p:sp>
        <p:nvSpPr>
          <p:cNvPr id="682" name="Google Shape;682;p91"/>
          <p:cNvSpPr/>
          <p:nvPr/>
        </p:nvSpPr>
        <p:spPr>
          <a:xfrm>
            <a:off x="393479" y="4064618"/>
            <a:ext cx="1165424" cy="569304"/>
          </a:xfrm>
          <a:prstGeom prst="rect">
            <a:avLst/>
          </a:prstGeom>
          <a:noFill/>
          <a:ln>
            <a:noFill/>
          </a:ln>
        </p:spPr>
        <p:txBody>
          <a:bodyPr spcFirstLastPara="1" wrap="square" lIns="91425" tIns="0" rIns="91425" bIns="45700" anchor="t" anchorCtr="0">
            <a:noAutofit/>
          </a:bodyPr>
          <a:lstStyle/>
          <a:p>
            <a:pPr marL="0" marR="0" lvl="0" indent="0" algn="ctr" rtl="0">
              <a:lnSpc>
                <a:spcPct val="100000"/>
              </a:lnSpc>
              <a:spcBef>
                <a:spcPts val="0"/>
              </a:spcBef>
              <a:spcAft>
                <a:spcPts val="0"/>
              </a:spcAft>
              <a:buNone/>
            </a:pPr>
            <a:r>
              <a:rPr lang="en-US" sz="1050" b="0" i="0" u="none" strike="noStrike" cap="none">
                <a:solidFill>
                  <a:schemeClr val="lt1"/>
                </a:solidFill>
                <a:latin typeface="Arial"/>
                <a:ea typeface="Arial"/>
                <a:cs typeface="Arial"/>
                <a:sym typeface="Arial"/>
              </a:rPr>
              <a:t>Defend against  DDoS attacks like TCP / UDP / ICMP floods  </a:t>
            </a:r>
            <a:endParaRPr/>
          </a:p>
        </p:txBody>
      </p:sp>
      <p:pic>
        <p:nvPicPr>
          <p:cNvPr id="683" name="Google Shape;683;p91"/>
          <p:cNvPicPr preferRelativeResize="0"/>
          <p:nvPr/>
        </p:nvPicPr>
        <p:blipFill rotWithShape="1">
          <a:blip r:embed="rId4">
            <a:alphaModFix/>
          </a:blip>
          <a:srcRect l="20552" t="14353" r="17963" b="13065"/>
          <a:stretch/>
        </p:blipFill>
        <p:spPr>
          <a:xfrm>
            <a:off x="7882289" y="3142498"/>
            <a:ext cx="634962" cy="711711"/>
          </a:xfrm>
          <a:prstGeom prst="rect">
            <a:avLst/>
          </a:prstGeom>
          <a:noFill/>
          <a:ln>
            <a:noFill/>
          </a:ln>
        </p:spPr>
      </p:pic>
      <p:sp>
        <p:nvSpPr>
          <p:cNvPr id="684" name="Google Shape;684;p91"/>
          <p:cNvSpPr/>
          <p:nvPr/>
        </p:nvSpPr>
        <p:spPr>
          <a:xfrm>
            <a:off x="7593079" y="4064618"/>
            <a:ext cx="1189820" cy="569304"/>
          </a:xfrm>
          <a:prstGeom prst="rect">
            <a:avLst/>
          </a:prstGeom>
          <a:noFill/>
          <a:ln>
            <a:noFill/>
          </a:ln>
        </p:spPr>
        <p:txBody>
          <a:bodyPr spcFirstLastPara="1" wrap="square" lIns="91425" tIns="0" rIns="91425" bIns="45700" anchor="t" anchorCtr="0">
            <a:noAutofit/>
          </a:bodyPr>
          <a:lstStyle/>
          <a:p>
            <a:pPr marL="0" marR="0" lvl="0" indent="0" algn="ctr" rtl="0">
              <a:lnSpc>
                <a:spcPct val="100000"/>
              </a:lnSpc>
              <a:spcBef>
                <a:spcPts val="0"/>
              </a:spcBef>
              <a:spcAft>
                <a:spcPts val="0"/>
              </a:spcAft>
              <a:buNone/>
            </a:pPr>
            <a:r>
              <a:rPr lang="en-US" sz="1100" b="0" i="0" u="none" strike="noStrike" cap="none">
                <a:solidFill>
                  <a:schemeClr val="lt1"/>
                </a:solidFill>
                <a:latin typeface="Arial"/>
                <a:ea typeface="Arial"/>
                <a:cs typeface="Arial"/>
                <a:sym typeface="Arial"/>
              </a:rPr>
              <a:t>Unified Console to spot trends and patterns</a:t>
            </a:r>
            <a:endParaRPr/>
          </a:p>
        </p:txBody>
      </p:sp>
      <p:pic>
        <p:nvPicPr>
          <p:cNvPr id="685" name="Google Shape;685;p91"/>
          <p:cNvPicPr preferRelativeResize="0"/>
          <p:nvPr/>
        </p:nvPicPr>
        <p:blipFill rotWithShape="1">
          <a:blip r:embed="rId5">
            <a:alphaModFix/>
          </a:blip>
          <a:srcRect l="10210" t="15578" r="12825" b="18587"/>
          <a:stretch/>
        </p:blipFill>
        <p:spPr>
          <a:xfrm>
            <a:off x="3497103" y="3131549"/>
            <a:ext cx="780821" cy="667916"/>
          </a:xfrm>
          <a:prstGeom prst="rect">
            <a:avLst/>
          </a:prstGeom>
          <a:noFill/>
          <a:ln>
            <a:noFill/>
          </a:ln>
        </p:spPr>
      </p:pic>
      <p:sp>
        <p:nvSpPr>
          <p:cNvPr id="686" name="Google Shape;686;p91"/>
          <p:cNvSpPr/>
          <p:nvPr/>
        </p:nvSpPr>
        <p:spPr>
          <a:xfrm>
            <a:off x="3197917" y="4064618"/>
            <a:ext cx="1334396" cy="569304"/>
          </a:xfrm>
          <a:prstGeom prst="rect">
            <a:avLst/>
          </a:prstGeom>
          <a:noFill/>
          <a:ln>
            <a:noFill/>
          </a:ln>
        </p:spPr>
        <p:txBody>
          <a:bodyPr spcFirstLastPara="1" wrap="square" lIns="91425" tIns="0" rIns="91425" bIns="45700" anchor="t" anchorCtr="0">
            <a:noAutofit/>
          </a:bodyPr>
          <a:lstStyle/>
          <a:p>
            <a:pPr marL="0" marR="0" lvl="0" indent="0" algn="ctr" rtl="0">
              <a:lnSpc>
                <a:spcPct val="100000"/>
              </a:lnSpc>
              <a:spcBef>
                <a:spcPts val="0"/>
              </a:spcBef>
              <a:spcAft>
                <a:spcPts val="0"/>
              </a:spcAft>
              <a:buNone/>
            </a:pPr>
            <a:r>
              <a:rPr lang="en-US" sz="1050" b="0" i="0" u="none" strike="noStrike" cap="none">
                <a:solidFill>
                  <a:schemeClr val="lt1"/>
                </a:solidFill>
                <a:latin typeface="Arial"/>
                <a:ea typeface="Arial"/>
                <a:cs typeface="Arial"/>
                <a:sym typeface="Arial"/>
              </a:rPr>
              <a:t>Infoblox Threat Adapt Technology</a:t>
            </a:r>
            <a:endParaRPr/>
          </a:p>
        </p:txBody>
      </p:sp>
      <p:pic>
        <p:nvPicPr>
          <p:cNvPr id="687" name="Google Shape;687;p91"/>
          <p:cNvPicPr preferRelativeResize="0"/>
          <p:nvPr/>
        </p:nvPicPr>
        <p:blipFill rotWithShape="1">
          <a:blip r:embed="rId6">
            <a:alphaModFix/>
          </a:blip>
          <a:srcRect l="23063" t="18694" r="19836" b="17748"/>
          <a:stretch/>
        </p:blipFill>
        <p:spPr>
          <a:xfrm>
            <a:off x="2069105" y="3098702"/>
            <a:ext cx="678752" cy="755508"/>
          </a:xfrm>
          <a:prstGeom prst="rect">
            <a:avLst/>
          </a:prstGeom>
          <a:noFill/>
          <a:ln>
            <a:noFill/>
          </a:ln>
        </p:spPr>
      </p:pic>
      <p:sp>
        <p:nvSpPr>
          <p:cNvPr id="688" name="Google Shape;688;p91"/>
          <p:cNvSpPr/>
          <p:nvPr/>
        </p:nvSpPr>
        <p:spPr>
          <a:xfrm>
            <a:off x="1821056" y="4064618"/>
            <a:ext cx="1146862" cy="569304"/>
          </a:xfrm>
          <a:prstGeom prst="rect">
            <a:avLst/>
          </a:prstGeom>
          <a:noFill/>
          <a:ln>
            <a:noFill/>
          </a:ln>
        </p:spPr>
        <p:txBody>
          <a:bodyPr spcFirstLastPara="1" wrap="square" lIns="91425" tIns="0" rIns="91425" bIns="45700" anchor="t" anchorCtr="0">
            <a:noAutofit/>
          </a:bodyPr>
          <a:lstStyle/>
          <a:p>
            <a:pPr marL="0" marR="0" lvl="0" indent="0" algn="ctr" rtl="0">
              <a:lnSpc>
                <a:spcPct val="100000"/>
              </a:lnSpc>
              <a:spcBef>
                <a:spcPts val="0"/>
              </a:spcBef>
              <a:spcAft>
                <a:spcPts val="0"/>
              </a:spcAft>
              <a:buNone/>
            </a:pPr>
            <a:r>
              <a:rPr lang="en-US" sz="1050" b="0" i="0" u="none" strike="noStrike" cap="none">
                <a:solidFill>
                  <a:schemeClr val="lt1"/>
                </a:solidFill>
                <a:latin typeface="Arial"/>
                <a:ea typeface="Arial"/>
                <a:cs typeface="Arial"/>
                <a:sym typeface="Arial"/>
              </a:rPr>
              <a:t>Dedicated compute to block attacks </a:t>
            </a:r>
            <a:endParaRPr/>
          </a:p>
        </p:txBody>
      </p:sp>
      <p:pic>
        <p:nvPicPr>
          <p:cNvPr id="689" name="Google Shape;689;p91"/>
          <p:cNvPicPr preferRelativeResize="0"/>
          <p:nvPr/>
        </p:nvPicPr>
        <p:blipFill rotWithShape="1">
          <a:blip r:embed="rId7">
            <a:alphaModFix/>
          </a:blip>
          <a:srcRect l="18247" t="18211" r="20047" b="21916"/>
          <a:stretch/>
        </p:blipFill>
        <p:spPr>
          <a:xfrm>
            <a:off x="5015697" y="3120600"/>
            <a:ext cx="677071" cy="656967"/>
          </a:xfrm>
          <a:prstGeom prst="rect">
            <a:avLst/>
          </a:prstGeom>
          <a:noFill/>
          <a:ln>
            <a:noFill/>
          </a:ln>
        </p:spPr>
      </p:pic>
      <p:sp>
        <p:nvSpPr>
          <p:cNvPr id="690" name="Google Shape;690;p91"/>
          <p:cNvSpPr/>
          <p:nvPr/>
        </p:nvSpPr>
        <p:spPr>
          <a:xfrm>
            <a:off x="4751429" y="4064618"/>
            <a:ext cx="1224564" cy="569305"/>
          </a:xfrm>
          <a:prstGeom prst="rect">
            <a:avLst/>
          </a:prstGeom>
          <a:noFill/>
          <a:ln>
            <a:noFill/>
          </a:ln>
        </p:spPr>
        <p:txBody>
          <a:bodyPr spcFirstLastPara="1" wrap="square" lIns="91425" tIns="0" rIns="91425" bIns="45700" anchor="t" anchorCtr="0">
            <a:noAutofit/>
          </a:bodyPr>
          <a:lstStyle/>
          <a:p>
            <a:pPr marL="0" marR="0" lvl="0" indent="0" algn="ctr" rtl="0">
              <a:lnSpc>
                <a:spcPct val="100000"/>
              </a:lnSpc>
              <a:spcBef>
                <a:spcPts val="0"/>
              </a:spcBef>
              <a:spcAft>
                <a:spcPts val="0"/>
              </a:spcAft>
              <a:buNone/>
            </a:pPr>
            <a:r>
              <a:rPr lang="en-US" sz="1100" b="0" i="0" u="none" strike="noStrike" cap="none">
                <a:solidFill>
                  <a:schemeClr val="lt1"/>
                </a:solidFill>
                <a:latin typeface="Arial"/>
                <a:ea typeface="Arial"/>
                <a:cs typeface="Arial"/>
                <a:sym typeface="Arial"/>
              </a:rPr>
              <a:t>Fast deployment without patching</a:t>
            </a:r>
            <a:endParaRPr/>
          </a:p>
        </p:txBody>
      </p:sp>
      <p:pic>
        <p:nvPicPr>
          <p:cNvPr id="691" name="Google Shape;691;p91"/>
          <p:cNvPicPr preferRelativeResize="0"/>
          <p:nvPr/>
        </p:nvPicPr>
        <p:blipFill rotWithShape="1">
          <a:blip r:embed="rId8">
            <a:alphaModFix/>
          </a:blip>
          <a:srcRect l="21533" t="23677" r="21367" b="18589"/>
          <a:stretch/>
        </p:blipFill>
        <p:spPr>
          <a:xfrm>
            <a:off x="6429114" y="3175344"/>
            <a:ext cx="678753" cy="624121"/>
          </a:xfrm>
          <a:prstGeom prst="rect">
            <a:avLst/>
          </a:prstGeom>
          <a:noFill/>
          <a:ln>
            <a:noFill/>
          </a:ln>
        </p:spPr>
      </p:pic>
      <p:sp>
        <p:nvSpPr>
          <p:cNvPr id="692" name="Google Shape;692;p91"/>
          <p:cNvSpPr/>
          <p:nvPr/>
        </p:nvSpPr>
        <p:spPr>
          <a:xfrm>
            <a:off x="6126493" y="4064618"/>
            <a:ext cx="1188717" cy="569305"/>
          </a:xfrm>
          <a:prstGeom prst="rect">
            <a:avLst/>
          </a:prstGeom>
          <a:noFill/>
          <a:ln>
            <a:noFill/>
          </a:ln>
        </p:spPr>
        <p:txBody>
          <a:bodyPr spcFirstLastPara="1" wrap="square" lIns="91425" tIns="0" rIns="91425" bIns="45700" anchor="t" anchorCtr="0">
            <a:noAutofit/>
          </a:bodyPr>
          <a:lstStyle/>
          <a:p>
            <a:pPr marL="0" marR="0" lvl="0" indent="0" algn="ctr" rtl="0">
              <a:lnSpc>
                <a:spcPct val="100000"/>
              </a:lnSpc>
              <a:spcBef>
                <a:spcPts val="0"/>
              </a:spcBef>
              <a:spcAft>
                <a:spcPts val="0"/>
              </a:spcAft>
              <a:buNone/>
            </a:pPr>
            <a:r>
              <a:rPr lang="en-US" sz="1100" b="0" i="0" u="none" strike="noStrike" cap="none">
                <a:solidFill>
                  <a:schemeClr val="lt1"/>
                </a:solidFill>
                <a:latin typeface="Arial"/>
                <a:ea typeface="Arial"/>
                <a:cs typeface="Arial"/>
                <a:sym typeface="Arial"/>
              </a:rPr>
              <a:t>Infoblox Reporting and Analytics</a:t>
            </a:r>
            <a:endParaRPr/>
          </a:p>
        </p:txBody>
      </p:sp>
      <p:sp>
        <p:nvSpPr>
          <p:cNvPr id="693" name="Google Shape;693;p91"/>
          <p:cNvSpPr/>
          <p:nvPr/>
        </p:nvSpPr>
        <p:spPr>
          <a:xfrm>
            <a:off x="237292" y="1043152"/>
            <a:ext cx="5846946" cy="69249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300"/>
              <a:buFont typeface="Arial"/>
              <a:buChar char="•"/>
            </a:pPr>
            <a:r>
              <a:rPr lang="en-US" sz="1300" b="0" i="0" u="none" strike="noStrike" cap="none">
                <a:solidFill>
                  <a:schemeClr val="accent4"/>
                </a:solidFill>
                <a:latin typeface="Arial"/>
                <a:ea typeface="Arial"/>
                <a:cs typeface="Arial"/>
                <a:sym typeface="Arial"/>
              </a:rPr>
              <a:t>Automatically detect &amp; stop widest range of attacks (reflection, DDoS, NXDOMAIN, amplification, TCP/UDP/ICMP floods, tunneling, reconnaissance, cache poisoning &amp; protocol anomalies); detect hijacking</a:t>
            </a:r>
            <a:endParaRPr/>
          </a:p>
        </p:txBody>
      </p:sp>
      <p:sp>
        <p:nvSpPr>
          <p:cNvPr id="694" name="Google Shape;694;p91"/>
          <p:cNvSpPr/>
          <p:nvPr/>
        </p:nvSpPr>
        <p:spPr>
          <a:xfrm>
            <a:off x="6615230" y="1046117"/>
            <a:ext cx="1978657" cy="69249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300"/>
              <a:buFont typeface="Arial"/>
              <a:buChar char="•"/>
            </a:pPr>
            <a:r>
              <a:rPr lang="en-US" sz="1300" b="0" i="0" u="none" strike="noStrike" cap="none">
                <a:solidFill>
                  <a:schemeClr val="lt2"/>
                </a:solidFill>
                <a:latin typeface="Arial"/>
                <a:ea typeface="Arial"/>
                <a:cs typeface="Arial"/>
                <a:sym typeface="Arial"/>
              </a:rPr>
              <a:t>Maintain DNS Integrity and Service Availability</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9" name="Shape 539"/>
          <p:cNvSpPr/>
          <p:nvPr/>
        </p:nvSpPr>
        <p:spPr>
          <a:xfrm>
            <a:off x="440071" y="2761802"/>
            <a:ext cx="1614580" cy="609035"/>
          </a:xfrm>
          <a:prstGeom prst="rect">
            <a:avLst/>
          </a:prstGeom>
          <a:solidFill>
            <a:schemeClr val="accent3"/>
          </a:solidFill>
          <a:ln>
            <a:noFill/>
          </a:ln>
        </p:spPr>
        <p:txBody>
          <a:bodyPr lIns="91340" tIns="45658" rIns="91340" bIns="45658" anchor="ctr" anchorCtr="0">
            <a:noAutofit/>
          </a:bodyPr>
          <a:lstStyle/>
          <a:p>
            <a:pPr algn="ctr" defTabSz="456778">
              <a:buClr>
                <a:prstClr val="white"/>
              </a:buClr>
              <a:buSzPct val="25000"/>
            </a:pPr>
            <a:r>
              <a:rPr lang="en" sz="1399" kern="1200" dirty="0">
                <a:solidFill>
                  <a:prstClr val="white"/>
                </a:solidFill>
              </a:rPr>
              <a:t>REST API</a:t>
            </a:r>
            <a:endParaRPr lang="en-US" sz="1399" kern="1200" dirty="0">
              <a:solidFill>
                <a:prstClr val="white"/>
              </a:solidFill>
            </a:endParaRPr>
          </a:p>
          <a:p>
            <a:pPr algn="ctr" defTabSz="456778">
              <a:buClr>
                <a:prstClr val="white"/>
              </a:buClr>
              <a:buSzPct val="25000"/>
            </a:pPr>
            <a:r>
              <a:rPr lang="en-US" sz="1399" kern="1200" dirty="0">
                <a:solidFill>
                  <a:prstClr val="white"/>
                </a:solidFill>
              </a:rPr>
              <a:t>Outbound API</a:t>
            </a:r>
            <a:endParaRPr lang="en" sz="1399" kern="1200" dirty="0">
              <a:solidFill>
                <a:prstClr val="white"/>
              </a:solidFill>
            </a:endParaRPr>
          </a:p>
        </p:txBody>
      </p:sp>
      <p:sp>
        <p:nvSpPr>
          <p:cNvPr id="540" name="Shape 540"/>
          <p:cNvSpPr/>
          <p:nvPr/>
        </p:nvSpPr>
        <p:spPr>
          <a:xfrm>
            <a:off x="440071" y="1907021"/>
            <a:ext cx="1614580" cy="609035"/>
          </a:xfrm>
          <a:prstGeom prst="rect">
            <a:avLst/>
          </a:prstGeom>
          <a:solidFill>
            <a:schemeClr val="accent2"/>
          </a:solidFill>
          <a:ln>
            <a:noFill/>
          </a:ln>
        </p:spPr>
        <p:txBody>
          <a:bodyPr lIns="91340" tIns="45658" rIns="91340" bIns="45658" anchor="ctr" anchorCtr="0">
            <a:noAutofit/>
          </a:bodyPr>
          <a:lstStyle/>
          <a:p>
            <a:pPr algn="ctr" defTabSz="456778">
              <a:buClr>
                <a:prstClr val="white"/>
              </a:buClr>
              <a:buSzPct val="25000"/>
            </a:pPr>
            <a:r>
              <a:rPr lang="en" sz="1399" kern="1200" dirty="0">
                <a:solidFill>
                  <a:prstClr val="white"/>
                </a:solidFill>
              </a:rPr>
              <a:t>Third-Party Propriety </a:t>
            </a:r>
          </a:p>
        </p:txBody>
      </p:sp>
      <p:sp>
        <p:nvSpPr>
          <p:cNvPr id="541" name="Shape 541"/>
          <p:cNvSpPr/>
          <p:nvPr/>
        </p:nvSpPr>
        <p:spPr>
          <a:xfrm>
            <a:off x="430555" y="1088629"/>
            <a:ext cx="1625201" cy="609035"/>
          </a:xfrm>
          <a:prstGeom prst="rect">
            <a:avLst/>
          </a:prstGeom>
          <a:solidFill>
            <a:schemeClr val="accent4"/>
          </a:solidFill>
          <a:ln>
            <a:noFill/>
          </a:ln>
        </p:spPr>
        <p:txBody>
          <a:bodyPr lIns="91340" tIns="45658" rIns="91340" bIns="45658" anchor="ctr" anchorCtr="0">
            <a:noAutofit/>
          </a:bodyPr>
          <a:lstStyle/>
          <a:p>
            <a:pPr algn="ctr" defTabSz="456778">
              <a:buClr>
                <a:prstClr val="white"/>
              </a:buClr>
              <a:buSzPct val="25000"/>
            </a:pPr>
            <a:r>
              <a:rPr lang="en" sz="1399" kern="1200">
                <a:solidFill>
                  <a:prstClr val="white"/>
                </a:solidFill>
              </a:rPr>
              <a:t>STIX/TAXII</a:t>
            </a:r>
          </a:p>
        </p:txBody>
      </p:sp>
      <p:sp>
        <p:nvSpPr>
          <p:cNvPr id="542" name="Shape 542"/>
          <p:cNvSpPr txBox="1"/>
          <p:nvPr/>
        </p:nvSpPr>
        <p:spPr>
          <a:xfrm>
            <a:off x="427156" y="3549893"/>
            <a:ext cx="1637133" cy="540663"/>
          </a:xfrm>
          <a:prstGeom prst="rect">
            <a:avLst/>
          </a:prstGeom>
          <a:noFill/>
          <a:ln>
            <a:solidFill>
              <a:schemeClr val="tx1"/>
            </a:solidFill>
          </a:ln>
        </p:spPr>
        <p:txBody>
          <a:bodyPr lIns="91340" tIns="45658" rIns="91340" bIns="45658" anchor="t" anchorCtr="0">
            <a:noAutofit/>
          </a:bodyPr>
          <a:lstStyle/>
          <a:p>
            <a:pPr algn="ctr" defTabSz="456778">
              <a:buSzPct val="25000"/>
            </a:pPr>
            <a:r>
              <a:rPr lang="en" sz="1399" b="1" kern="1200" dirty="0">
                <a:solidFill>
                  <a:srgbClr val="323232"/>
                </a:solidFill>
              </a:rPr>
              <a:t>Infoblox System Interfaces </a:t>
            </a:r>
          </a:p>
        </p:txBody>
      </p:sp>
      <p:sp>
        <p:nvSpPr>
          <p:cNvPr id="544" name="Shape 544"/>
          <p:cNvSpPr txBox="1"/>
          <p:nvPr/>
        </p:nvSpPr>
        <p:spPr>
          <a:xfrm>
            <a:off x="2501523" y="1031919"/>
            <a:ext cx="4516774" cy="2859674"/>
          </a:xfrm>
          <a:prstGeom prst="rect">
            <a:avLst/>
          </a:prstGeom>
          <a:noFill/>
          <a:ln>
            <a:noFill/>
          </a:ln>
        </p:spPr>
        <p:txBody>
          <a:bodyPr lIns="91340" tIns="45658" rIns="91340" bIns="45658" anchor="t" anchorCtr="0">
            <a:noAutofit/>
          </a:bodyPr>
          <a:lstStyle/>
          <a:p>
            <a:pPr marL="285486" indent="-285486" defTabSz="456778">
              <a:buSzPct val="100000"/>
              <a:buFont typeface="Arial"/>
              <a:buChar char="•"/>
            </a:pPr>
            <a:r>
              <a:rPr lang="en" sz="1798" b="1" kern="1200" dirty="0">
                <a:solidFill>
                  <a:srgbClr val="1C6BCA"/>
                </a:solidFill>
              </a:rPr>
              <a:t>Mitigation/Course of Action: </a:t>
            </a:r>
            <a:r>
              <a:rPr lang="en" sz="1798" kern="1200" dirty="0"/>
              <a:t>Enable 3</a:t>
            </a:r>
            <a:r>
              <a:rPr lang="en" sz="1798" kern="1200" baseline="30000" dirty="0"/>
              <a:t>rd</a:t>
            </a:r>
            <a:r>
              <a:rPr lang="en" sz="1798" kern="1200" dirty="0"/>
              <a:t> party to block IP and Domain</a:t>
            </a:r>
          </a:p>
          <a:p>
            <a:pPr marL="285486" indent="-285486" defTabSz="456778"/>
            <a:endParaRPr sz="1798" kern="1200" dirty="0"/>
          </a:p>
          <a:p>
            <a:pPr marL="285486" indent="-285486" defTabSz="456778">
              <a:buSzPct val="100000"/>
              <a:buFont typeface="Arial"/>
              <a:buChar char="•"/>
            </a:pPr>
            <a:r>
              <a:rPr lang="en" sz="1798" b="1" kern="1200" dirty="0">
                <a:solidFill>
                  <a:srgbClr val="72AF35"/>
                </a:solidFill>
              </a:rPr>
              <a:t>Indicator of Compromise: </a:t>
            </a:r>
            <a:r>
              <a:rPr lang="en" sz="1798" kern="1200" dirty="0"/>
              <a:t>DNSFW or Data Exfiltration event notification to trigger automated action or provide to the monitoring platform</a:t>
            </a:r>
          </a:p>
          <a:p>
            <a:pPr marL="285486" indent="-285486" defTabSz="456778"/>
            <a:endParaRPr sz="1798" kern="1200" dirty="0"/>
          </a:p>
          <a:p>
            <a:pPr marL="285486" indent="-285486" defTabSz="456778">
              <a:buSzPct val="100000"/>
              <a:buFont typeface="Arial"/>
              <a:buChar char="•"/>
            </a:pPr>
            <a:r>
              <a:rPr lang="en" sz="1798" b="1" kern="1200" dirty="0">
                <a:solidFill>
                  <a:srgbClr val="F17930"/>
                </a:solidFill>
              </a:rPr>
              <a:t>Data Enrichment: </a:t>
            </a:r>
            <a:r>
              <a:rPr lang="en" sz="1798" kern="1200" dirty="0"/>
              <a:t>3</a:t>
            </a:r>
            <a:r>
              <a:rPr lang="en" sz="1798" kern="1200" baseline="30000" dirty="0"/>
              <a:t>rd</a:t>
            </a:r>
            <a:r>
              <a:rPr lang="en" sz="1798" kern="1200" dirty="0"/>
              <a:t> party requests data (IP Address, DNS records, Location)</a:t>
            </a:r>
          </a:p>
        </p:txBody>
      </p:sp>
      <p:cxnSp>
        <p:nvCxnSpPr>
          <p:cNvPr id="9" name="Straight Connector 8"/>
          <p:cNvCxnSpPr/>
          <p:nvPr/>
        </p:nvCxnSpPr>
        <p:spPr>
          <a:xfrm flipH="1" flipV="1">
            <a:off x="6894930" y="957268"/>
            <a:ext cx="9293" cy="3343585"/>
          </a:xfrm>
          <a:prstGeom prst="line">
            <a:avLst/>
          </a:prstGeom>
          <a:ln>
            <a:solidFill>
              <a:schemeClr val="tx1">
                <a:lumMod val="50000"/>
                <a:lumOff val="50000"/>
              </a:schemeClr>
            </a:solidFill>
            <a:prstDash val="dash"/>
          </a:ln>
        </p:spPr>
        <p:style>
          <a:lnRef idx="1">
            <a:schemeClr val="accent2"/>
          </a:lnRef>
          <a:fillRef idx="0">
            <a:schemeClr val="accent2"/>
          </a:fillRef>
          <a:effectRef idx="0">
            <a:schemeClr val="accent2"/>
          </a:effectRef>
          <a:fontRef idx="minor">
            <a:schemeClr val="tx1"/>
          </a:fontRef>
        </p:style>
      </p:cxnSp>
      <p:sp>
        <p:nvSpPr>
          <p:cNvPr id="4" name="TextBox 3"/>
          <p:cNvSpPr txBox="1"/>
          <p:nvPr/>
        </p:nvSpPr>
        <p:spPr>
          <a:xfrm>
            <a:off x="7099500" y="833593"/>
            <a:ext cx="1847409" cy="3603145"/>
          </a:xfrm>
          <a:prstGeom prst="rect">
            <a:avLst/>
          </a:prstGeom>
          <a:noFill/>
        </p:spPr>
        <p:txBody>
          <a:bodyPr wrap="square" rtlCol="0">
            <a:noAutofit/>
          </a:bodyPr>
          <a:lstStyle/>
          <a:p>
            <a:pPr defTabSz="456778">
              <a:buClrTx/>
            </a:pPr>
            <a:r>
              <a:rPr lang="en-US" sz="1599" kern="1200" dirty="0">
                <a:solidFill>
                  <a:srgbClr val="1C6BCA"/>
                </a:solidFill>
                <a:ea typeface=""/>
                <a:cs typeface=""/>
              </a:rPr>
              <a:t>SIEM</a:t>
            </a:r>
          </a:p>
          <a:p>
            <a:pPr defTabSz="456778">
              <a:buClrTx/>
            </a:pPr>
            <a:endParaRPr lang="en-US" sz="1599" kern="1200" dirty="0">
              <a:solidFill>
                <a:srgbClr val="1C6BCA"/>
              </a:solidFill>
              <a:ea typeface=""/>
              <a:cs typeface=""/>
            </a:endParaRPr>
          </a:p>
          <a:p>
            <a:pPr defTabSz="456778">
              <a:buClrTx/>
            </a:pPr>
            <a:r>
              <a:rPr lang="en-US" sz="1599" kern="1200" dirty="0">
                <a:solidFill>
                  <a:srgbClr val="1C6BCA"/>
                </a:solidFill>
                <a:ea typeface=""/>
                <a:cs typeface=""/>
              </a:rPr>
              <a:t>Vulnerability Management</a:t>
            </a:r>
          </a:p>
          <a:p>
            <a:pPr defTabSz="456778">
              <a:buClrTx/>
            </a:pPr>
            <a:endParaRPr lang="en-US" sz="1599" kern="1200" dirty="0">
              <a:solidFill>
                <a:srgbClr val="1C6BCA"/>
              </a:solidFill>
              <a:ea typeface=""/>
              <a:cs typeface=""/>
            </a:endParaRPr>
          </a:p>
          <a:p>
            <a:pPr defTabSz="456778">
              <a:buClrTx/>
            </a:pPr>
            <a:r>
              <a:rPr lang="en-US" sz="1599" kern="1200" dirty="0">
                <a:solidFill>
                  <a:srgbClr val="1C6BCA"/>
                </a:solidFill>
                <a:ea typeface=""/>
                <a:cs typeface=""/>
              </a:rPr>
              <a:t>Advanced Threat Detection</a:t>
            </a:r>
          </a:p>
          <a:p>
            <a:pPr defTabSz="456778">
              <a:buClrTx/>
            </a:pPr>
            <a:endParaRPr lang="en-US" sz="1599" kern="1200" dirty="0">
              <a:solidFill>
                <a:srgbClr val="1C6BCA"/>
              </a:solidFill>
              <a:ea typeface=""/>
              <a:cs typeface=""/>
            </a:endParaRPr>
          </a:p>
          <a:p>
            <a:pPr defTabSz="456778">
              <a:buClrTx/>
            </a:pPr>
            <a:r>
              <a:rPr lang="en-US" sz="1599" kern="1200" dirty="0">
                <a:solidFill>
                  <a:srgbClr val="1C6BCA"/>
                </a:solidFill>
                <a:ea typeface=""/>
                <a:cs typeface=""/>
              </a:rPr>
              <a:t>NAC</a:t>
            </a:r>
          </a:p>
          <a:p>
            <a:pPr defTabSz="456778">
              <a:buClrTx/>
            </a:pPr>
            <a:endParaRPr lang="en-US" sz="1599" kern="1200" dirty="0">
              <a:solidFill>
                <a:srgbClr val="1C6BCA"/>
              </a:solidFill>
              <a:ea typeface=""/>
              <a:cs typeface=""/>
            </a:endParaRPr>
          </a:p>
          <a:p>
            <a:pPr defTabSz="456778">
              <a:buClrTx/>
            </a:pPr>
            <a:r>
              <a:rPr lang="en-US" sz="1599" kern="1200" dirty="0">
                <a:solidFill>
                  <a:srgbClr val="1C6BCA"/>
                </a:solidFill>
                <a:ea typeface=""/>
                <a:cs typeface=""/>
              </a:rPr>
              <a:t>Next Gen Endpoint Security</a:t>
            </a:r>
          </a:p>
          <a:p>
            <a:pPr defTabSz="456778">
              <a:buClrTx/>
            </a:pPr>
            <a:endParaRPr lang="en-US" sz="1599" kern="1200" dirty="0">
              <a:solidFill>
                <a:srgbClr val="1C6BCA"/>
              </a:solidFill>
              <a:ea typeface=""/>
              <a:cs typeface=""/>
            </a:endParaRPr>
          </a:p>
          <a:p>
            <a:pPr defTabSz="456778">
              <a:buClrTx/>
            </a:pPr>
            <a:r>
              <a:rPr lang="en-US" sz="1599" kern="1200" dirty="0">
                <a:solidFill>
                  <a:srgbClr val="1C6BCA"/>
                </a:solidFill>
                <a:ea typeface=""/>
                <a:cs typeface=""/>
              </a:rPr>
              <a:t>ITSM</a:t>
            </a:r>
          </a:p>
          <a:p>
            <a:pPr defTabSz="456778">
              <a:buClrTx/>
            </a:pPr>
            <a:endParaRPr lang="en-US" sz="1599" kern="1200" dirty="0">
              <a:solidFill>
                <a:srgbClr val="1C6BCA"/>
              </a:solidFill>
              <a:ea typeface=""/>
              <a:cs typeface=""/>
            </a:endParaRPr>
          </a:p>
          <a:p>
            <a:pPr defTabSz="456778">
              <a:buClrTx/>
            </a:pPr>
            <a:endParaRPr lang="en-US" sz="1599" kern="1200" dirty="0">
              <a:solidFill>
                <a:srgbClr val="1C6BCA"/>
              </a:solidFill>
              <a:ea typeface=""/>
              <a:cs typeface=""/>
            </a:endParaRPr>
          </a:p>
          <a:p>
            <a:pPr defTabSz="456778">
              <a:buClrTx/>
            </a:pPr>
            <a:endParaRPr lang="en-US" sz="1599" kern="1200" dirty="0">
              <a:solidFill>
                <a:srgbClr val="1C6BCA"/>
              </a:solidFill>
              <a:ea typeface=""/>
              <a:cs typeface=""/>
            </a:endParaRPr>
          </a:p>
        </p:txBody>
      </p:sp>
      <p:sp>
        <p:nvSpPr>
          <p:cNvPr id="10" name="Title 1">
            <a:extLst>
              <a:ext uri="{FF2B5EF4-FFF2-40B4-BE49-F238E27FC236}">
                <a16:creationId xmlns:a16="http://schemas.microsoft.com/office/drawing/2014/main" id="{53C25A3F-D324-314F-A886-B012EEF3AA11}"/>
              </a:ext>
            </a:extLst>
          </p:cNvPr>
          <p:cNvSpPr txBox="1">
            <a:spLocks/>
          </p:cNvSpPr>
          <p:nvPr/>
        </p:nvSpPr>
        <p:spPr>
          <a:xfrm>
            <a:off x="236242" y="106472"/>
            <a:ext cx="8368156" cy="547179"/>
          </a:xfrm>
          <a:prstGeom prst="rect">
            <a:avLst/>
          </a:prstGeom>
        </p:spPr>
        <p:txBody>
          <a:bodyPr vert="horz" lIns="91355" tIns="45678" rIns="91355" bIns="45678" rtlCol="0" anchor="ctr" anchorCtr="0">
            <a:normAutofit/>
          </a:bodyPr>
          <a:lstStyle>
            <a:lvl1pPr algn="l" defTabSz="685800" rtl="0" eaLnBrk="1" latinLnBrk="0" hangingPunct="1">
              <a:lnSpc>
                <a:spcPts val="3200"/>
              </a:lnSpc>
              <a:spcBef>
                <a:spcPct val="0"/>
              </a:spcBef>
              <a:buNone/>
              <a:defRPr sz="2800" b="0" i="0" kern="1200" cap="none">
                <a:solidFill>
                  <a:schemeClr val="tx1">
                    <a:lumMod val="75000"/>
                    <a:lumOff val="25000"/>
                  </a:schemeClr>
                </a:solidFill>
                <a:effectLst/>
                <a:latin typeface="Arial" panose="020B0604020202020204" pitchFamily="34" charset="0"/>
                <a:ea typeface="+mj-ea"/>
                <a:cs typeface="Arial" panose="020B0604020202020204" pitchFamily="34" charset="0"/>
              </a:defRPr>
            </a:lvl1pPr>
          </a:lstStyle>
          <a:p>
            <a:r>
              <a:rPr lang="en-US" sz="2797" dirty="0"/>
              <a:t>Infoblox Cyber Security Ecosystem API Integrations</a:t>
            </a:r>
          </a:p>
        </p:txBody>
      </p:sp>
    </p:spTree>
    <p:extLst>
      <p:ext uri="{BB962C8B-B14F-4D97-AF65-F5344CB8AC3E}">
        <p14:creationId xmlns:p14="http://schemas.microsoft.com/office/powerpoint/2010/main" val="11976675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a:t>Infoblox Threat Intelligence</a:t>
            </a:r>
          </a:p>
        </p:txBody>
      </p:sp>
      <p:grpSp>
        <p:nvGrpSpPr>
          <p:cNvPr id="4" name="Group 3"/>
          <p:cNvGrpSpPr/>
          <p:nvPr/>
        </p:nvGrpSpPr>
        <p:grpSpPr>
          <a:xfrm>
            <a:off x="2408051" y="1383219"/>
            <a:ext cx="2095422" cy="2844580"/>
            <a:chOff x="3540047" y="1030608"/>
            <a:chExt cx="2097362" cy="2847214"/>
          </a:xfrm>
        </p:grpSpPr>
        <p:sp>
          <p:nvSpPr>
            <p:cNvPr id="15" name="Rectangle 14"/>
            <p:cNvSpPr/>
            <p:nvPr/>
          </p:nvSpPr>
          <p:spPr>
            <a:xfrm>
              <a:off x="3540047" y="1030608"/>
              <a:ext cx="2097362" cy="2847214"/>
            </a:xfrm>
            <a:prstGeom prst="rect">
              <a:avLst/>
            </a:prstGeom>
            <a:solidFill>
              <a:schemeClr val="tx1">
                <a:lumMod val="10000"/>
                <a:lumOff val="9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bIns="182711" rtlCol="0" anchor="b"/>
            <a:lstStyle/>
            <a:p>
              <a:pPr algn="ctr"/>
              <a:endParaRPr lang="en-US" sz="1599" dirty="0">
                <a:solidFill>
                  <a:schemeClr val="tx1"/>
                </a:solidFill>
              </a:endParaRPr>
            </a:p>
          </p:txBody>
        </p:sp>
        <p:sp>
          <p:nvSpPr>
            <p:cNvPr id="16" name="Oval 15"/>
            <p:cNvSpPr/>
            <p:nvPr/>
          </p:nvSpPr>
          <p:spPr>
            <a:xfrm>
              <a:off x="3810589" y="1202971"/>
              <a:ext cx="1556278" cy="1556278"/>
            </a:xfrm>
            <a:prstGeom prst="ellipse">
              <a:avLst/>
            </a:prstGeom>
            <a:solidFill>
              <a:schemeClr val="accent2"/>
            </a:solid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55" tIns="45678" rIns="91355" bIns="45678" numCol="1" spcCol="0" rtlCol="0" fromWordArt="0" anchor="ctr" anchorCtr="0" forceAA="0" compatLnSpc="1">
              <a:prstTxWarp prst="textNoShape">
                <a:avLst/>
              </a:prstTxWarp>
              <a:noAutofit/>
            </a:bodyPr>
            <a:lstStyle/>
            <a:p>
              <a:pPr algn="ctr"/>
              <a:endParaRPr lang="en-US" sz="1399" dirty="0">
                <a:solidFill>
                  <a:schemeClr val="tx1"/>
                </a:solidFill>
              </a:endParaRPr>
            </a:p>
          </p:txBody>
        </p:sp>
      </p:grpSp>
      <p:grpSp>
        <p:nvGrpSpPr>
          <p:cNvPr id="5" name="Group 4"/>
          <p:cNvGrpSpPr/>
          <p:nvPr/>
        </p:nvGrpSpPr>
        <p:grpSpPr>
          <a:xfrm>
            <a:off x="4574792" y="1387709"/>
            <a:ext cx="2022268" cy="2840088"/>
            <a:chOff x="6513935" y="1035104"/>
            <a:chExt cx="2024140" cy="2842718"/>
          </a:xfrm>
        </p:grpSpPr>
        <p:sp>
          <p:nvSpPr>
            <p:cNvPr id="45" name="Rectangle 44"/>
            <p:cNvSpPr/>
            <p:nvPr/>
          </p:nvSpPr>
          <p:spPr>
            <a:xfrm>
              <a:off x="6513935" y="1035104"/>
              <a:ext cx="2024140" cy="2842718"/>
            </a:xfrm>
            <a:prstGeom prst="rect">
              <a:avLst/>
            </a:prstGeom>
            <a:solidFill>
              <a:schemeClr val="tx1">
                <a:lumMod val="10000"/>
                <a:lumOff val="9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bIns="182711" rtlCol="0" anchor="b"/>
            <a:lstStyle/>
            <a:p>
              <a:pPr algn="ctr"/>
              <a:endParaRPr lang="en-US" sz="1599" dirty="0">
                <a:solidFill>
                  <a:schemeClr val="tx1"/>
                </a:solidFill>
              </a:endParaRPr>
            </a:p>
          </p:txBody>
        </p:sp>
        <p:sp>
          <p:nvSpPr>
            <p:cNvPr id="28" name="Oval 27"/>
            <p:cNvSpPr/>
            <p:nvPr/>
          </p:nvSpPr>
          <p:spPr>
            <a:xfrm>
              <a:off x="6747866" y="1204024"/>
              <a:ext cx="1556278" cy="1556278"/>
            </a:xfrm>
            <a:prstGeom prst="ellipse">
              <a:avLst/>
            </a:prstGeom>
            <a:solidFill>
              <a:schemeClr val="accent4"/>
            </a:solid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55" tIns="45678" rIns="91355" bIns="45678" numCol="1" spcCol="0" rtlCol="0" fromWordArt="0" anchor="ctr" anchorCtr="0" forceAA="0" compatLnSpc="1">
              <a:prstTxWarp prst="textNoShape">
                <a:avLst/>
              </a:prstTxWarp>
              <a:noAutofit/>
            </a:bodyPr>
            <a:lstStyle/>
            <a:p>
              <a:pPr algn="ctr"/>
              <a:endParaRPr lang="en-US" sz="1399" dirty="0">
                <a:solidFill>
                  <a:schemeClr val="tx1"/>
                </a:solidFill>
              </a:endParaRPr>
            </a:p>
          </p:txBody>
        </p:sp>
        <p:sp>
          <p:nvSpPr>
            <p:cNvPr id="42" name="Rectangle 41"/>
            <p:cNvSpPr/>
            <p:nvPr/>
          </p:nvSpPr>
          <p:spPr>
            <a:xfrm>
              <a:off x="6513935" y="2999007"/>
              <a:ext cx="1985158" cy="569304"/>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99" b="1" dirty="0">
                  <a:solidFill>
                    <a:schemeClr val="tx1"/>
                  </a:solidFill>
                </a:rPr>
                <a:t>Operationalize Threat Intelligence Data</a:t>
              </a:r>
            </a:p>
          </p:txBody>
        </p:sp>
      </p:grpSp>
      <p:sp>
        <p:nvSpPr>
          <p:cNvPr id="22" name="Rectangle 21"/>
          <p:cNvSpPr/>
          <p:nvPr/>
        </p:nvSpPr>
        <p:spPr>
          <a:xfrm>
            <a:off x="2488795" y="3264922"/>
            <a:ext cx="1882767" cy="833733"/>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99" b="1" dirty="0">
                <a:solidFill>
                  <a:schemeClr val="tx1"/>
                </a:solidFill>
              </a:rPr>
              <a:t>Easily Deploy Threat Intelligence Data to Mitigate Threats</a:t>
            </a:r>
            <a:endParaRPr lang="en-US" sz="1499" dirty="0">
              <a:solidFill>
                <a:schemeClr val="tx1"/>
              </a:solidFill>
            </a:endParaRPr>
          </a:p>
        </p:txBody>
      </p:sp>
      <p:sp>
        <p:nvSpPr>
          <p:cNvPr id="23" name="Subtitle 1"/>
          <p:cNvSpPr txBox="1">
            <a:spLocks/>
          </p:cNvSpPr>
          <p:nvPr/>
        </p:nvSpPr>
        <p:spPr>
          <a:xfrm>
            <a:off x="277032" y="617583"/>
            <a:ext cx="8310516" cy="321694"/>
          </a:xfrm>
          <a:prstGeom prst="rect">
            <a:avLst/>
          </a:prstGeom>
        </p:spPr>
        <p:txBody>
          <a:bodyPr/>
          <a:lstStyle>
            <a:lvl1pPr marL="290513" indent="-290513" algn="l" defTabSz="4572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1pPr>
            <a:lvl2pPr marL="568325" indent="-166688" algn="l" defTabSz="4572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747713" indent="-179388" algn="l" defTabSz="457200" rtl="0" eaLnBrk="1" latinLnBrk="0" hangingPunct="1">
              <a:spcBef>
                <a:spcPct val="20000"/>
              </a:spcBef>
              <a:buClr>
                <a:schemeClr val="accent2"/>
              </a:buClr>
              <a:buFont typeface="Lucida Grande"/>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798" dirty="0"/>
              <a:t>Increase ROI from Threat Intel Investments</a:t>
            </a:r>
            <a:endParaRPr lang="en-US" sz="1798" b="1" dirty="0">
              <a:solidFill>
                <a:srgbClr val="656565"/>
              </a:solidFill>
            </a:endParaRPr>
          </a:p>
        </p:txBody>
      </p:sp>
      <p:grpSp>
        <p:nvGrpSpPr>
          <p:cNvPr id="7" name="Group 6"/>
          <p:cNvGrpSpPr/>
          <p:nvPr/>
        </p:nvGrpSpPr>
        <p:grpSpPr>
          <a:xfrm>
            <a:off x="223715" y="1387709"/>
            <a:ext cx="2112901" cy="2840088"/>
            <a:chOff x="559884" y="1035104"/>
            <a:chExt cx="2114857" cy="2842718"/>
          </a:xfrm>
        </p:grpSpPr>
        <p:grpSp>
          <p:nvGrpSpPr>
            <p:cNvPr id="2" name="Group 1"/>
            <p:cNvGrpSpPr/>
            <p:nvPr/>
          </p:nvGrpSpPr>
          <p:grpSpPr>
            <a:xfrm>
              <a:off x="559884" y="1035104"/>
              <a:ext cx="2114857" cy="2842718"/>
              <a:chOff x="559884" y="1035104"/>
              <a:chExt cx="2114857" cy="2842718"/>
            </a:xfrm>
          </p:grpSpPr>
          <p:sp>
            <p:nvSpPr>
              <p:cNvPr id="46" name="Rectangle 45"/>
              <p:cNvSpPr/>
              <p:nvPr/>
            </p:nvSpPr>
            <p:spPr>
              <a:xfrm>
                <a:off x="559884" y="1035104"/>
                <a:ext cx="2097362" cy="2842718"/>
              </a:xfrm>
              <a:prstGeom prst="rect">
                <a:avLst/>
              </a:prstGeom>
              <a:solidFill>
                <a:schemeClr val="tx1">
                  <a:lumMod val="10000"/>
                  <a:lumOff val="9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bIns="182711" rtlCol="0" anchor="b"/>
              <a:lstStyle/>
              <a:p>
                <a:pPr algn="ctr"/>
                <a:endParaRPr lang="en-US" sz="1599" dirty="0">
                  <a:solidFill>
                    <a:schemeClr val="tx1"/>
                  </a:solidFill>
                </a:endParaRPr>
              </a:p>
            </p:txBody>
          </p:sp>
          <p:sp>
            <p:nvSpPr>
              <p:cNvPr id="27" name="Oval 26"/>
              <p:cNvSpPr/>
              <p:nvPr/>
            </p:nvSpPr>
            <p:spPr>
              <a:xfrm>
                <a:off x="830426" y="1202971"/>
                <a:ext cx="1556278" cy="1556278"/>
              </a:xfrm>
              <a:prstGeom prst="ellipse">
                <a:avLst/>
              </a:prstGeom>
              <a:solidFill>
                <a:schemeClr val="accent3"/>
              </a:solid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55" tIns="45678" rIns="91355" bIns="45678" numCol="1" spcCol="0" rtlCol="0" fromWordArt="0" anchor="ctr" anchorCtr="0" forceAA="0" compatLnSpc="1">
                <a:prstTxWarp prst="textNoShape">
                  <a:avLst/>
                </a:prstTxWarp>
                <a:noAutofit/>
              </a:bodyPr>
              <a:lstStyle/>
              <a:p>
                <a:pPr algn="ctr"/>
                <a:endParaRPr lang="en-US" sz="1399" dirty="0">
                  <a:solidFill>
                    <a:schemeClr val="tx1"/>
                  </a:solidFill>
                </a:endParaRPr>
              </a:p>
            </p:txBody>
          </p:sp>
          <p:sp>
            <p:nvSpPr>
              <p:cNvPr id="43" name="Rectangle 42"/>
              <p:cNvSpPr/>
              <p:nvPr/>
            </p:nvSpPr>
            <p:spPr>
              <a:xfrm>
                <a:off x="559884" y="3024805"/>
                <a:ext cx="2114857" cy="569304"/>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99" b="1" dirty="0">
                    <a:solidFill>
                      <a:schemeClr val="tx1"/>
                    </a:solidFill>
                  </a:rPr>
                  <a:t>Easily Acquire, Manage and Distribute Threat Intelligence Data</a:t>
                </a:r>
                <a:endParaRPr lang="en-US" sz="1499" dirty="0">
                  <a:solidFill>
                    <a:schemeClr val="tx1"/>
                  </a:solidFill>
                </a:endParaRPr>
              </a:p>
            </p:txBody>
          </p:sp>
        </p:gr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13200" y="1422427"/>
              <a:ext cx="990730" cy="1114572"/>
            </a:xfrm>
            <a:prstGeom prst="rect">
              <a:avLst/>
            </a:prstGeom>
          </p:spPr>
        </p:pic>
      </p:grpSp>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74499" y="1957388"/>
            <a:ext cx="960474" cy="826006"/>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093727" y="1960092"/>
            <a:ext cx="1016746" cy="911306"/>
          </a:xfrm>
          <a:prstGeom prst="rect">
            <a:avLst/>
          </a:prstGeom>
        </p:spPr>
      </p:pic>
      <p:sp>
        <p:nvSpPr>
          <p:cNvPr id="21" name="Content Placeholder 3"/>
          <p:cNvSpPr txBox="1">
            <a:spLocks/>
          </p:cNvSpPr>
          <p:nvPr/>
        </p:nvSpPr>
        <p:spPr>
          <a:xfrm>
            <a:off x="6699028" y="1396328"/>
            <a:ext cx="2345867" cy="937170"/>
          </a:xfrm>
          <a:prstGeom prst="rect">
            <a:avLst/>
          </a:prstGeom>
          <a:solidFill>
            <a:schemeClr val="tx2"/>
          </a:solidFill>
        </p:spPr>
        <p:txBody>
          <a:bodyPr vert="horz" lIns="0" tIns="0" rIns="0" bIns="0" rtlCol="0" anchor="ctr">
            <a:noAutofit/>
          </a:bodyPr>
          <a:lstStyle>
            <a:lvl1pPr marL="171450" indent="-171450" algn="l" defTabSz="457200" rtl="0" eaLnBrk="1" latinLnBrk="0" hangingPunct="1">
              <a:spcBef>
                <a:spcPct val="20000"/>
              </a:spcBef>
              <a:buClr>
                <a:schemeClr val="tx1"/>
              </a:buClr>
              <a:buFont typeface="Arial" pitchFamily="34" charset="0"/>
              <a:buChar char="•"/>
              <a:tabLst>
                <a:tab pos="171450" algn="l"/>
              </a:tabLst>
              <a:defRPr lang="en-US" sz="2000" kern="1200" dirty="0" smtClean="0">
                <a:solidFill>
                  <a:schemeClr val="tx1"/>
                </a:solidFill>
                <a:latin typeface="+mn-lt"/>
                <a:ea typeface="+mn-ea"/>
                <a:cs typeface="+mn-cs"/>
              </a:defRPr>
            </a:lvl1pPr>
            <a:lvl2pPr marL="454025" indent="-166688" algn="l" defTabSz="457200" rtl="0" eaLnBrk="1" latinLnBrk="0" hangingPunct="1">
              <a:spcBef>
                <a:spcPct val="20000"/>
              </a:spcBef>
              <a:buClr>
                <a:schemeClr val="tx1"/>
              </a:buClr>
              <a:buFont typeface="Arial" pitchFamily="34" charset="0"/>
              <a:buChar char="̶"/>
              <a:defRPr lang="en-US" sz="1800" kern="1200" dirty="0" smtClean="0">
                <a:solidFill>
                  <a:schemeClr val="tx1"/>
                </a:solidFill>
                <a:latin typeface="+mn-lt"/>
                <a:ea typeface="+mn-ea"/>
                <a:cs typeface="+mn-cs"/>
              </a:defRPr>
            </a:lvl2pPr>
            <a:lvl3pPr marL="747713" indent="-179388" algn="l" defTabSz="457200" rtl="0" eaLnBrk="1" latinLnBrk="0" hangingPunct="1">
              <a:spcBef>
                <a:spcPct val="20000"/>
              </a:spcBef>
              <a:buClr>
                <a:schemeClr val="tx1"/>
              </a:buClr>
              <a:buFont typeface="Lucida Grande"/>
              <a:buChar char="-"/>
              <a:defRPr lang="en-US" sz="1600" kern="1200" dirty="0" smtClean="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99" dirty="0">
                <a:solidFill>
                  <a:schemeClr val="bg1"/>
                </a:solidFill>
              </a:rPr>
              <a:t>Out-of-the-box Integration </a:t>
            </a:r>
            <a:br>
              <a:rPr lang="en-US" sz="1199" dirty="0">
                <a:solidFill>
                  <a:schemeClr val="bg1"/>
                </a:solidFill>
              </a:rPr>
            </a:br>
            <a:r>
              <a:rPr lang="en-US" sz="1199" dirty="0">
                <a:solidFill>
                  <a:schemeClr val="bg1"/>
                </a:solidFill>
              </a:rPr>
              <a:t>of native threat intelligence with DDI for policy enforcement</a:t>
            </a:r>
          </a:p>
        </p:txBody>
      </p:sp>
      <p:sp>
        <p:nvSpPr>
          <p:cNvPr id="25" name="Content Placeholder 3"/>
          <p:cNvSpPr txBox="1">
            <a:spLocks/>
          </p:cNvSpPr>
          <p:nvPr/>
        </p:nvSpPr>
        <p:spPr>
          <a:xfrm>
            <a:off x="6699028" y="3304891"/>
            <a:ext cx="2345867" cy="906080"/>
          </a:xfrm>
          <a:prstGeom prst="rect">
            <a:avLst/>
          </a:prstGeom>
          <a:solidFill>
            <a:schemeClr val="accent2"/>
          </a:solidFill>
        </p:spPr>
        <p:txBody>
          <a:bodyPr vert="horz" lIns="0" tIns="0" rIns="0" bIns="0" rtlCol="0" anchor="ctr">
            <a:noAutofit/>
          </a:bodyPr>
          <a:lstStyle>
            <a:lvl1pPr marL="171450" indent="-171450" algn="l" defTabSz="457200" rtl="0" eaLnBrk="1" latinLnBrk="0" hangingPunct="1">
              <a:spcBef>
                <a:spcPct val="20000"/>
              </a:spcBef>
              <a:buClr>
                <a:schemeClr val="tx1"/>
              </a:buClr>
              <a:buFont typeface="Arial" pitchFamily="34" charset="0"/>
              <a:buChar char="•"/>
              <a:tabLst>
                <a:tab pos="171450" algn="l"/>
              </a:tabLst>
              <a:defRPr lang="en-US" sz="2000" kern="1200" dirty="0" smtClean="0">
                <a:solidFill>
                  <a:schemeClr val="tx1"/>
                </a:solidFill>
                <a:latin typeface="+mn-lt"/>
                <a:ea typeface="+mn-ea"/>
                <a:cs typeface="+mn-cs"/>
              </a:defRPr>
            </a:lvl1pPr>
            <a:lvl2pPr marL="454025" indent="-166688" algn="l" defTabSz="457200" rtl="0" eaLnBrk="1" latinLnBrk="0" hangingPunct="1">
              <a:spcBef>
                <a:spcPct val="20000"/>
              </a:spcBef>
              <a:buClr>
                <a:schemeClr val="tx1"/>
              </a:buClr>
              <a:buFont typeface="Arial" pitchFamily="34" charset="0"/>
              <a:buChar char="̶"/>
              <a:defRPr lang="en-US" sz="1800" kern="1200" dirty="0" smtClean="0">
                <a:solidFill>
                  <a:schemeClr val="tx1"/>
                </a:solidFill>
                <a:latin typeface="+mn-lt"/>
                <a:ea typeface="+mn-ea"/>
                <a:cs typeface="+mn-cs"/>
              </a:defRPr>
            </a:lvl2pPr>
            <a:lvl3pPr marL="747713" indent="-179388" algn="l" defTabSz="457200" rtl="0" eaLnBrk="1" latinLnBrk="0" hangingPunct="1">
              <a:spcBef>
                <a:spcPct val="20000"/>
              </a:spcBef>
              <a:buClr>
                <a:schemeClr val="tx1"/>
              </a:buClr>
              <a:buFont typeface="Lucida Grande"/>
              <a:buChar char="-"/>
              <a:defRPr lang="en-US" sz="1600" kern="1200" dirty="0" smtClean="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99" dirty="0">
                <a:solidFill>
                  <a:schemeClr val="bg1"/>
                </a:solidFill>
              </a:rPr>
              <a:t>Distribution of threat intelligence </a:t>
            </a:r>
            <a:br>
              <a:rPr lang="en-US" sz="1199" dirty="0">
                <a:solidFill>
                  <a:schemeClr val="bg1"/>
                </a:solidFill>
              </a:rPr>
            </a:br>
            <a:r>
              <a:rPr lang="en-US" sz="1199" dirty="0">
                <a:solidFill>
                  <a:schemeClr val="bg1"/>
                </a:solidFill>
              </a:rPr>
              <a:t>to existing security infrastructure to prevent future attacks</a:t>
            </a:r>
          </a:p>
        </p:txBody>
      </p:sp>
      <p:sp>
        <p:nvSpPr>
          <p:cNvPr id="26" name="Content Placeholder 3"/>
          <p:cNvSpPr txBox="1">
            <a:spLocks/>
          </p:cNvSpPr>
          <p:nvPr/>
        </p:nvSpPr>
        <p:spPr>
          <a:xfrm>
            <a:off x="6699023" y="2350367"/>
            <a:ext cx="2352236" cy="932550"/>
          </a:xfrm>
          <a:prstGeom prst="rect">
            <a:avLst/>
          </a:prstGeom>
          <a:solidFill>
            <a:schemeClr val="accent4"/>
          </a:solidFill>
        </p:spPr>
        <p:txBody>
          <a:bodyPr vert="horz" lIns="0" tIns="0" rIns="0" bIns="0" rtlCol="0" anchor="ctr">
            <a:noAutofit/>
          </a:bodyPr>
          <a:lstStyle>
            <a:lvl1pPr marL="171450" indent="-171450" algn="l" defTabSz="457200" rtl="0" eaLnBrk="1" latinLnBrk="0" hangingPunct="1">
              <a:spcBef>
                <a:spcPct val="20000"/>
              </a:spcBef>
              <a:buClr>
                <a:schemeClr val="tx1"/>
              </a:buClr>
              <a:buFont typeface="Arial" pitchFamily="34" charset="0"/>
              <a:buChar char="•"/>
              <a:tabLst>
                <a:tab pos="171450" algn="l"/>
              </a:tabLst>
              <a:defRPr lang="en-US" sz="2000" kern="1200" dirty="0" smtClean="0">
                <a:solidFill>
                  <a:schemeClr val="tx1"/>
                </a:solidFill>
                <a:latin typeface="+mn-lt"/>
                <a:ea typeface="+mn-ea"/>
                <a:cs typeface="+mn-cs"/>
              </a:defRPr>
            </a:lvl1pPr>
            <a:lvl2pPr marL="454025" indent="-166688" algn="l" defTabSz="457200" rtl="0" eaLnBrk="1" latinLnBrk="0" hangingPunct="1">
              <a:spcBef>
                <a:spcPct val="20000"/>
              </a:spcBef>
              <a:buClr>
                <a:schemeClr val="tx1"/>
              </a:buClr>
              <a:buFont typeface="Arial" pitchFamily="34" charset="0"/>
              <a:buChar char="̶"/>
              <a:defRPr lang="en-US" sz="1800" kern="1200" dirty="0" smtClean="0">
                <a:solidFill>
                  <a:schemeClr val="tx1"/>
                </a:solidFill>
                <a:latin typeface="+mn-lt"/>
                <a:ea typeface="+mn-ea"/>
                <a:cs typeface="+mn-cs"/>
              </a:defRPr>
            </a:lvl2pPr>
            <a:lvl3pPr marL="747713" indent="-179388" algn="l" defTabSz="457200" rtl="0" eaLnBrk="1" latinLnBrk="0" hangingPunct="1">
              <a:spcBef>
                <a:spcPct val="20000"/>
              </a:spcBef>
              <a:buClr>
                <a:schemeClr val="tx1"/>
              </a:buClr>
              <a:buFont typeface="Lucida Grande"/>
              <a:buChar char="-"/>
              <a:defRPr lang="en-US" sz="1600" kern="1200" dirty="0" smtClean="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99" dirty="0">
                <a:solidFill>
                  <a:schemeClr val="bg1"/>
                </a:solidFill>
              </a:rPr>
              <a:t>Verified and curated threat intelligence with &lt;.01% historic rate of false positives</a:t>
            </a:r>
          </a:p>
        </p:txBody>
      </p:sp>
    </p:spTree>
    <p:extLst>
      <p:ext uri="{BB962C8B-B14F-4D97-AF65-F5344CB8AC3E}">
        <p14:creationId xmlns:p14="http://schemas.microsoft.com/office/powerpoint/2010/main" val="409774626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92"/>
          <p:cNvSpPr txBox="1">
            <a:spLocks noGrp="1"/>
          </p:cNvSpPr>
          <p:nvPr>
            <p:ph type="title"/>
          </p:nvPr>
        </p:nvSpPr>
        <p:spPr>
          <a:xfrm>
            <a:off x="267275" y="123104"/>
            <a:ext cx="8481518" cy="783972"/>
          </a:xfrm>
          <a:prstGeom prst="rect">
            <a:avLst/>
          </a:prstGeom>
          <a:noFill/>
          <a:ln>
            <a:noFill/>
          </a:ln>
        </p:spPr>
        <p:txBody>
          <a:bodyPr spcFirstLastPara="1" wrap="square" lIns="45700" tIns="45700" rIns="45700" bIns="45700" anchor="ctr" anchorCtr="0">
            <a:normAutofit/>
          </a:bodyPr>
          <a:lstStyle/>
          <a:p>
            <a:pPr marL="0" lvl="0" indent="0" algn="l" rtl="0">
              <a:lnSpc>
                <a:spcPct val="80000"/>
              </a:lnSpc>
              <a:spcBef>
                <a:spcPts val="0"/>
              </a:spcBef>
              <a:spcAft>
                <a:spcPts val="0"/>
              </a:spcAft>
              <a:buSzPts val="2800"/>
              <a:buNone/>
            </a:pPr>
            <a:r>
              <a:rPr lang="en-US">
                <a:solidFill>
                  <a:srgbClr val="5E5E5E"/>
                </a:solidFill>
              </a:rPr>
              <a:t>Infoblox Cloud Access Portal</a:t>
            </a:r>
            <a:endParaRPr/>
          </a:p>
        </p:txBody>
      </p:sp>
      <p:pic>
        <p:nvPicPr>
          <p:cNvPr id="700" name="Google Shape;700;p92" descr="Graphical user interface, website&#10;&#10;Description automatically generated"/>
          <p:cNvPicPr preferRelativeResize="0"/>
          <p:nvPr/>
        </p:nvPicPr>
        <p:blipFill rotWithShape="1">
          <a:blip r:embed="rId3">
            <a:alphaModFix/>
          </a:blip>
          <a:srcRect/>
          <a:stretch/>
        </p:blipFill>
        <p:spPr>
          <a:xfrm>
            <a:off x="4266356" y="1086976"/>
            <a:ext cx="4565356" cy="2969548"/>
          </a:xfrm>
          <a:prstGeom prst="rect">
            <a:avLst/>
          </a:prstGeom>
          <a:noFill/>
          <a:ln>
            <a:noFill/>
          </a:ln>
        </p:spPr>
      </p:pic>
      <p:sp>
        <p:nvSpPr>
          <p:cNvPr id="701" name="Google Shape;701;p92"/>
          <p:cNvSpPr txBox="1"/>
          <p:nvPr/>
        </p:nvSpPr>
        <p:spPr>
          <a:xfrm>
            <a:off x="2792609" y="4340979"/>
            <a:ext cx="3558782" cy="3074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399" b="0" i="0" u="none" strike="noStrike" cap="none">
                <a:solidFill>
                  <a:srgbClr val="000000"/>
                </a:solidFill>
                <a:latin typeface="Arial"/>
                <a:ea typeface="Arial"/>
                <a:cs typeface="Arial"/>
                <a:sym typeface="Arial"/>
              </a:rPr>
              <a:t> </a:t>
            </a:r>
            <a:r>
              <a:rPr lang="en-US" sz="1399" b="1"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https://vcloudportal.tme.infoblox.com/</a:t>
            </a:r>
            <a:r>
              <a:rPr lang="en-US" sz="1399" b="1" i="0" u="none" strike="noStrike" cap="none">
                <a:solidFill>
                  <a:srgbClr val="000000"/>
                </a:solidFill>
                <a:latin typeface="Arial"/>
                <a:ea typeface="Arial"/>
                <a:cs typeface="Arial"/>
                <a:sym typeface="Arial"/>
              </a:rPr>
              <a:t> </a:t>
            </a:r>
            <a:endParaRPr sz="1399" b="1" i="0" u="none" strike="noStrike" cap="none">
              <a:solidFill>
                <a:srgbClr val="696969"/>
              </a:solidFill>
              <a:latin typeface="Arial"/>
              <a:ea typeface="Arial"/>
              <a:cs typeface="Arial"/>
              <a:sym typeface="Arial"/>
            </a:endParaRPr>
          </a:p>
        </p:txBody>
      </p:sp>
      <p:sp>
        <p:nvSpPr>
          <p:cNvPr id="702" name="Google Shape;702;p92"/>
          <p:cNvSpPr txBox="1"/>
          <p:nvPr/>
        </p:nvSpPr>
        <p:spPr>
          <a:xfrm>
            <a:off x="271257" y="1018916"/>
            <a:ext cx="4132241" cy="3322063"/>
          </a:xfrm>
          <a:prstGeom prst="rect">
            <a:avLst/>
          </a:prstGeom>
          <a:noFill/>
          <a:ln>
            <a:noFill/>
          </a:ln>
        </p:spPr>
        <p:txBody>
          <a:bodyPr spcFirstLastPara="1" wrap="square" lIns="91425" tIns="45700" rIns="91425" bIns="45700" anchor="t" anchorCtr="0">
            <a:spAutoFit/>
          </a:bodyPr>
          <a:lstStyle/>
          <a:p>
            <a:pPr marL="0" marR="0" lvl="1" indent="0" algn="l" rtl="0">
              <a:lnSpc>
                <a:spcPct val="100000"/>
              </a:lnSpc>
              <a:spcBef>
                <a:spcPts val="0"/>
              </a:spcBef>
              <a:spcAft>
                <a:spcPts val="0"/>
              </a:spcAft>
              <a:buNone/>
            </a:pPr>
            <a:r>
              <a:rPr lang="en-US" sz="1399" b="1" i="0" u="none" strike="noStrike" cap="none">
                <a:solidFill>
                  <a:srgbClr val="5E5E5E"/>
                </a:solidFill>
                <a:latin typeface="Arial"/>
                <a:ea typeface="Arial"/>
                <a:cs typeface="Arial"/>
                <a:sym typeface="Arial"/>
              </a:rPr>
              <a:t>Instant access to all products</a:t>
            </a:r>
            <a:endParaRPr/>
          </a:p>
          <a:p>
            <a:pPr marL="0" marR="0" lvl="1" indent="0" algn="l" rtl="0">
              <a:lnSpc>
                <a:spcPct val="100000"/>
              </a:lnSpc>
              <a:spcBef>
                <a:spcPts val="0"/>
              </a:spcBef>
              <a:spcAft>
                <a:spcPts val="0"/>
              </a:spcAft>
              <a:buNone/>
            </a:pPr>
            <a:endParaRPr sz="1399" b="0" i="0" u="none" strike="noStrike" cap="none">
              <a:solidFill>
                <a:srgbClr val="5E5E5E"/>
              </a:solidFill>
              <a:latin typeface="Arial"/>
              <a:ea typeface="Arial"/>
              <a:cs typeface="Arial"/>
              <a:sym typeface="Arial"/>
            </a:endParaRPr>
          </a:p>
          <a:p>
            <a:pPr marL="285750" marR="0" lvl="1" indent="-285750" algn="l" rtl="0">
              <a:lnSpc>
                <a:spcPct val="100000"/>
              </a:lnSpc>
              <a:spcBef>
                <a:spcPts val="0"/>
              </a:spcBef>
              <a:spcAft>
                <a:spcPts val="0"/>
              </a:spcAft>
              <a:buClr>
                <a:srgbClr val="92D050"/>
              </a:buClr>
              <a:buSzPts val="1399"/>
              <a:buFont typeface="Arial"/>
              <a:buChar char="•"/>
            </a:pPr>
            <a:r>
              <a:rPr lang="en-US" sz="1399" b="0" i="0" u="none" strike="noStrike" cap="none">
                <a:solidFill>
                  <a:srgbClr val="5E5E5E"/>
                </a:solidFill>
                <a:latin typeface="Arial"/>
                <a:ea typeface="Arial"/>
                <a:cs typeface="Arial"/>
                <a:sym typeface="Arial"/>
              </a:rPr>
              <a:t>Security eco-system integrations</a:t>
            </a:r>
            <a:endParaRPr/>
          </a:p>
          <a:p>
            <a:pPr marL="285750" marR="0" lvl="1" indent="-285750" algn="l" rtl="0">
              <a:lnSpc>
                <a:spcPct val="100000"/>
              </a:lnSpc>
              <a:spcBef>
                <a:spcPts val="0"/>
              </a:spcBef>
              <a:spcAft>
                <a:spcPts val="0"/>
              </a:spcAft>
              <a:buClr>
                <a:srgbClr val="92D050"/>
              </a:buClr>
              <a:buSzPts val="1399"/>
              <a:buFont typeface="Arial"/>
              <a:buChar char="•"/>
            </a:pPr>
            <a:r>
              <a:rPr lang="en-US" sz="1399" b="0" i="0" u="none" strike="noStrike" cap="none">
                <a:solidFill>
                  <a:srgbClr val="5E5E5E"/>
                </a:solidFill>
                <a:latin typeface="Arial"/>
                <a:ea typeface="Arial"/>
                <a:cs typeface="Arial"/>
                <a:sym typeface="Arial"/>
              </a:rPr>
              <a:t>Infoblox products and SaaS solutions</a:t>
            </a:r>
            <a:endParaRPr/>
          </a:p>
          <a:p>
            <a:pPr marL="0" marR="0" lvl="1" indent="0" algn="l" rtl="0">
              <a:lnSpc>
                <a:spcPct val="100000"/>
              </a:lnSpc>
              <a:spcBef>
                <a:spcPts val="0"/>
              </a:spcBef>
              <a:spcAft>
                <a:spcPts val="0"/>
              </a:spcAft>
              <a:buNone/>
            </a:pPr>
            <a:endParaRPr sz="1399" b="1" i="0" u="none" strike="noStrike" cap="none">
              <a:solidFill>
                <a:srgbClr val="5E5E5E"/>
              </a:solidFill>
              <a:latin typeface="Arial"/>
              <a:ea typeface="Arial"/>
              <a:cs typeface="Arial"/>
              <a:sym typeface="Arial"/>
            </a:endParaRPr>
          </a:p>
          <a:p>
            <a:pPr marL="0" marR="0" lvl="1" indent="0" algn="l" rtl="0">
              <a:lnSpc>
                <a:spcPct val="100000"/>
              </a:lnSpc>
              <a:spcBef>
                <a:spcPts val="0"/>
              </a:spcBef>
              <a:spcAft>
                <a:spcPts val="0"/>
              </a:spcAft>
              <a:buNone/>
            </a:pPr>
            <a:r>
              <a:rPr lang="en-US" sz="1399" b="1" i="0" u="none" strike="noStrike" cap="none">
                <a:solidFill>
                  <a:srgbClr val="5E5E5E"/>
                </a:solidFill>
                <a:latin typeface="Arial"/>
                <a:ea typeface="Arial"/>
                <a:cs typeface="Arial"/>
                <a:sym typeface="Arial"/>
              </a:rPr>
              <a:t>Equal Access </a:t>
            </a:r>
            <a:endParaRPr/>
          </a:p>
          <a:p>
            <a:pPr marL="0" marR="0" lvl="1" indent="0" algn="l" rtl="0">
              <a:lnSpc>
                <a:spcPct val="100000"/>
              </a:lnSpc>
              <a:spcBef>
                <a:spcPts val="0"/>
              </a:spcBef>
              <a:spcAft>
                <a:spcPts val="0"/>
              </a:spcAft>
              <a:buNone/>
            </a:pPr>
            <a:endParaRPr sz="1399" b="0" i="0" u="none" strike="noStrike" cap="none">
              <a:solidFill>
                <a:srgbClr val="5E5E5E"/>
              </a:solidFill>
              <a:latin typeface="Arial"/>
              <a:ea typeface="Arial"/>
              <a:cs typeface="Arial"/>
              <a:sym typeface="Arial"/>
            </a:endParaRPr>
          </a:p>
          <a:p>
            <a:pPr marL="285750" marR="0" lvl="1" indent="-285750" algn="l" rtl="0">
              <a:lnSpc>
                <a:spcPct val="100000"/>
              </a:lnSpc>
              <a:spcBef>
                <a:spcPts val="0"/>
              </a:spcBef>
              <a:spcAft>
                <a:spcPts val="0"/>
              </a:spcAft>
              <a:buClr>
                <a:srgbClr val="92D050"/>
              </a:buClr>
              <a:buSzPts val="1399"/>
              <a:buFont typeface="Arial"/>
              <a:buChar char="•"/>
            </a:pPr>
            <a:r>
              <a:rPr lang="en-US" sz="1399" b="0" i="0" u="none" strike="noStrike" cap="none">
                <a:solidFill>
                  <a:srgbClr val="5E5E5E"/>
                </a:solidFill>
                <a:latin typeface="Arial"/>
                <a:ea typeface="Arial"/>
                <a:cs typeface="Arial"/>
                <a:sym typeface="Arial"/>
              </a:rPr>
              <a:t>Same labs used for internal Infoblox systems engineering training</a:t>
            </a:r>
            <a:endParaRPr/>
          </a:p>
          <a:p>
            <a:pPr marL="0" marR="0" lvl="1" indent="0" algn="l" rtl="0">
              <a:lnSpc>
                <a:spcPct val="100000"/>
              </a:lnSpc>
              <a:spcBef>
                <a:spcPts val="0"/>
              </a:spcBef>
              <a:spcAft>
                <a:spcPts val="0"/>
              </a:spcAft>
              <a:buNone/>
            </a:pPr>
            <a:endParaRPr sz="1399" b="0" i="0" u="none" strike="noStrike" cap="none">
              <a:solidFill>
                <a:srgbClr val="5E5E5E"/>
              </a:solidFill>
              <a:latin typeface="Arial"/>
              <a:ea typeface="Arial"/>
              <a:cs typeface="Arial"/>
              <a:sym typeface="Arial"/>
            </a:endParaRPr>
          </a:p>
          <a:p>
            <a:pPr marL="0" marR="0" lvl="1" indent="0" algn="l" rtl="0">
              <a:lnSpc>
                <a:spcPct val="100000"/>
              </a:lnSpc>
              <a:spcBef>
                <a:spcPts val="0"/>
              </a:spcBef>
              <a:spcAft>
                <a:spcPts val="0"/>
              </a:spcAft>
              <a:buNone/>
            </a:pPr>
            <a:r>
              <a:rPr lang="en-US" sz="1399" b="1" i="0" u="none" strike="noStrike" cap="none">
                <a:solidFill>
                  <a:srgbClr val="5E5E5E"/>
                </a:solidFill>
                <a:latin typeface="Arial"/>
                <a:ea typeface="Arial"/>
                <a:cs typeface="Arial"/>
                <a:sym typeface="Arial"/>
              </a:rPr>
              <a:t>No cost to partners</a:t>
            </a:r>
            <a:endParaRPr/>
          </a:p>
          <a:p>
            <a:pPr marL="0" marR="0" lvl="1" indent="0" algn="l" rtl="0">
              <a:lnSpc>
                <a:spcPct val="100000"/>
              </a:lnSpc>
              <a:spcBef>
                <a:spcPts val="0"/>
              </a:spcBef>
              <a:spcAft>
                <a:spcPts val="0"/>
              </a:spcAft>
              <a:buNone/>
            </a:pPr>
            <a:endParaRPr sz="1399" b="0" i="0" u="none" strike="noStrike" cap="none">
              <a:solidFill>
                <a:srgbClr val="5E5E5E"/>
              </a:solidFill>
              <a:latin typeface="Arial"/>
              <a:ea typeface="Arial"/>
              <a:cs typeface="Arial"/>
              <a:sym typeface="Arial"/>
            </a:endParaRPr>
          </a:p>
          <a:p>
            <a:pPr marL="285750" marR="0" lvl="1" indent="-285750" algn="l" rtl="0">
              <a:lnSpc>
                <a:spcPct val="100000"/>
              </a:lnSpc>
              <a:spcBef>
                <a:spcPts val="0"/>
              </a:spcBef>
              <a:spcAft>
                <a:spcPts val="0"/>
              </a:spcAft>
              <a:buClr>
                <a:srgbClr val="92D050"/>
              </a:buClr>
              <a:buSzPts val="1399"/>
              <a:buFont typeface="Arial"/>
              <a:buChar char="•"/>
            </a:pPr>
            <a:r>
              <a:rPr lang="en-US" sz="1399" b="0" i="0" u="none" strike="noStrike" cap="none">
                <a:solidFill>
                  <a:srgbClr val="5E5E5E"/>
                </a:solidFill>
                <a:latin typeface="Arial"/>
                <a:ea typeface="Arial"/>
                <a:cs typeface="Arial"/>
                <a:sym typeface="Arial"/>
              </a:rPr>
              <a:t>Available free of charge for Infoblox partners </a:t>
            </a:r>
            <a:endParaRPr/>
          </a:p>
          <a:p>
            <a:pPr marL="285750" marR="0" lvl="1" indent="-285750" algn="l" rtl="0">
              <a:lnSpc>
                <a:spcPct val="100000"/>
              </a:lnSpc>
              <a:spcBef>
                <a:spcPts val="0"/>
              </a:spcBef>
              <a:spcAft>
                <a:spcPts val="0"/>
              </a:spcAft>
              <a:buClr>
                <a:srgbClr val="92D050"/>
              </a:buClr>
              <a:buSzPts val="1399"/>
              <a:buFont typeface="Arial"/>
              <a:buChar char="•"/>
            </a:pPr>
            <a:r>
              <a:rPr lang="en-US" sz="1399" b="0" i="0" u="none" strike="noStrike" cap="none">
                <a:solidFill>
                  <a:srgbClr val="5E5E5E"/>
                </a:solidFill>
                <a:latin typeface="Arial"/>
                <a:ea typeface="Arial"/>
                <a:cs typeface="Arial"/>
                <a:sym typeface="Arial"/>
              </a:rPr>
              <a:t>Savings of at least $1000 a month</a:t>
            </a:r>
            <a:endParaRPr sz="1399" b="1" i="0" u="none" strike="noStrike" cap="none">
              <a:solidFill>
                <a:srgbClr val="5E5E5E"/>
              </a:solidFill>
              <a:latin typeface="Arial"/>
              <a:ea typeface="Arial"/>
              <a:cs typeface="Arial"/>
              <a:sym typeface="Arial"/>
            </a:endParaRPr>
          </a:p>
          <a:p>
            <a:pPr marL="0" marR="0" lvl="1" indent="0" algn="l" rtl="0">
              <a:lnSpc>
                <a:spcPct val="100000"/>
              </a:lnSpc>
              <a:spcBef>
                <a:spcPts val="0"/>
              </a:spcBef>
              <a:spcAft>
                <a:spcPts val="0"/>
              </a:spcAft>
              <a:buNone/>
            </a:pPr>
            <a:endParaRPr sz="1399" b="0" i="1" u="none" strike="noStrike" cap="none">
              <a:solidFill>
                <a:srgbClr val="5E5E5E"/>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7"/>
          <p:cNvSpPr txBox="1">
            <a:spLocks noGrp="1"/>
          </p:cNvSpPr>
          <p:nvPr>
            <p:ph type="title"/>
          </p:nvPr>
        </p:nvSpPr>
        <p:spPr>
          <a:xfrm>
            <a:off x="267274" y="170564"/>
            <a:ext cx="8481518" cy="786926"/>
          </a:xfrm>
          <a:prstGeom prst="rect">
            <a:avLst/>
          </a:prstGeom>
          <a:noFill/>
          <a:ln>
            <a:noFill/>
          </a:ln>
        </p:spPr>
        <p:txBody>
          <a:bodyPr spcFirstLastPara="1" wrap="square" lIns="45700" tIns="45700" rIns="45700" bIns="45700" anchor="ctr" anchorCtr="0">
            <a:normAutofit/>
          </a:bodyPr>
          <a:lstStyle/>
          <a:p>
            <a:pPr marL="0" lvl="0" indent="0" algn="l" rtl="0">
              <a:lnSpc>
                <a:spcPct val="80000"/>
              </a:lnSpc>
              <a:spcBef>
                <a:spcPts val="0"/>
              </a:spcBef>
              <a:spcAft>
                <a:spcPts val="0"/>
              </a:spcAft>
              <a:buSzPts val="2800"/>
              <a:buNone/>
            </a:pPr>
            <a:r>
              <a:rPr lang="en-US"/>
              <a:t>Courseware Materials Overview</a:t>
            </a:r>
            <a:endParaRPr/>
          </a:p>
        </p:txBody>
      </p:sp>
      <p:sp>
        <p:nvSpPr>
          <p:cNvPr id="78" name="Google Shape;78;p17"/>
          <p:cNvSpPr txBox="1">
            <a:spLocks noGrp="1"/>
          </p:cNvSpPr>
          <p:nvPr>
            <p:ph type="body" idx="1"/>
          </p:nvPr>
        </p:nvSpPr>
        <p:spPr>
          <a:xfrm>
            <a:off x="267274" y="1085990"/>
            <a:ext cx="6201259" cy="3559200"/>
          </a:xfrm>
          <a:prstGeom prst="rect">
            <a:avLst/>
          </a:prstGeom>
          <a:noFill/>
          <a:ln>
            <a:noFill/>
          </a:ln>
        </p:spPr>
        <p:txBody>
          <a:bodyPr spcFirstLastPara="1" wrap="square" lIns="45700" tIns="45700" rIns="45700" bIns="45700" anchor="t" anchorCtr="0">
            <a:normAutofit/>
          </a:bodyPr>
          <a:lstStyle/>
          <a:p>
            <a:pPr marL="457200" lvl="0" indent="-355600" algn="l" rtl="0">
              <a:lnSpc>
                <a:spcPct val="120000"/>
              </a:lnSpc>
              <a:spcBef>
                <a:spcPts val="1200"/>
              </a:spcBef>
              <a:spcAft>
                <a:spcPts val="0"/>
              </a:spcAft>
              <a:buSzPts val="2000"/>
              <a:buChar char="•"/>
            </a:pPr>
            <a:r>
              <a:rPr lang="en-US" dirty="0"/>
              <a:t>IB DNS Security DEX Workshop Student Guide</a:t>
            </a:r>
            <a:endParaRPr dirty="0"/>
          </a:p>
          <a:p>
            <a:pPr marL="457200" lvl="0" indent="-355600" algn="l" rtl="0">
              <a:lnSpc>
                <a:spcPct val="120000"/>
              </a:lnSpc>
              <a:spcBef>
                <a:spcPts val="1200"/>
              </a:spcBef>
              <a:spcAft>
                <a:spcPts val="0"/>
              </a:spcAft>
              <a:buSzPts val="2000"/>
              <a:buChar char="•"/>
            </a:pPr>
            <a:r>
              <a:rPr lang="en-US" dirty="0"/>
              <a:t>DNS Security for Dummies Special Edition</a:t>
            </a:r>
            <a:endParaRPr dirty="0"/>
          </a:p>
          <a:p>
            <a:pPr marL="457200" lvl="0" indent="-355600" algn="l" rtl="0">
              <a:lnSpc>
                <a:spcPct val="120000"/>
              </a:lnSpc>
              <a:spcBef>
                <a:spcPts val="1200"/>
              </a:spcBef>
              <a:spcAft>
                <a:spcPts val="0"/>
              </a:spcAft>
              <a:buSzPts val="2000"/>
              <a:buChar char="•"/>
            </a:pPr>
            <a:r>
              <a:rPr lang="en-US" dirty="0"/>
              <a:t>Raspberry Pi 4 Kit</a:t>
            </a:r>
            <a:endParaRPr dirty="0"/>
          </a:p>
          <a:p>
            <a:pPr marL="457200" lvl="0" indent="-355600" algn="l" rtl="0">
              <a:lnSpc>
                <a:spcPct val="120000"/>
              </a:lnSpc>
              <a:spcBef>
                <a:spcPts val="1200"/>
              </a:spcBef>
              <a:spcAft>
                <a:spcPts val="0"/>
              </a:spcAft>
              <a:buSzPts val="2000"/>
              <a:buChar char="•"/>
            </a:pPr>
            <a:r>
              <a:rPr lang="en-US" dirty="0"/>
              <a:t>Infoblox Student Notebook</a:t>
            </a:r>
            <a:endParaRPr dirty="0"/>
          </a:p>
          <a:p>
            <a:pPr marL="457200" lvl="0" indent="-228600" algn="l" rtl="0">
              <a:lnSpc>
                <a:spcPct val="120000"/>
              </a:lnSpc>
              <a:spcBef>
                <a:spcPts val="1200"/>
              </a:spcBef>
              <a:spcAft>
                <a:spcPts val="0"/>
              </a:spcAft>
              <a:buSzPts val="2000"/>
              <a:buNone/>
            </a:pPr>
            <a:endParaRPr dirty="0"/>
          </a:p>
        </p:txBody>
      </p:sp>
      <p:pic>
        <p:nvPicPr>
          <p:cNvPr id="79" name="Google Shape;79;p17" descr="A picture containing chart&#10;&#10;Description automatically generated"/>
          <p:cNvPicPr preferRelativeResize="0"/>
          <p:nvPr/>
        </p:nvPicPr>
        <p:blipFill rotWithShape="1">
          <a:blip r:embed="rId3">
            <a:alphaModFix/>
          </a:blip>
          <a:srcRect/>
          <a:stretch/>
        </p:blipFill>
        <p:spPr>
          <a:xfrm>
            <a:off x="5913393" y="1653418"/>
            <a:ext cx="2963333" cy="243596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pic>
        <p:nvPicPr>
          <p:cNvPr id="1282" name="Google Shape;1282;p41"/>
          <p:cNvPicPr preferRelativeResize="0"/>
          <p:nvPr/>
        </p:nvPicPr>
        <p:blipFill rotWithShape="1">
          <a:blip r:embed="rId3">
            <a:alphaModFix amt="10000"/>
          </a:blip>
          <a:srcRect/>
          <a:stretch/>
        </p:blipFill>
        <p:spPr>
          <a:xfrm>
            <a:off x="7669976" y="424736"/>
            <a:ext cx="1808501" cy="1734180"/>
          </a:xfrm>
          <a:prstGeom prst="rect">
            <a:avLst/>
          </a:prstGeom>
          <a:noFill/>
          <a:ln>
            <a:noFill/>
          </a:ln>
        </p:spPr>
      </p:pic>
      <p:sp>
        <p:nvSpPr>
          <p:cNvPr id="1283" name="Google Shape;1283;p41"/>
          <p:cNvSpPr/>
          <p:nvPr/>
        </p:nvSpPr>
        <p:spPr>
          <a:xfrm>
            <a:off x="4231" y="4759278"/>
            <a:ext cx="9135540" cy="382511"/>
          </a:xfrm>
          <a:prstGeom prst="rect">
            <a:avLst/>
          </a:prstGeom>
          <a:solidFill>
            <a:schemeClr val="lt1"/>
          </a:solidFill>
          <a:ln>
            <a:noFill/>
          </a:ln>
        </p:spPr>
        <p:txBody>
          <a:bodyPr spcFirstLastPara="1" wrap="square" lIns="91340" tIns="45658" rIns="91340" bIns="45658" anchor="ctr" anchorCtr="0">
            <a:noAutofit/>
          </a:bodyPr>
          <a:lstStyle/>
          <a:p>
            <a:pPr algn="ctr"/>
            <a:endParaRPr sz="1349">
              <a:solidFill>
                <a:srgbClr val="002060"/>
              </a:solidFill>
              <a:latin typeface="Calibri"/>
              <a:ea typeface="Calibri"/>
              <a:cs typeface="Calibri"/>
              <a:sym typeface="Calibri"/>
            </a:endParaRPr>
          </a:p>
        </p:txBody>
      </p:sp>
      <p:pic>
        <p:nvPicPr>
          <p:cNvPr id="1284" name="Google Shape;1284;p41"/>
          <p:cNvPicPr preferRelativeResize="0"/>
          <p:nvPr/>
        </p:nvPicPr>
        <p:blipFill rotWithShape="1">
          <a:blip r:embed="rId3">
            <a:alphaModFix amt="10000"/>
          </a:blip>
          <a:srcRect/>
          <a:stretch/>
        </p:blipFill>
        <p:spPr>
          <a:xfrm>
            <a:off x="1299349" y="1791585"/>
            <a:ext cx="2450139" cy="2349450"/>
          </a:xfrm>
          <a:prstGeom prst="rect">
            <a:avLst/>
          </a:prstGeom>
          <a:noFill/>
          <a:ln>
            <a:noFill/>
          </a:ln>
        </p:spPr>
      </p:pic>
      <p:pic>
        <p:nvPicPr>
          <p:cNvPr id="1285" name="Google Shape;1285;p41"/>
          <p:cNvPicPr preferRelativeResize="0"/>
          <p:nvPr/>
        </p:nvPicPr>
        <p:blipFill rotWithShape="1">
          <a:blip r:embed="rId3">
            <a:alphaModFix amt="10000"/>
          </a:blip>
          <a:srcRect/>
          <a:stretch/>
        </p:blipFill>
        <p:spPr>
          <a:xfrm>
            <a:off x="8231796" y="4262659"/>
            <a:ext cx="1085266" cy="1040666"/>
          </a:xfrm>
          <a:prstGeom prst="rect">
            <a:avLst/>
          </a:prstGeom>
          <a:noFill/>
          <a:ln>
            <a:noFill/>
          </a:ln>
        </p:spPr>
      </p:pic>
      <p:pic>
        <p:nvPicPr>
          <p:cNvPr id="1286" name="Google Shape;1286;p41"/>
          <p:cNvPicPr preferRelativeResize="0"/>
          <p:nvPr/>
        </p:nvPicPr>
        <p:blipFill rotWithShape="1">
          <a:blip r:embed="rId3">
            <a:alphaModFix amt="10000"/>
          </a:blip>
          <a:srcRect/>
          <a:stretch/>
        </p:blipFill>
        <p:spPr>
          <a:xfrm>
            <a:off x="1450443" y="4417464"/>
            <a:ext cx="1310444" cy="1256590"/>
          </a:xfrm>
          <a:prstGeom prst="rect">
            <a:avLst/>
          </a:prstGeom>
          <a:noFill/>
          <a:ln>
            <a:noFill/>
          </a:ln>
        </p:spPr>
      </p:pic>
      <p:pic>
        <p:nvPicPr>
          <p:cNvPr id="1287" name="Google Shape;1287;p41"/>
          <p:cNvPicPr preferRelativeResize="0"/>
          <p:nvPr/>
        </p:nvPicPr>
        <p:blipFill rotWithShape="1">
          <a:blip r:embed="rId3">
            <a:alphaModFix amt="10000"/>
          </a:blip>
          <a:srcRect/>
          <a:stretch/>
        </p:blipFill>
        <p:spPr>
          <a:xfrm>
            <a:off x="-526547" y="1489671"/>
            <a:ext cx="1529803" cy="1466934"/>
          </a:xfrm>
          <a:prstGeom prst="rect">
            <a:avLst/>
          </a:prstGeom>
          <a:noFill/>
          <a:ln>
            <a:noFill/>
          </a:ln>
        </p:spPr>
      </p:pic>
      <p:pic>
        <p:nvPicPr>
          <p:cNvPr id="1288" name="Google Shape;1288;p41"/>
          <p:cNvPicPr preferRelativeResize="0"/>
          <p:nvPr/>
        </p:nvPicPr>
        <p:blipFill rotWithShape="1">
          <a:blip r:embed="rId3">
            <a:alphaModFix amt="10000"/>
          </a:blip>
          <a:srcRect/>
          <a:stretch/>
        </p:blipFill>
        <p:spPr>
          <a:xfrm>
            <a:off x="4445568" y="950056"/>
            <a:ext cx="3417398" cy="3276957"/>
          </a:xfrm>
          <a:prstGeom prst="rect">
            <a:avLst/>
          </a:prstGeom>
          <a:noFill/>
          <a:ln>
            <a:noFill/>
          </a:ln>
        </p:spPr>
      </p:pic>
      <p:pic>
        <p:nvPicPr>
          <p:cNvPr id="1289" name="Google Shape;1289;p41"/>
          <p:cNvPicPr preferRelativeResize="0"/>
          <p:nvPr/>
        </p:nvPicPr>
        <p:blipFill rotWithShape="1">
          <a:blip r:embed="rId4">
            <a:alphaModFix/>
          </a:blip>
          <a:srcRect/>
          <a:stretch/>
        </p:blipFill>
        <p:spPr>
          <a:xfrm>
            <a:off x="6037620" y="1710"/>
            <a:ext cx="3093875" cy="5140082"/>
          </a:xfrm>
          <a:prstGeom prst="rect">
            <a:avLst/>
          </a:prstGeom>
          <a:noFill/>
          <a:ln>
            <a:noFill/>
          </a:ln>
        </p:spPr>
      </p:pic>
      <p:grpSp>
        <p:nvGrpSpPr>
          <p:cNvPr id="1290" name="Google Shape;1290;p41"/>
          <p:cNvGrpSpPr/>
          <p:nvPr/>
        </p:nvGrpSpPr>
        <p:grpSpPr>
          <a:xfrm>
            <a:off x="4612648" y="119433"/>
            <a:ext cx="2177031" cy="979372"/>
            <a:chOff x="4585551" y="5278513"/>
            <a:chExt cx="3559454" cy="1374148"/>
          </a:xfrm>
        </p:grpSpPr>
        <p:sp>
          <p:nvSpPr>
            <p:cNvPr id="1291" name="Google Shape;1291;p41"/>
            <p:cNvSpPr/>
            <p:nvPr/>
          </p:nvSpPr>
          <p:spPr>
            <a:xfrm>
              <a:off x="4585551" y="5278513"/>
              <a:ext cx="3559454" cy="1368109"/>
            </a:xfrm>
            <a:prstGeom prst="wedgeEllipseCallout">
              <a:avLst>
                <a:gd name="adj1" fmla="val 57442"/>
                <a:gd name="adj2" fmla="val 47304"/>
              </a:avLst>
            </a:prstGeom>
            <a:solidFill>
              <a:srgbClr val="D8D8D8"/>
            </a:solidFill>
            <a:ln w="9525" cap="flat" cmpd="sng">
              <a:solidFill>
                <a:srgbClr val="BFBFBF"/>
              </a:solidFill>
              <a:prstDash val="solid"/>
              <a:round/>
              <a:headEnd type="none" w="sm" len="sm"/>
              <a:tailEnd type="none" w="sm" len="sm"/>
            </a:ln>
          </p:spPr>
          <p:txBody>
            <a:bodyPr spcFirstLastPara="1" wrap="square" lIns="0" tIns="0" rIns="0" bIns="0" anchor="ctr" anchorCtr="0">
              <a:noAutofit/>
            </a:bodyPr>
            <a:lstStyle/>
            <a:p>
              <a:pPr algn="ctr"/>
              <a:endParaRPr sz="1199" b="1" i="1">
                <a:solidFill>
                  <a:srgbClr val="31394B"/>
                </a:solidFill>
                <a:latin typeface="Quattrocento Sans"/>
                <a:ea typeface="Quattrocento Sans"/>
                <a:cs typeface="Quattrocento Sans"/>
                <a:sym typeface="Quattrocento Sans"/>
              </a:endParaRPr>
            </a:p>
          </p:txBody>
        </p:sp>
        <p:sp>
          <p:nvSpPr>
            <p:cNvPr id="1292" name="Google Shape;1292;p41"/>
            <p:cNvSpPr txBox="1"/>
            <p:nvPr/>
          </p:nvSpPr>
          <p:spPr>
            <a:xfrm>
              <a:off x="4971119" y="5390701"/>
              <a:ext cx="2788314" cy="1261960"/>
            </a:xfrm>
            <a:prstGeom prst="rect">
              <a:avLst/>
            </a:prstGeom>
            <a:noFill/>
            <a:ln>
              <a:noFill/>
            </a:ln>
          </p:spPr>
          <p:txBody>
            <a:bodyPr spcFirstLastPara="1" wrap="square" lIns="91340" tIns="45658" rIns="91340" bIns="45658" anchor="t" anchorCtr="0">
              <a:spAutoFit/>
            </a:bodyPr>
            <a:lstStyle/>
            <a:p>
              <a:pPr algn="ctr"/>
              <a:r>
                <a:rPr lang="en-US" sz="1049" i="1" dirty="0">
                  <a:solidFill>
                    <a:srgbClr val="31394B"/>
                  </a:solidFill>
                  <a:latin typeface="Quattrocento Sans"/>
                  <a:ea typeface="Quattrocento Sans"/>
                  <a:cs typeface="Quattrocento Sans"/>
                  <a:sym typeface="Quattrocento Sans"/>
                </a:rPr>
                <a:t>“These courses are vendor agnostic and provide critical industry knowledge.  Get started today!”</a:t>
              </a:r>
              <a:endParaRPr sz="1399" dirty="0"/>
            </a:p>
          </p:txBody>
        </p:sp>
      </p:grpSp>
      <p:cxnSp>
        <p:nvCxnSpPr>
          <p:cNvPr id="1293" name="Google Shape;1293;p41"/>
          <p:cNvCxnSpPr/>
          <p:nvPr/>
        </p:nvCxnSpPr>
        <p:spPr>
          <a:xfrm>
            <a:off x="806072" y="2445389"/>
            <a:ext cx="2124567" cy="0"/>
          </a:xfrm>
          <a:prstGeom prst="straightConnector1">
            <a:avLst/>
          </a:prstGeom>
          <a:noFill/>
          <a:ln w="9525" cap="flat" cmpd="sng">
            <a:solidFill>
              <a:schemeClr val="lt1"/>
            </a:solidFill>
            <a:prstDash val="solid"/>
            <a:round/>
            <a:headEnd type="none" w="sm" len="sm"/>
            <a:tailEnd type="none" w="sm" len="sm"/>
          </a:ln>
        </p:spPr>
      </p:cxnSp>
      <p:cxnSp>
        <p:nvCxnSpPr>
          <p:cNvPr id="1294" name="Google Shape;1294;p41"/>
          <p:cNvCxnSpPr/>
          <p:nvPr/>
        </p:nvCxnSpPr>
        <p:spPr>
          <a:xfrm>
            <a:off x="3512795" y="2445389"/>
            <a:ext cx="2124567" cy="0"/>
          </a:xfrm>
          <a:prstGeom prst="straightConnector1">
            <a:avLst/>
          </a:prstGeom>
          <a:noFill/>
          <a:ln w="9525" cap="flat" cmpd="sng">
            <a:solidFill>
              <a:schemeClr val="lt1"/>
            </a:solidFill>
            <a:prstDash val="solid"/>
            <a:round/>
            <a:headEnd type="none" w="sm" len="sm"/>
            <a:tailEnd type="none" w="sm" len="sm"/>
          </a:ln>
        </p:spPr>
      </p:cxnSp>
      <p:sp>
        <p:nvSpPr>
          <p:cNvPr id="1295" name="Google Shape;1295;p41"/>
          <p:cNvSpPr/>
          <p:nvPr/>
        </p:nvSpPr>
        <p:spPr>
          <a:xfrm>
            <a:off x="274618" y="1710"/>
            <a:ext cx="1260213" cy="120156"/>
          </a:xfrm>
          <a:prstGeom prst="rect">
            <a:avLst/>
          </a:prstGeom>
          <a:solidFill>
            <a:schemeClr val="lt1"/>
          </a:solidFill>
          <a:ln>
            <a:noFill/>
          </a:ln>
        </p:spPr>
        <p:txBody>
          <a:bodyPr spcFirstLastPara="1" wrap="square" lIns="91340" tIns="45658" rIns="91340" bIns="45658" anchor="ctr" anchorCtr="0">
            <a:noAutofit/>
          </a:bodyPr>
          <a:lstStyle/>
          <a:p>
            <a:pPr algn="ctr"/>
            <a:endParaRPr sz="1349">
              <a:solidFill>
                <a:srgbClr val="FFFFFF"/>
              </a:solidFill>
              <a:latin typeface="Calibri"/>
              <a:ea typeface="Calibri"/>
              <a:cs typeface="Calibri"/>
              <a:sym typeface="Calibri"/>
            </a:endParaRPr>
          </a:p>
        </p:txBody>
      </p:sp>
      <p:grpSp>
        <p:nvGrpSpPr>
          <p:cNvPr id="1296" name="Google Shape;1296;p41"/>
          <p:cNvGrpSpPr/>
          <p:nvPr/>
        </p:nvGrpSpPr>
        <p:grpSpPr>
          <a:xfrm>
            <a:off x="-182" y="1711"/>
            <a:ext cx="307175" cy="980522"/>
            <a:chOff x="0" y="0"/>
            <a:chExt cx="307664" cy="982083"/>
          </a:xfrm>
        </p:grpSpPr>
        <p:sp>
          <p:nvSpPr>
            <p:cNvPr id="1297" name="Google Shape;1297;p41"/>
            <p:cNvSpPr/>
            <p:nvPr/>
          </p:nvSpPr>
          <p:spPr>
            <a:xfrm>
              <a:off x="0" y="0"/>
              <a:ext cx="147483" cy="973394"/>
            </a:xfrm>
            <a:prstGeom prst="rect">
              <a:avLst/>
            </a:prstGeom>
            <a:solidFill>
              <a:srgbClr val="31394B"/>
            </a:solidFill>
            <a:ln>
              <a:noFill/>
            </a:ln>
          </p:spPr>
          <p:txBody>
            <a:bodyPr spcFirstLastPara="1" wrap="square" lIns="91340" tIns="45658" rIns="91340" bIns="45658" anchor="ctr" anchorCtr="0">
              <a:noAutofit/>
            </a:bodyPr>
            <a:lstStyle/>
            <a:p>
              <a:pPr algn="ctr"/>
              <a:endParaRPr sz="1348">
                <a:solidFill>
                  <a:srgbClr val="FFFFFF"/>
                </a:solidFill>
                <a:latin typeface="Proxima Nova"/>
                <a:ea typeface="Proxima Nova"/>
                <a:cs typeface="Proxima Nova"/>
                <a:sym typeface="Proxima Nova"/>
              </a:endParaRPr>
            </a:p>
          </p:txBody>
        </p:sp>
        <p:sp>
          <p:nvSpPr>
            <p:cNvPr id="1298" name="Google Shape;1298;p41"/>
            <p:cNvSpPr/>
            <p:nvPr/>
          </p:nvSpPr>
          <p:spPr>
            <a:xfrm>
              <a:off x="5322" y="639984"/>
              <a:ext cx="302342" cy="342099"/>
            </a:xfrm>
            <a:prstGeom prst="triangle">
              <a:avLst>
                <a:gd name="adj" fmla="val 74390"/>
              </a:avLst>
            </a:prstGeom>
            <a:solidFill>
              <a:schemeClr val="lt1"/>
            </a:solidFill>
            <a:ln>
              <a:noFill/>
            </a:ln>
          </p:spPr>
          <p:txBody>
            <a:bodyPr spcFirstLastPara="1" wrap="square" lIns="91340" tIns="45658" rIns="91340" bIns="45658" anchor="ctr" anchorCtr="0">
              <a:noAutofit/>
            </a:bodyPr>
            <a:lstStyle/>
            <a:p>
              <a:pPr algn="ctr"/>
              <a:endParaRPr sz="1348">
                <a:solidFill>
                  <a:srgbClr val="FFFFFF"/>
                </a:solidFill>
                <a:latin typeface="Proxima Nova"/>
                <a:ea typeface="Proxima Nova"/>
                <a:cs typeface="Proxima Nova"/>
                <a:sym typeface="Proxima Nova"/>
              </a:endParaRPr>
            </a:p>
          </p:txBody>
        </p:sp>
      </p:grpSp>
      <p:grpSp>
        <p:nvGrpSpPr>
          <p:cNvPr id="1299" name="Google Shape;1299;p41"/>
          <p:cNvGrpSpPr/>
          <p:nvPr/>
        </p:nvGrpSpPr>
        <p:grpSpPr>
          <a:xfrm>
            <a:off x="184592" y="4565063"/>
            <a:ext cx="3876663" cy="368116"/>
            <a:chOff x="334275" y="6217405"/>
            <a:chExt cx="7643187" cy="491149"/>
          </a:xfrm>
        </p:grpSpPr>
        <p:sp>
          <p:nvSpPr>
            <p:cNvPr id="1300" name="Google Shape;1300;p41"/>
            <p:cNvSpPr/>
            <p:nvPr/>
          </p:nvSpPr>
          <p:spPr>
            <a:xfrm rot="5400000">
              <a:off x="4079528" y="2472153"/>
              <a:ext cx="152681" cy="7643186"/>
            </a:xfrm>
            <a:prstGeom prst="rightBracket">
              <a:avLst>
                <a:gd name="adj" fmla="val 8333"/>
              </a:avLst>
            </a:prstGeom>
            <a:noFill/>
            <a:ln w="19050" cap="flat" cmpd="sng">
              <a:solidFill>
                <a:srgbClr val="002060"/>
              </a:solidFill>
              <a:prstDash val="solid"/>
              <a:round/>
              <a:headEnd type="none" w="sm" len="sm"/>
              <a:tailEnd type="none" w="sm" len="sm"/>
            </a:ln>
          </p:spPr>
          <p:txBody>
            <a:bodyPr spcFirstLastPara="1" wrap="square" lIns="91340" tIns="45658" rIns="91340" bIns="45658" anchor="ctr" anchorCtr="0">
              <a:noAutofit/>
            </a:bodyPr>
            <a:lstStyle/>
            <a:p>
              <a:pPr algn="ctr"/>
              <a:endParaRPr sz="1797">
                <a:solidFill>
                  <a:srgbClr val="323232"/>
                </a:solidFill>
              </a:endParaRPr>
            </a:p>
          </p:txBody>
        </p:sp>
        <p:sp>
          <p:nvSpPr>
            <p:cNvPr id="1301" name="Google Shape;1301;p41"/>
            <p:cNvSpPr txBox="1"/>
            <p:nvPr/>
          </p:nvSpPr>
          <p:spPr>
            <a:xfrm>
              <a:off x="334276" y="6370087"/>
              <a:ext cx="7643186" cy="338467"/>
            </a:xfrm>
            <a:prstGeom prst="rect">
              <a:avLst/>
            </a:prstGeom>
            <a:noFill/>
            <a:ln>
              <a:noFill/>
            </a:ln>
          </p:spPr>
          <p:txBody>
            <a:bodyPr spcFirstLastPara="1" wrap="square" lIns="91340" tIns="45658" rIns="91340" bIns="45658" anchor="t" anchorCtr="0">
              <a:spAutoFit/>
            </a:bodyPr>
            <a:lstStyle/>
            <a:p>
              <a:pPr algn="ctr"/>
              <a:r>
                <a:rPr lang="en-US" sz="1049">
                  <a:solidFill>
                    <a:srgbClr val="002060"/>
                  </a:solidFill>
                  <a:latin typeface="Quattrocento Sans"/>
                  <a:ea typeface="Quattrocento Sans"/>
                  <a:cs typeface="Quattrocento Sans"/>
                  <a:sym typeface="Quattrocento Sans"/>
                </a:rPr>
                <a:t>For DDI and Networking Practitioners</a:t>
              </a:r>
              <a:endParaRPr sz="1399"/>
            </a:p>
          </p:txBody>
        </p:sp>
      </p:grpSp>
      <p:grpSp>
        <p:nvGrpSpPr>
          <p:cNvPr id="1302" name="Google Shape;1302;p41"/>
          <p:cNvGrpSpPr/>
          <p:nvPr/>
        </p:nvGrpSpPr>
        <p:grpSpPr>
          <a:xfrm>
            <a:off x="4185858" y="4565064"/>
            <a:ext cx="2021035" cy="363660"/>
            <a:chOff x="7988286" y="6217407"/>
            <a:chExt cx="3910041" cy="485204"/>
          </a:xfrm>
        </p:grpSpPr>
        <p:sp>
          <p:nvSpPr>
            <p:cNvPr id="1303" name="Google Shape;1303;p41"/>
            <p:cNvSpPr/>
            <p:nvPr/>
          </p:nvSpPr>
          <p:spPr>
            <a:xfrm rot="5400000">
              <a:off x="9741250" y="4464442"/>
              <a:ext cx="152680" cy="3658609"/>
            </a:xfrm>
            <a:prstGeom prst="rightBracket">
              <a:avLst>
                <a:gd name="adj" fmla="val 8333"/>
              </a:avLst>
            </a:prstGeom>
            <a:noFill/>
            <a:ln w="19050" cap="flat" cmpd="sng">
              <a:solidFill>
                <a:srgbClr val="C00000"/>
              </a:solidFill>
              <a:prstDash val="solid"/>
              <a:round/>
              <a:headEnd type="none" w="sm" len="sm"/>
              <a:tailEnd type="none" w="sm" len="sm"/>
            </a:ln>
          </p:spPr>
          <p:txBody>
            <a:bodyPr spcFirstLastPara="1" wrap="square" lIns="91340" tIns="45658" rIns="91340" bIns="45658" anchor="ctr" anchorCtr="0">
              <a:noAutofit/>
            </a:bodyPr>
            <a:lstStyle/>
            <a:p>
              <a:pPr algn="ctr"/>
              <a:endParaRPr sz="1797">
                <a:solidFill>
                  <a:srgbClr val="323232"/>
                </a:solidFill>
              </a:endParaRPr>
            </a:p>
          </p:txBody>
        </p:sp>
        <p:sp>
          <p:nvSpPr>
            <p:cNvPr id="1304" name="Google Shape;1304;p41"/>
            <p:cNvSpPr txBox="1"/>
            <p:nvPr/>
          </p:nvSpPr>
          <p:spPr>
            <a:xfrm>
              <a:off x="8180079" y="6364144"/>
              <a:ext cx="3718248" cy="338467"/>
            </a:xfrm>
            <a:prstGeom prst="rect">
              <a:avLst/>
            </a:prstGeom>
            <a:noFill/>
            <a:ln>
              <a:noFill/>
            </a:ln>
          </p:spPr>
          <p:txBody>
            <a:bodyPr spcFirstLastPara="1" wrap="square" lIns="91340" tIns="45658" rIns="91340" bIns="45658" anchor="t" anchorCtr="0">
              <a:spAutoFit/>
            </a:bodyPr>
            <a:lstStyle/>
            <a:p>
              <a:pPr algn="ctr"/>
              <a:r>
                <a:rPr lang="en-US" sz="1049">
                  <a:solidFill>
                    <a:srgbClr val="C00000"/>
                  </a:solidFill>
                  <a:latin typeface="Quattrocento Sans"/>
                  <a:ea typeface="Quattrocento Sans"/>
                  <a:cs typeface="Quattrocento Sans"/>
                  <a:sym typeface="Quattrocento Sans"/>
                </a:rPr>
                <a:t>For Security Practitioners</a:t>
              </a:r>
              <a:endParaRPr sz="1399"/>
            </a:p>
          </p:txBody>
        </p:sp>
      </p:grpSp>
      <p:grpSp>
        <p:nvGrpSpPr>
          <p:cNvPr id="1305" name="Google Shape;1305;p41"/>
          <p:cNvGrpSpPr/>
          <p:nvPr/>
        </p:nvGrpSpPr>
        <p:grpSpPr>
          <a:xfrm>
            <a:off x="508779" y="179378"/>
            <a:ext cx="3552475" cy="683992"/>
            <a:chOff x="3906376" y="415197"/>
            <a:chExt cx="4739784" cy="912595"/>
          </a:xfrm>
        </p:grpSpPr>
        <p:sp>
          <p:nvSpPr>
            <p:cNvPr id="1306" name="Google Shape;1306;p41"/>
            <p:cNvSpPr txBox="1"/>
            <p:nvPr/>
          </p:nvSpPr>
          <p:spPr>
            <a:xfrm>
              <a:off x="4642056" y="437147"/>
              <a:ext cx="4004104" cy="677103"/>
            </a:xfrm>
            <a:prstGeom prst="rect">
              <a:avLst/>
            </a:prstGeom>
            <a:noFill/>
            <a:ln>
              <a:noFill/>
            </a:ln>
          </p:spPr>
          <p:txBody>
            <a:bodyPr spcFirstLastPara="1" wrap="square" lIns="91340" tIns="45658" rIns="91340" bIns="45658" anchor="t" anchorCtr="0">
              <a:spAutoFit/>
            </a:bodyPr>
            <a:lstStyle/>
            <a:p>
              <a:r>
                <a:rPr lang="en-US" sz="2699" b="1">
                  <a:solidFill>
                    <a:srgbClr val="002060"/>
                  </a:solidFill>
                  <a:latin typeface="Quattrocento Sans"/>
                  <a:ea typeface="Quattrocento Sans"/>
                  <a:cs typeface="Quattrocento Sans"/>
                  <a:sym typeface="Quattrocento Sans"/>
                </a:rPr>
                <a:t>Infoblox</a:t>
              </a:r>
              <a:r>
                <a:rPr lang="en-US" sz="2699">
                  <a:solidFill>
                    <a:srgbClr val="002060"/>
                  </a:solidFill>
                  <a:latin typeface="Quattrocento Sans"/>
                  <a:ea typeface="Quattrocento Sans"/>
                  <a:cs typeface="Quattrocento Sans"/>
                  <a:sym typeface="Quattrocento Sans"/>
                </a:rPr>
                <a:t>Academy</a:t>
              </a:r>
              <a:endParaRPr sz="1399"/>
            </a:p>
          </p:txBody>
        </p:sp>
        <p:sp>
          <p:nvSpPr>
            <p:cNvPr id="1307" name="Google Shape;1307;p41"/>
            <p:cNvSpPr txBox="1"/>
            <p:nvPr/>
          </p:nvSpPr>
          <p:spPr>
            <a:xfrm>
              <a:off x="6015912" y="958556"/>
              <a:ext cx="2460663" cy="369236"/>
            </a:xfrm>
            <a:prstGeom prst="rect">
              <a:avLst/>
            </a:prstGeom>
            <a:noFill/>
            <a:ln>
              <a:noFill/>
            </a:ln>
          </p:spPr>
          <p:txBody>
            <a:bodyPr spcFirstLastPara="1" wrap="square" lIns="91340" tIns="45658" rIns="91340" bIns="45658" anchor="t" anchorCtr="0">
              <a:spAutoFit/>
            </a:bodyPr>
            <a:lstStyle/>
            <a:p>
              <a:pPr algn="r"/>
              <a:r>
                <a:rPr lang="en-US" sz="1199" i="1">
                  <a:solidFill>
                    <a:srgbClr val="002060"/>
                  </a:solidFill>
                  <a:latin typeface="Quattrocento Sans"/>
                  <a:ea typeface="Quattrocento Sans"/>
                  <a:cs typeface="Quattrocento Sans"/>
                  <a:sym typeface="Quattrocento Sans"/>
                </a:rPr>
                <a:t>Accelerate Your Career</a:t>
              </a:r>
              <a:endParaRPr sz="1399"/>
            </a:p>
          </p:txBody>
        </p:sp>
        <p:pic>
          <p:nvPicPr>
            <p:cNvPr id="1308" name="Google Shape;1308;p41"/>
            <p:cNvPicPr preferRelativeResize="0"/>
            <p:nvPr/>
          </p:nvPicPr>
          <p:blipFill rotWithShape="1">
            <a:blip r:embed="rId5">
              <a:alphaModFix/>
            </a:blip>
            <a:srcRect/>
            <a:stretch/>
          </p:blipFill>
          <p:spPr>
            <a:xfrm>
              <a:off x="3906376" y="415197"/>
              <a:ext cx="777240" cy="741910"/>
            </a:xfrm>
            <a:prstGeom prst="rect">
              <a:avLst/>
            </a:prstGeom>
            <a:noFill/>
            <a:ln>
              <a:noFill/>
            </a:ln>
          </p:spPr>
        </p:pic>
      </p:grpSp>
      <p:cxnSp>
        <p:nvCxnSpPr>
          <p:cNvPr id="1309" name="Google Shape;1309;p41"/>
          <p:cNvCxnSpPr/>
          <p:nvPr/>
        </p:nvCxnSpPr>
        <p:spPr>
          <a:xfrm>
            <a:off x="3233927" y="5048823"/>
            <a:ext cx="2467239" cy="0"/>
          </a:xfrm>
          <a:prstGeom prst="straightConnector1">
            <a:avLst/>
          </a:prstGeom>
          <a:noFill/>
          <a:ln w="9525" cap="flat" cmpd="sng">
            <a:solidFill>
              <a:schemeClr val="lt1"/>
            </a:solidFill>
            <a:prstDash val="solid"/>
            <a:round/>
            <a:headEnd type="none" w="sm" len="sm"/>
            <a:tailEnd type="none" w="sm" len="sm"/>
          </a:ln>
        </p:spPr>
      </p:cxnSp>
      <p:grpSp>
        <p:nvGrpSpPr>
          <p:cNvPr id="1310" name="Google Shape;1310;p41"/>
          <p:cNvGrpSpPr/>
          <p:nvPr/>
        </p:nvGrpSpPr>
        <p:grpSpPr>
          <a:xfrm>
            <a:off x="184592" y="1307445"/>
            <a:ext cx="1883415" cy="3204054"/>
            <a:chOff x="240641" y="1742137"/>
            <a:chExt cx="2512891" cy="4274915"/>
          </a:xfrm>
        </p:grpSpPr>
        <p:sp>
          <p:nvSpPr>
            <p:cNvPr id="1311" name="Google Shape;1311;p41"/>
            <p:cNvSpPr/>
            <p:nvPr/>
          </p:nvSpPr>
          <p:spPr>
            <a:xfrm>
              <a:off x="240641" y="1742137"/>
              <a:ext cx="2512891" cy="4274915"/>
            </a:xfrm>
            <a:prstGeom prst="roundRect">
              <a:avLst>
                <a:gd name="adj" fmla="val 10585"/>
              </a:avLst>
            </a:prstGeom>
            <a:solidFill>
              <a:srgbClr val="0070C0"/>
            </a:solidFill>
            <a:ln>
              <a:noFill/>
            </a:ln>
          </p:spPr>
          <p:txBody>
            <a:bodyPr spcFirstLastPara="1" wrap="square" lIns="20556" tIns="45658" rIns="0" bIns="45658" anchor="t" anchorCtr="0">
              <a:noAutofit/>
            </a:bodyPr>
            <a:lstStyle/>
            <a:p>
              <a:pPr algn="ctr"/>
              <a:endParaRPr sz="899" i="1" dirty="0">
                <a:solidFill>
                  <a:srgbClr val="FFFFFF"/>
                </a:solidFill>
                <a:latin typeface="Quattrocento Sans"/>
                <a:ea typeface="Quattrocento Sans"/>
                <a:cs typeface="Quattrocento Sans"/>
                <a:sym typeface="Quattrocento Sans"/>
              </a:endParaRPr>
            </a:p>
            <a:p>
              <a:pPr algn="ctr">
                <a:spcBef>
                  <a:spcPts val="300"/>
                </a:spcBef>
              </a:pPr>
              <a:endParaRPr sz="899" i="1" dirty="0">
                <a:solidFill>
                  <a:srgbClr val="FFFFFF"/>
                </a:solidFill>
                <a:latin typeface="Quattrocento Sans"/>
                <a:ea typeface="Quattrocento Sans"/>
                <a:cs typeface="Quattrocento Sans"/>
                <a:sym typeface="Quattrocento Sans"/>
              </a:endParaRPr>
            </a:p>
            <a:p>
              <a:pPr algn="ctr">
                <a:spcBef>
                  <a:spcPts val="300"/>
                </a:spcBef>
              </a:pPr>
              <a:endParaRPr sz="1199" i="1" dirty="0">
                <a:solidFill>
                  <a:srgbClr val="FFFFFF"/>
                </a:solidFill>
                <a:latin typeface="Quattrocento Sans"/>
                <a:ea typeface="Quattrocento Sans"/>
                <a:cs typeface="Quattrocento Sans"/>
                <a:sym typeface="Quattrocento Sans"/>
              </a:endParaRPr>
            </a:p>
            <a:p>
              <a:pPr marL="57061">
                <a:spcBef>
                  <a:spcPts val="598"/>
                </a:spcBef>
              </a:pPr>
              <a:r>
                <a:rPr lang="en-US" sz="899" b="1" dirty="0">
                  <a:solidFill>
                    <a:srgbClr val="FFFFFF"/>
                  </a:solidFill>
                  <a:latin typeface="Quattrocento Sans"/>
                  <a:ea typeface="Quattrocento Sans"/>
                  <a:cs typeface="Quattrocento Sans"/>
                  <a:sym typeface="Quattrocento Sans"/>
                </a:rPr>
                <a:t>Why attend</a:t>
              </a:r>
              <a:endParaRPr sz="1399" dirty="0"/>
            </a:p>
            <a:p>
              <a:pPr marL="57061"/>
              <a:r>
                <a:rPr lang="en-US" sz="899" dirty="0">
                  <a:solidFill>
                    <a:srgbClr val="FFFFFF"/>
                  </a:solidFill>
                  <a:latin typeface="Quattrocento Sans"/>
                  <a:ea typeface="Quattrocento Sans"/>
                  <a:cs typeface="Quattrocento Sans"/>
                  <a:sym typeface="Quattrocento Sans"/>
                </a:rPr>
                <a:t>Get the knowledge and confidence to assess &amp; design a modern DDI solution.</a:t>
              </a:r>
              <a:endParaRPr sz="1399" dirty="0"/>
            </a:p>
            <a:p>
              <a:pPr marL="57061">
                <a:spcBef>
                  <a:spcPts val="598"/>
                </a:spcBef>
              </a:pPr>
              <a:r>
                <a:rPr lang="en-US" sz="899" b="1" dirty="0">
                  <a:solidFill>
                    <a:srgbClr val="FFFFFF"/>
                  </a:solidFill>
                  <a:latin typeface="Quattrocento Sans"/>
                  <a:ea typeface="Quattrocento Sans"/>
                  <a:cs typeface="Quattrocento Sans"/>
                  <a:sym typeface="Quattrocento Sans"/>
                </a:rPr>
                <a:t>Who should attend      Length                                   </a:t>
              </a:r>
              <a:r>
                <a:rPr lang="en-US" sz="899" dirty="0">
                  <a:solidFill>
                    <a:srgbClr val="FFFFFF"/>
                  </a:solidFill>
                  <a:latin typeface="Quattrocento Sans"/>
                  <a:ea typeface="Quattrocento Sans"/>
                  <a:cs typeface="Quattrocento Sans"/>
                  <a:sym typeface="Quattrocento Sans"/>
                </a:rPr>
                <a:t>DDI practitioners	             2 days</a:t>
              </a:r>
              <a:endParaRPr sz="1399" dirty="0"/>
            </a:p>
            <a:p>
              <a:pPr marL="57061">
                <a:spcBef>
                  <a:spcPts val="598"/>
                </a:spcBef>
              </a:pPr>
              <a:r>
                <a:rPr lang="en-US" sz="899" b="1" dirty="0">
                  <a:solidFill>
                    <a:srgbClr val="FFFFFF"/>
                  </a:solidFill>
                  <a:latin typeface="Quattrocento Sans"/>
                  <a:ea typeface="Quattrocento Sans"/>
                  <a:cs typeface="Quattrocento Sans"/>
                  <a:sym typeface="Quattrocento Sans"/>
                </a:rPr>
                <a:t>Prerequisite</a:t>
              </a:r>
              <a:endParaRPr sz="1399" dirty="0"/>
            </a:p>
            <a:p>
              <a:pPr marL="57061"/>
              <a:r>
                <a:rPr lang="en-US" sz="899" dirty="0">
                  <a:solidFill>
                    <a:srgbClr val="FFFFFF"/>
                  </a:solidFill>
                  <a:latin typeface="Quattrocento Sans"/>
                  <a:ea typeface="Quattrocento Sans"/>
                  <a:cs typeface="Quattrocento Sans"/>
                  <a:sym typeface="Quattrocento Sans"/>
                </a:rPr>
                <a:t>Basic understanding of      TCP/IP.</a:t>
              </a:r>
              <a:endParaRPr sz="1399" dirty="0"/>
            </a:p>
            <a:p>
              <a:pPr marL="57061"/>
              <a:endParaRPr lang="en-US" sz="899" b="1" i="1" dirty="0">
                <a:solidFill>
                  <a:srgbClr val="FFFFFF"/>
                </a:solidFill>
                <a:latin typeface="Quattrocento Sans"/>
                <a:ea typeface="Quattrocento Sans"/>
                <a:cs typeface="Quattrocento Sans"/>
                <a:sym typeface="Quattrocento Sans"/>
              </a:endParaRPr>
            </a:p>
            <a:p>
              <a:pPr marL="57061"/>
              <a:endParaRPr sz="899" b="1" i="1" dirty="0">
                <a:solidFill>
                  <a:srgbClr val="FFFFFF"/>
                </a:solidFill>
                <a:latin typeface="Quattrocento Sans"/>
                <a:ea typeface="Quattrocento Sans"/>
                <a:cs typeface="Quattrocento Sans"/>
                <a:sym typeface="Quattrocento Sans"/>
              </a:endParaRPr>
            </a:p>
            <a:p>
              <a:pPr algn="ctr">
                <a:spcBef>
                  <a:spcPts val="300"/>
                </a:spcBef>
              </a:pPr>
              <a:r>
                <a:rPr lang="en-US" sz="899" b="1" i="1" dirty="0">
                  <a:solidFill>
                    <a:srgbClr val="FFFFFF"/>
                  </a:solidFill>
                  <a:latin typeface="Quattrocento Sans"/>
                  <a:ea typeface="Quattrocento Sans"/>
                  <a:cs typeface="Quattrocento Sans"/>
                  <a:sym typeface="Quattrocento Sans"/>
                </a:rPr>
                <a:t>Price: </a:t>
              </a:r>
              <a:r>
                <a:rPr lang="en-US" sz="899" i="1" dirty="0">
                  <a:solidFill>
                    <a:srgbClr val="FFFFFF"/>
                  </a:solidFill>
                  <a:latin typeface="Quattrocento Sans"/>
                  <a:ea typeface="Quattrocento Sans"/>
                  <a:cs typeface="Quattrocento Sans"/>
                  <a:sym typeface="Quattrocento Sans"/>
                </a:rPr>
                <a:t>$900</a:t>
              </a:r>
              <a:endParaRPr sz="1399" dirty="0"/>
            </a:p>
            <a:p>
              <a:pPr algn="ctr"/>
              <a:r>
                <a:rPr lang="en-US" sz="899" i="1" dirty="0">
                  <a:solidFill>
                    <a:srgbClr val="FFFFFF"/>
                  </a:solidFill>
                  <a:latin typeface="Quattrocento Sans"/>
                  <a:ea typeface="Quattrocento Sans"/>
                  <a:cs typeface="Quattrocento Sans"/>
                  <a:sym typeface="Quattrocento Sans"/>
                </a:rPr>
                <a:t>(FREE with promo code </a:t>
              </a:r>
              <a:r>
                <a:rPr lang="en-US" sz="899" b="1" i="1" dirty="0">
                  <a:solidFill>
                    <a:srgbClr val="FFFFFF"/>
                  </a:solidFill>
                  <a:latin typeface="Quattrocento Sans"/>
                  <a:ea typeface="Quattrocento Sans"/>
                  <a:cs typeface="Quattrocento Sans"/>
                  <a:sym typeface="Quattrocento Sans"/>
                </a:rPr>
                <a:t>DDIP</a:t>
              </a:r>
              <a:r>
                <a:rPr lang="en-US" sz="899" i="1" dirty="0">
                  <a:solidFill>
                    <a:srgbClr val="FFFFFF"/>
                  </a:solidFill>
                  <a:latin typeface="Quattrocento Sans"/>
                  <a:ea typeface="Quattrocento Sans"/>
                  <a:cs typeface="Quattrocento Sans"/>
                  <a:sym typeface="Quattrocento Sans"/>
                </a:rPr>
                <a:t>)</a:t>
              </a:r>
              <a:endParaRPr sz="899" dirty="0">
                <a:solidFill>
                  <a:srgbClr val="FFFFFF"/>
                </a:solidFill>
                <a:latin typeface="Quattrocento Sans"/>
                <a:ea typeface="Quattrocento Sans"/>
                <a:cs typeface="Quattrocento Sans"/>
                <a:sym typeface="Quattrocento Sans"/>
              </a:endParaRPr>
            </a:p>
            <a:p>
              <a:pPr algn="ctr">
                <a:spcBef>
                  <a:spcPts val="300"/>
                </a:spcBef>
              </a:pPr>
              <a:r>
                <a:rPr lang="en-US" sz="899" b="1" i="1" dirty="0">
                  <a:solidFill>
                    <a:srgbClr val="FFFFFF"/>
                  </a:solidFill>
                  <a:latin typeface="Quattrocento Sans"/>
                  <a:ea typeface="Quattrocento Sans"/>
                  <a:cs typeface="Quattrocento Sans"/>
                  <a:sym typeface="Quattrocento Sans"/>
                </a:rPr>
                <a:t>Get started at: </a:t>
              </a:r>
              <a:r>
                <a:rPr lang="en-US" sz="899" i="1" u="sng" dirty="0">
                  <a:solidFill>
                    <a:srgbClr val="FFFFFF"/>
                  </a:solidFill>
                  <a:latin typeface="Quattrocento Sans"/>
                  <a:ea typeface="Quattrocento Sans"/>
                  <a:cs typeface="Quattrocento Sans"/>
                  <a:sym typeface="Quattrocento Sans"/>
                  <a:hlinkClick r:id="rId6">
                    <a:extLst>
                      <a:ext uri="{A12FA001-AC4F-418D-AE19-62706E023703}">
                        <ahyp:hlinkClr xmlns:ahyp="http://schemas.microsoft.com/office/drawing/2018/hyperlinkcolor" val="tx"/>
                      </a:ext>
                    </a:extLst>
                  </a:hlinkClick>
                </a:rPr>
                <a:t>https://catalog.training.infoblox.com/catalogue?name=DDIP</a:t>
              </a:r>
              <a:endParaRPr sz="899" i="1" dirty="0">
                <a:solidFill>
                  <a:srgbClr val="FFFFFF"/>
                </a:solidFill>
                <a:latin typeface="Quattrocento Sans"/>
                <a:ea typeface="Quattrocento Sans"/>
                <a:cs typeface="Quattrocento Sans"/>
                <a:sym typeface="Quattrocento Sans"/>
              </a:endParaRPr>
            </a:p>
          </p:txBody>
        </p:sp>
        <p:grpSp>
          <p:nvGrpSpPr>
            <p:cNvPr id="1312" name="Google Shape;1312;p41"/>
            <p:cNvGrpSpPr/>
            <p:nvPr/>
          </p:nvGrpSpPr>
          <p:grpSpPr>
            <a:xfrm>
              <a:off x="292662" y="1817643"/>
              <a:ext cx="2297024" cy="696245"/>
              <a:chOff x="292662" y="4784593"/>
              <a:chExt cx="2297024" cy="696245"/>
            </a:xfrm>
          </p:grpSpPr>
          <p:grpSp>
            <p:nvGrpSpPr>
              <p:cNvPr id="1313" name="Google Shape;1313;p41"/>
              <p:cNvGrpSpPr/>
              <p:nvPr/>
            </p:nvGrpSpPr>
            <p:grpSpPr>
              <a:xfrm>
                <a:off x="292662" y="4784593"/>
                <a:ext cx="1309295" cy="696245"/>
                <a:chOff x="331574" y="4755409"/>
                <a:chExt cx="1309295" cy="696245"/>
              </a:xfrm>
            </p:grpSpPr>
            <p:sp>
              <p:nvSpPr>
                <p:cNvPr id="1314" name="Google Shape;1314;p41"/>
                <p:cNvSpPr txBox="1"/>
                <p:nvPr/>
              </p:nvSpPr>
              <p:spPr>
                <a:xfrm>
                  <a:off x="331574" y="4755409"/>
                  <a:ext cx="1309295" cy="400005"/>
                </a:xfrm>
                <a:prstGeom prst="rect">
                  <a:avLst/>
                </a:prstGeom>
                <a:noFill/>
                <a:ln>
                  <a:noFill/>
                </a:ln>
              </p:spPr>
              <p:txBody>
                <a:bodyPr spcFirstLastPara="1" wrap="square" lIns="91340" tIns="45658" rIns="91340" bIns="45658" anchor="t" anchorCtr="0">
                  <a:spAutoFit/>
                </a:bodyPr>
                <a:lstStyle/>
                <a:p>
                  <a:r>
                    <a:rPr lang="en-US" sz="1349">
                      <a:solidFill>
                        <a:srgbClr val="FFFFFF"/>
                      </a:solidFill>
                      <a:latin typeface="Quattrocento Sans"/>
                      <a:ea typeface="Quattrocento Sans"/>
                      <a:cs typeface="Quattrocento Sans"/>
                      <a:sym typeface="Quattrocento Sans"/>
                    </a:rPr>
                    <a:t>DDI</a:t>
                  </a:r>
                  <a:endParaRPr sz="1399"/>
                </a:p>
              </p:txBody>
            </p:sp>
            <p:sp>
              <p:nvSpPr>
                <p:cNvPr id="1315" name="Google Shape;1315;p41"/>
                <p:cNvSpPr txBox="1"/>
                <p:nvPr/>
              </p:nvSpPr>
              <p:spPr>
                <a:xfrm>
                  <a:off x="349652" y="4998599"/>
                  <a:ext cx="1291217" cy="307696"/>
                </a:xfrm>
                <a:prstGeom prst="rect">
                  <a:avLst/>
                </a:prstGeom>
                <a:noFill/>
                <a:ln>
                  <a:noFill/>
                </a:ln>
              </p:spPr>
              <p:txBody>
                <a:bodyPr spcFirstLastPara="1" wrap="square" lIns="91340" tIns="45658" rIns="91340" bIns="45658" anchor="t" anchorCtr="0">
                  <a:spAutoFit/>
                </a:bodyPr>
                <a:lstStyle/>
                <a:p>
                  <a:r>
                    <a:rPr lang="en-US" sz="899" b="1">
                      <a:solidFill>
                        <a:srgbClr val="FFFFFF"/>
                      </a:solidFill>
                      <a:latin typeface="Quattrocento Sans"/>
                      <a:ea typeface="Quattrocento Sans"/>
                      <a:cs typeface="Quattrocento Sans"/>
                      <a:sym typeface="Quattrocento Sans"/>
                    </a:rPr>
                    <a:t>Professional</a:t>
                  </a:r>
                  <a:endParaRPr sz="1399"/>
                </a:p>
              </p:txBody>
            </p:sp>
            <p:sp>
              <p:nvSpPr>
                <p:cNvPr id="1316" name="Google Shape;1316;p41"/>
                <p:cNvSpPr txBox="1"/>
                <p:nvPr/>
              </p:nvSpPr>
              <p:spPr>
                <a:xfrm>
                  <a:off x="362005" y="5174727"/>
                  <a:ext cx="898453" cy="276927"/>
                </a:xfrm>
                <a:prstGeom prst="rect">
                  <a:avLst/>
                </a:prstGeom>
                <a:noFill/>
                <a:ln>
                  <a:noFill/>
                </a:ln>
              </p:spPr>
              <p:txBody>
                <a:bodyPr spcFirstLastPara="1" wrap="square" lIns="91340" tIns="45658" rIns="91340" bIns="45658" anchor="t" anchorCtr="0">
                  <a:spAutoFit/>
                </a:bodyPr>
                <a:lstStyle/>
                <a:p>
                  <a:r>
                    <a:rPr lang="en-US" sz="749">
                      <a:solidFill>
                        <a:srgbClr val="FFFFFF"/>
                      </a:solidFill>
                      <a:latin typeface="Quattrocento Sans"/>
                      <a:ea typeface="Quattrocento Sans"/>
                      <a:cs typeface="Quattrocento Sans"/>
                      <a:sym typeface="Quattrocento Sans"/>
                    </a:rPr>
                    <a:t>Course</a:t>
                  </a:r>
                  <a:endParaRPr sz="1399"/>
                </a:p>
              </p:txBody>
            </p:sp>
          </p:grpSp>
          <p:cxnSp>
            <p:nvCxnSpPr>
              <p:cNvPr id="1317" name="Google Shape;1317;p41"/>
              <p:cNvCxnSpPr/>
              <p:nvPr/>
            </p:nvCxnSpPr>
            <p:spPr>
              <a:xfrm>
                <a:off x="395126" y="5477696"/>
                <a:ext cx="2194560" cy="0"/>
              </a:xfrm>
              <a:prstGeom prst="straightConnector1">
                <a:avLst/>
              </a:prstGeom>
              <a:noFill/>
              <a:ln w="9525" cap="flat" cmpd="sng">
                <a:solidFill>
                  <a:schemeClr val="lt1"/>
                </a:solidFill>
                <a:prstDash val="solid"/>
                <a:round/>
                <a:headEnd type="none" w="sm" len="sm"/>
                <a:tailEnd type="none" w="sm" len="sm"/>
              </a:ln>
            </p:spPr>
          </p:cxnSp>
        </p:grpSp>
        <p:cxnSp>
          <p:nvCxnSpPr>
            <p:cNvPr id="1318" name="Google Shape;1318;p41"/>
            <p:cNvCxnSpPr/>
            <p:nvPr/>
          </p:nvCxnSpPr>
          <p:spPr>
            <a:xfrm>
              <a:off x="403951" y="4650738"/>
              <a:ext cx="2194560" cy="0"/>
            </a:xfrm>
            <a:prstGeom prst="straightConnector1">
              <a:avLst/>
            </a:prstGeom>
            <a:noFill/>
            <a:ln w="9525" cap="flat" cmpd="sng">
              <a:solidFill>
                <a:schemeClr val="lt1"/>
              </a:solidFill>
              <a:prstDash val="solid"/>
              <a:round/>
              <a:headEnd type="none" w="sm" len="sm"/>
              <a:tailEnd type="none" w="sm" len="sm"/>
            </a:ln>
          </p:spPr>
        </p:cxnSp>
      </p:grpSp>
      <p:grpSp>
        <p:nvGrpSpPr>
          <p:cNvPr id="1319" name="Google Shape;1319;p41"/>
          <p:cNvGrpSpPr/>
          <p:nvPr/>
        </p:nvGrpSpPr>
        <p:grpSpPr>
          <a:xfrm>
            <a:off x="4193519" y="1307971"/>
            <a:ext cx="1930572" cy="3204054"/>
            <a:chOff x="5589433" y="1754414"/>
            <a:chExt cx="2575809" cy="4274915"/>
          </a:xfrm>
        </p:grpSpPr>
        <p:grpSp>
          <p:nvGrpSpPr>
            <p:cNvPr id="1320" name="Google Shape;1320;p41"/>
            <p:cNvGrpSpPr/>
            <p:nvPr/>
          </p:nvGrpSpPr>
          <p:grpSpPr>
            <a:xfrm>
              <a:off x="5589433" y="1754414"/>
              <a:ext cx="2575809" cy="4274915"/>
              <a:chOff x="5751483" y="1754414"/>
              <a:chExt cx="2575809" cy="4274915"/>
            </a:xfrm>
          </p:grpSpPr>
          <p:sp>
            <p:nvSpPr>
              <p:cNvPr id="1321" name="Google Shape;1321;p41"/>
              <p:cNvSpPr/>
              <p:nvPr/>
            </p:nvSpPr>
            <p:spPr>
              <a:xfrm>
                <a:off x="5751483" y="1754414"/>
                <a:ext cx="2575809" cy="4274915"/>
              </a:xfrm>
              <a:prstGeom prst="roundRect">
                <a:avLst>
                  <a:gd name="adj" fmla="val 10585"/>
                </a:avLst>
              </a:prstGeom>
              <a:solidFill>
                <a:srgbClr val="C00000"/>
              </a:solidFill>
              <a:ln>
                <a:noFill/>
              </a:ln>
            </p:spPr>
            <p:txBody>
              <a:bodyPr spcFirstLastPara="1" wrap="square" lIns="20556" tIns="45658" rIns="91340" bIns="45658" anchor="t" anchorCtr="0">
                <a:noAutofit/>
              </a:bodyPr>
              <a:lstStyle/>
              <a:p>
                <a:pPr algn="ctr"/>
                <a:endParaRPr sz="899" i="1" dirty="0">
                  <a:solidFill>
                    <a:srgbClr val="FFFFFF"/>
                  </a:solidFill>
                  <a:latin typeface="Quattrocento Sans"/>
                  <a:ea typeface="Quattrocento Sans"/>
                  <a:cs typeface="Quattrocento Sans"/>
                  <a:sym typeface="Quattrocento Sans"/>
                </a:endParaRPr>
              </a:p>
              <a:p>
                <a:pPr algn="ctr">
                  <a:spcBef>
                    <a:spcPts val="300"/>
                  </a:spcBef>
                </a:pPr>
                <a:endParaRPr sz="899" i="1" dirty="0">
                  <a:solidFill>
                    <a:srgbClr val="FFFFFF"/>
                  </a:solidFill>
                  <a:latin typeface="Quattrocento Sans"/>
                  <a:ea typeface="Quattrocento Sans"/>
                  <a:cs typeface="Quattrocento Sans"/>
                  <a:sym typeface="Quattrocento Sans"/>
                </a:endParaRPr>
              </a:p>
              <a:p>
                <a:pPr algn="ctr">
                  <a:spcBef>
                    <a:spcPts val="300"/>
                  </a:spcBef>
                </a:pPr>
                <a:endParaRPr sz="1199" i="1" dirty="0">
                  <a:solidFill>
                    <a:srgbClr val="FFFFFF"/>
                  </a:solidFill>
                  <a:latin typeface="Quattrocento Sans"/>
                  <a:ea typeface="Quattrocento Sans"/>
                  <a:cs typeface="Quattrocento Sans"/>
                  <a:sym typeface="Quattrocento Sans"/>
                </a:endParaRPr>
              </a:p>
              <a:p>
                <a:pPr marL="57061">
                  <a:spcBef>
                    <a:spcPts val="598"/>
                  </a:spcBef>
                </a:pPr>
                <a:r>
                  <a:rPr lang="en-US" sz="899" b="1" dirty="0">
                    <a:solidFill>
                      <a:srgbClr val="FFFFFF"/>
                    </a:solidFill>
                    <a:latin typeface="Quattrocento Sans"/>
                    <a:ea typeface="Quattrocento Sans"/>
                    <a:cs typeface="Quattrocento Sans"/>
                    <a:sym typeface="Quattrocento Sans"/>
                  </a:rPr>
                  <a:t>Why attend</a:t>
                </a:r>
                <a:endParaRPr sz="1399" dirty="0"/>
              </a:p>
              <a:p>
                <a:pPr marL="57061"/>
                <a:r>
                  <a:rPr lang="en-US" sz="899" dirty="0">
                    <a:solidFill>
                      <a:srgbClr val="FFFFFF"/>
                    </a:solidFill>
                    <a:latin typeface="Quattrocento Sans"/>
                    <a:ea typeface="Quattrocento Sans"/>
                    <a:cs typeface="Quattrocento Sans"/>
                    <a:sym typeface="Quattrocento Sans"/>
                  </a:rPr>
                  <a:t>Understand the importance of DNS in a modern Infosec portfolio.</a:t>
                </a:r>
                <a:endParaRPr sz="1399" dirty="0"/>
              </a:p>
              <a:p>
                <a:pPr marL="57061">
                  <a:spcBef>
                    <a:spcPts val="598"/>
                  </a:spcBef>
                </a:pPr>
                <a:r>
                  <a:rPr lang="en-US" sz="899" b="1" dirty="0">
                    <a:solidFill>
                      <a:srgbClr val="FFFFFF"/>
                    </a:solidFill>
                    <a:latin typeface="Quattrocento Sans"/>
                    <a:ea typeface="Quattrocento Sans"/>
                    <a:cs typeface="Quattrocento Sans"/>
                    <a:sym typeface="Quattrocento Sans"/>
                  </a:rPr>
                  <a:t>Who should attend       Length</a:t>
                </a:r>
                <a:endParaRPr sz="1399" dirty="0"/>
              </a:p>
              <a:p>
                <a:pPr marL="57061"/>
                <a:r>
                  <a:rPr lang="en-US" sz="899" dirty="0">
                    <a:solidFill>
                      <a:srgbClr val="FFFFFF"/>
                    </a:solidFill>
                    <a:latin typeface="Quattrocento Sans"/>
                    <a:ea typeface="Quattrocento Sans"/>
                    <a:cs typeface="Quattrocento Sans"/>
                    <a:sym typeface="Quattrocento Sans"/>
                  </a:rPr>
                  <a:t>Security practitioners         1 day</a:t>
                </a:r>
                <a:endParaRPr sz="1399" dirty="0"/>
              </a:p>
              <a:p>
                <a:pPr marL="57061">
                  <a:spcBef>
                    <a:spcPts val="598"/>
                  </a:spcBef>
                </a:pPr>
                <a:r>
                  <a:rPr lang="en-US" sz="899" b="1" dirty="0">
                    <a:solidFill>
                      <a:srgbClr val="FFFFFF"/>
                    </a:solidFill>
                    <a:latin typeface="Quattrocento Sans"/>
                    <a:ea typeface="Quattrocento Sans"/>
                    <a:cs typeface="Quattrocento Sans"/>
                    <a:sym typeface="Quattrocento Sans"/>
                  </a:rPr>
                  <a:t>Prerequisite</a:t>
                </a:r>
                <a:endParaRPr sz="1399" dirty="0"/>
              </a:p>
              <a:p>
                <a:pPr marL="57061"/>
                <a:r>
                  <a:rPr lang="en-US" sz="899" dirty="0">
                    <a:solidFill>
                      <a:srgbClr val="FFFFFF"/>
                    </a:solidFill>
                    <a:latin typeface="Quattrocento Sans"/>
                    <a:ea typeface="Quattrocento Sans"/>
                    <a:cs typeface="Quattrocento Sans"/>
                    <a:sym typeface="Quattrocento Sans"/>
                  </a:rPr>
                  <a:t>Basic networking.                            No DNS required.</a:t>
                </a:r>
                <a:endParaRPr sz="1399" dirty="0"/>
              </a:p>
              <a:p>
                <a:pPr marL="57061"/>
                <a:endParaRPr lang="en-US" sz="899" b="1" i="1" dirty="0">
                  <a:solidFill>
                    <a:srgbClr val="FFFFFF"/>
                  </a:solidFill>
                  <a:latin typeface="Quattrocento Sans"/>
                  <a:ea typeface="Quattrocento Sans"/>
                  <a:cs typeface="Quattrocento Sans"/>
                  <a:sym typeface="Quattrocento Sans"/>
                </a:endParaRPr>
              </a:p>
              <a:p>
                <a:pPr marL="57061"/>
                <a:endParaRPr sz="899" b="1" i="1" dirty="0">
                  <a:solidFill>
                    <a:srgbClr val="FFFFFF"/>
                  </a:solidFill>
                  <a:latin typeface="Quattrocento Sans"/>
                  <a:ea typeface="Quattrocento Sans"/>
                  <a:cs typeface="Quattrocento Sans"/>
                  <a:sym typeface="Quattrocento Sans"/>
                </a:endParaRPr>
              </a:p>
              <a:p>
                <a:pPr algn="ctr">
                  <a:spcBef>
                    <a:spcPts val="300"/>
                  </a:spcBef>
                </a:pPr>
                <a:r>
                  <a:rPr lang="en-US" sz="899" b="1" i="1" dirty="0">
                    <a:solidFill>
                      <a:srgbClr val="FFFFFF"/>
                    </a:solidFill>
                    <a:latin typeface="Quattrocento Sans"/>
                    <a:ea typeface="Quattrocento Sans"/>
                    <a:cs typeface="Quattrocento Sans"/>
                    <a:sym typeface="Quattrocento Sans"/>
                  </a:rPr>
                  <a:t>Price: </a:t>
                </a:r>
                <a:r>
                  <a:rPr lang="en-US" sz="899" i="1" dirty="0">
                    <a:solidFill>
                      <a:srgbClr val="FFFFFF"/>
                    </a:solidFill>
                    <a:latin typeface="Quattrocento Sans"/>
                    <a:ea typeface="Quattrocento Sans"/>
                    <a:cs typeface="Quattrocento Sans"/>
                    <a:sym typeface="Quattrocento Sans"/>
                  </a:rPr>
                  <a:t>$450</a:t>
                </a:r>
                <a:endParaRPr sz="1399" dirty="0"/>
              </a:p>
              <a:p>
                <a:pPr algn="ctr"/>
                <a:r>
                  <a:rPr lang="en-US" sz="899" i="1" dirty="0">
                    <a:solidFill>
                      <a:srgbClr val="FFFFFF"/>
                    </a:solidFill>
                    <a:latin typeface="Quattrocento Sans"/>
                    <a:ea typeface="Quattrocento Sans"/>
                    <a:cs typeface="Quattrocento Sans"/>
                    <a:sym typeface="Quattrocento Sans"/>
                  </a:rPr>
                  <a:t>(FREE with promo code </a:t>
                </a:r>
                <a:r>
                  <a:rPr lang="en-US" sz="899" b="1" i="1" dirty="0">
                    <a:solidFill>
                      <a:srgbClr val="FFFFFF"/>
                    </a:solidFill>
                    <a:latin typeface="Quattrocento Sans"/>
                    <a:ea typeface="Quattrocento Sans"/>
                    <a:cs typeface="Quattrocento Sans"/>
                    <a:sym typeface="Quattrocento Sans"/>
                  </a:rPr>
                  <a:t>DSP</a:t>
                </a:r>
                <a:r>
                  <a:rPr lang="en-US" sz="899" i="1" dirty="0">
                    <a:solidFill>
                      <a:srgbClr val="FFFFFF"/>
                    </a:solidFill>
                    <a:latin typeface="Quattrocento Sans"/>
                    <a:ea typeface="Quattrocento Sans"/>
                    <a:cs typeface="Quattrocento Sans"/>
                    <a:sym typeface="Quattrocento Sans"/>
                  </a:rPr>
                  <a:t>)</a:t>
                </a:r>
                <a:endParaRPr sz="899" dirty="0">
                  <a:solidFill>
                    <a:srgbClr val="FFFFFF"/>
                  </a:solidFill>
                  <a:latin typeface="Quattrocento Sans"/>
                  <a:ea typeface="Quattrocento Sans"/>
                  <a:cs typeface="Quattrocento Sans"/>
                  <a:sym typeface="Quattrocento Sans"/>
                </a:endParaRPr>
              </a:p>
              <a:p>
                <a:pPr algn="ctr">
                  <a:spcBef>
                    <a:spcPts val="300"/>
                  </a:spcBef>
                </a:pPr>
                <a:r>
                  <a:rPr lang="en-US" sz="899" b="1" i="1" dirty="0">
                    <a:solidFill>
                      <a:srgbClr val="FFFFFF"/>
                    </a:solidFill>
                    <a:latin typeface="Quattrocento Sans"/>
                    <a:ea typeface="Quattrocento Sans"/>
                    <a:cs typeface="Quattrocento Sans"/>
                    <a:sym typeface="Quattrocento Sans"/>
                  </a:rPr>
                  <a:t>Get started at: </a:t>
                </a:r>
                <a:r>
                  <a:rPr lang="en-US" sz="899" i="1" u="sng" dirty="0">
                    <a:solidFill>
                      <a:srgbClr val="FFFFFF"/>
                    </a:solidFill>
                    <a:latin typeface="Quattrocento Sans"/>
                    <a:ea typeface="Quattrocento Sans"/>
                    <a:cs typeface="Quattrocento Sans"/>
                    <a:sym typeface="Quattrocento Sans"/>
                    <a:hlinkClick r:id="rId7">
                      <a:extLst>
                        <a:ext uri="{A12FA001-AC4F-418D-AE19-62706E023703}">
                          <ahyp:hlinkClr xmlns:ahyp="http://schemas.microsoft.com/office/drawing/2018/hyperlinkcolor" val="tx"/>
                        </a:ext>
                      </a:extLst>
                    </a:hlinkClick>
                  </a:rPr>
                  <a:t>https://catalog.training.infoblox.com/catalogue?name=DSP</a:t>
                </a:r>
                <a:endParaRPr sz="899" i="1" dirty="0">
                  <a:solidFill>
                    <a:srgbClr val="FFFFFF"/>
                  </a:solidFill>
                  <a:latin typeface="Quattrocento Sans"/>
                  <a:ea typeface="Quattrocento Sans"/>
                  <a:cs typeface="Quattrocento Sans"/>
                  <a:sym typeface="Quattrocento Sans"/>
                </a:endParaRPr>
              </a:p>
            </p:txBody>
          </p:sp>
          <p:grpSp>
            <p:nvGrpSpPr>
              <p:cNvPr id="1322" name="Google Shape;1322;p41"/>
              <p:cNvGrpSpPr/>
              <p:nvPr/>
            </p:nvGrpSpPr>
            <p:grpSpPr>
              <a:xfrm>
                <a:off x="5803504" y="1829920"/>
                <a:ext cx="2297024" cy="696245"/>
                <a:chOff x="292662" y="4784593"/>
                <a:chExt cx="2297024" cy="696245"/>
              </a:xfrm>
            </p:grpSpPr>
            <p:grpSp>
              <p:nvGrpSpPr>
                <p:cNvPr id="1323" name="Google Shape;1323;p41"/>
                <p:cNvGrpSpPr/>
                <p:nvPr/>
              </p:nvGrpSpPr>
              <p:grpSpPr>
                <a:xfrm>
                  <a:off x="292662" y="4784593"/>
                  <a:ext cx="2167105" cy="696245"/>
                  <a:chOff x="331574" y="4755409"/>
                  <a:chExt cx="2167105" cy="696245"/>
                </a:xfrm>
              </p:grpSpPr>
              <p:sp>
                <p:nvSpPr>
                  <p:cNvPr id="1324" name="Google Shape;1324;p41"/>
                  <p:cNvSpPr txBox="1"/>
                  <p:nvPr/>
                </p:nvSpPr>
                <p:spPr>
                  <a:xfrm>
                    <a:off x="331574" y="4755409"/>
                    <a:ext cx="1309294" cy="400005"/>
                  </a:xfrm>
                  <a:prstGeom prst="rect">
                    <a:avLst/>
                  </a:prstGeom>
                  <a:noFill/>
                  <a:ln>
                    <a:noFill/>
                  </a:ln>
                </p:spPr>
                <p:txBody>
                  <a:bodyPr spcFirstLastPara="1" wrap="square" lIns="91340" tIns="45658" rIns="91340" bIns="45658" anchor="t" anchorCtr="0">
                    <a:spAutoFit/>
                  </a:bodyPr>
                  <a:lstStyle/>
                  <a:p>
                    <a:r>
                      <a:rPr lang="en-US" sz="1349">
                        <a:solidFill>
                          <a:srgbClr val="FFFFFF"/>
                        </a:solidFill>
                        <a:latin typeface="Quattrocento Sans"/>
                        <a:ea typeface="Quattrocento Sans"/>
                        <a:cs typeface="Quattrocento Sans"/>
                        <a:sym typeface="Quattrocento Sans"/>
                      </a:rPr>
                      <a:t>DNS</a:t>
                    </a:r>
                    <a:endParaRPr sz="1399"/>
                  </a:p>
                </p:txBody>
              </p:sp>
              <p:sp>
                <p:nvSpPr>
                  <p:cNvPr id="1325" name="Google Shape;1325;p41"/>
                  <p:cNvSpPr txBox="1"/>
                  <p:nvPr/>
                </p:nvSpPr>
                <p:spPr>
                  <a:xfrm>
                    <a:off x="349652" y="4998599"/>
                    <a:ext cx="2149027" cy="307696"/>
                  </a:xfrm>
                  <a:prstGeom prst="rect">
                    <a:avLst/>
                  </a:prstGeom>
                  <a:noFill/>
                  <a:ln>
                    <a:noFill/>
                  </a:ln>
                </p:spPr>
                <p:txBody>
                  <a:bodyPr spcFirstLastPara="1" wrap="square" lIns="91340" tIns="45658" rIns="91340" bIns="45658" anchor="t" anchorCtr="0">
                    <a:spAutoFit/>
                  </a:bodyPr>
                  <a:lstStyle/>
                  <a:p>
                    <a:r>
                      <a:rPr lang="en-US" sz="899" b="1">
                        <a:solidFill>
                          <a:srgbClr val="FFFFFF"/>
                        </a:solidFill>
                        <a:latin typeface="Quattrocento Sans"/>
                        <a:ea typeface="Quattrocento Sans"/>
                        <a:cs typeface="Quattrocento Sans"/>
                        <a:sym typeface="Quattrocento Sans"/>
                      </a:rPr>
                      <a:t>For Security Practitioners</a:t>
                    </a:r>
                    <a:endParaRPr sz="1399"/>
                  </a:p>
                </p:txBody>
              </p:sp>
              <p:sp>
                <p:nvSpPr>
                  <p:cNvPr id="1326" name="Google Shape;1326;p41"/>
                  <p:cNvSpPr txBox="1"/>
                  <p:nvPr/>
                </p:nvSpPr>
                <p:spPr>
                  <a:xfrm>
                    <a:off x="362006" y="5174727"/>
                    <a:ext cx="812446" cy="276927"/>
                  </a:xfrm>
                  <a:prstGeom prst="rect">
                    <a:avLst/>
                  </a:prstGeom>
                  <a:noFill/>
                  <a:ln>
                    <a:noFill/>
                  </a:ln>
                </p:spPr>
                <p:txBody>
                  <a:bodyPr spcFirstLastPara="1" wrap="square" lIns="91340" tIns="45658" rIns="91340" bIns="45658" anchor="t" anchorCtr="0">
                    <a:spAutoFit/>
                  </a:bodyPr>
                  <a:lstStyle/>
                  <a:p>
                    <a:r>
                      <a:rPr lang="en-US" sz="749">
                        <a:solidFill>
                          <a:srgbClr val="FFFFFF"/>
                        </a:solidFill>
                        <a:latin typeface="Quattrocento Sans"/>
                        <a:ea typeface="Quattrocento Sans"/>
                        <a:cs typeface="Quattrocento Sans"/>
                        <a:sym typeface="Quattrocento Sans"/>
                      </a:rPr>
                      <a:t>Course</a:t>
                    </a:r>
                    <a:endParaRPr sz="1399"/>
                  </a:p>
                </p:txBody>
              </p:sp>
            </p:grpSp>
            <p:cxnSp>
              <p:nvCxnSpPr>
                <p:cNvPr id="1327" name="Google Shape;1327;p41"/>
                <p:cNvCxnSpPr/>
                <p:nvPr/>
              </p:nvCxnSpPr>
              <p:spPr>
                <a:xfrm>
                  <a:off x="395126" y="5477696"/>
                  <a:ext cx="2194560" cy="0"/>
                </a:xfrm>
                <a:prstGeom prst="straightConnector1">
                  <a:avLst/>
                </a:prstGeom>
                <a:noFill/>
                <a:ln w="9525" cap="flat" cmpd="sng">
                  <a:solidFill>
                    <a:schemeClr val="lt1"/>
                  </a:solidFill>
                  <a:prstDash val="solid"/>
                  <a:round/>
                  <a:headEnd type="none" w="sm" len="sm"/>
                  <a:tailEnd type="none" w="sm" len="sm"/>
                </a:ln>
              </p:spPr>
            </p:cxnSp>
          </p:grpSp>
          <p:cxnSp>
            <p:nvCxnSpPr>
              <p:cNvPr id="1328" name="Google Shape;1328;p41"/>
              <p:cNvCxnSpPr/>
              <p:nvPr/>
            </p:nvCxnSpPr>
            <p:spPr>
              <a:xfrm>
                <a:off x="5914793" y="4663015"/>
                <a:ext cx="2194560" cy="0"/>
              </a:xfrm>
              <a:prstGeom prst="straightConnector1">
                <a:avLst/>
              </a:prstGeom>
              <a:noFill/>
              <a:ln w="9525" cap="flat" cmpd="sng">
                <a:solidFill>
                  <a:schemeClr val="lt1"/>
                </a:solidFill>
                <a:prstDash val="solid"/>
                <a:round/>
                <a:headEnd type="none" w="sm" len="sm"/>
                <a:tailEnd type="none" w="sm" len="sm"/>
              </a:ln>
            </p:spPr>
          </p:cxnSp>
        </p:grpSp>
        <p:sp>
          <p:nvSpPr>
            <p:cNvPr id="1329" name="Google Shape;1329;p41"/>
            <p:cNvSpPr txBox="1"/>
            <p:nvPr/>
          </p:nvSpPr>
          <p:spPr>
            <a:xfrm>
              <a:off x="6477990" y="2512569"/>
              <a:ext cx="1537824" cy="284706"/>
            </a:xfrm>
            <a:prstGeom prst="rect">
              <a:avLst/>
            </a:prstGeom>
            <a:noFill/>
            <a:ln>
              <a:noFill/>
            </a:ln>
          </p:spPr>
          <p:txBody>
            <a:bodyPr spcFirstLastPara="1" wrap="square" lIns="91340" tIns="45658" rIns="91340" bIns="45658" anchor="t" anchorCtr="0">
              <a:spAutoFit/>
            </a:bodyPr>
            <a:lstStyle/>
            <a:p>
              <a:pPr algn="r"/>
              <a:r>
                <a:rPr lang="en-US" sz="787">
                  <a:solidFill>
                    <a:srgbClr val="FFFFFF"/>
                  </a:solidFill>
                  <a:latin typeface="Quattrocento Sans"/>
                  <a:ea typeface="Quattrocento Sans"/>
                  <a:cs typeface="Quattrocento Sans"/>
                  <a:sym typeface="Quattrocento Sans"/>
                </a:rPr>
                <a:t>(ISC)² CPE eligible!</a:t>
              </a:r>
              <a:endParaRPr sz="1399"/>
            </a:p>
          </p:txBody>
        </p:sp>
      </p:grpSp>
      <p:grpSp>
        <p:nvGrpSpPr>
          <p:cNvPr id="1330" name="Google Shape;1330;p41"/>
          <p:cNvGrpSpPr/>
          <p:nvPr/>
        </p:nvGrpSpPr>
        <p:grpSpPr>
          <a:xfrm>
            <a:off x="2188312" y="1307445"/>
            <a:ext cx="1883415" cy="3204054"/>
            <a:chOff x="2914045" y="1742137"/>
            <a:chExt cx="2512891" cy="4274915"/>
          </a:xfrm>
        </p:grpSpPr>
        <p:grpSp>
          <p:nvGrpSpPr>
            <p:cNvPr id="1331" name="Google Shape;1331;p41"/>
            <p:cNvGrpSpPr/>
            <p:nvPr/>
          </p:nvGrpSpPr>
          <p:grpSpPr>
            <a:xfrm>
              <a:off x="2914045" y="1742137"/>
              <a:ext cx="2512891" cy="4274915"/>
              <a:chOff x="2995070" y="1742137"/>
              <a:chExt cx="2512891" cy="4274915"/>
            </a:xfrm>
          </p:grpSpPr>
          <p:sp>
            <p:nvSpPr>
              <p:cNvPr id="1332" name="Google Shape;1332;p41"/>
              <p:cNvSpPr/>
              <p:nvPr/>
            </p:nvSpPr>
            <p:spPr>
              <a:xfrm>
                <a:off x="2995070" y="1742137"/>
                <a:ext cx="2512891" cy="4274915"/>
              </a:xfrm>
              <a:prstGeom prst="roundRect">
                <a:avLst>
                  <a:gd name="adj" fmla="val 10585"/>
                </a:avLst>
              </a:prstGeom>
              <a:solidFill>
                <a:srgbClr val="002060"/>
              </a:solidFill>
              <a:ln>
                <a:noFill/>
              </a:ln>
            </p:spPr>
            <p:txBody>
              <a:bodyPr spcFirstLastPara="1" wrap="square" lIns="20556" tIns="45658" rIns="0" bIns="45658" anchor="t" anchorCtr="0">
                <a:noAutofit/>
              </a:bodyPr>
              <a:lstStyle/>
              <a:p>
                <a:pPr algn="ctr"/>
                <a:endParaRPr sz="899" i="1">
                  <a:solidFill>
                    <a:srgbClr val="FFFFFF"/>
                  </a:solidFill>
                  <a:latin typeface="Quattrocento Sans"/>
                  <a:ea typeface="Quattrocento Sans"/>
                  <a:cs typeface="Quattrocento Sans"/>
                  <a:sym typeface="Quattrocento Sans"/>
                </a:endParaRPr>
              </a:p>
              <a:p>
                <a:pPr algn="ctr">
                  <a:spcBef>
                    <a:spcPts val="300"/>
                  </a:spcBef>
                </a:pPr>
                <a:endParaRPr sz="899" i="1">
                  <a:solidFill>
                    <a:srgbClr val="FFFFFF"/>
                  </a:solidFill>
                  <a:latin typeface="Quattrocento Sans"/>
                  <a:ea typeface="Quattrocento Sans"/>
                  <a:cs typeface="Quattrocento Sans"/>
                  <a:sym typeface="Quattrocento Sans"/>
                </a:endParaRPr>
              </a:p>
              <a:p>
                <a:pPr algn="ctr">
                  <a:spcBef>
                    <a:spcPts val="300"/>
                  </a:spcBef>
                </a:pPr>
                <a:endParaRPr sz="1199" i="1">
                  <a:solidFill>
                    <a:srgbClr val="FFFFFF"/>
                  </a:solidFill>
                  <a:latin typeface="Quattrocento Sans"/>
                  <a:ea typeface="Quattrocento Sans"/>
                  <a:cs typeface="Quattrocento Sans"/>
                  <a:sym typeface="Quattrocento Sans"/>
                </a:endParaRPr>
              </a:p>
              <a:p>
                <a:pPr marL="57061">
                  <a:spcBef>
                    <a:spcPts val="598"/>
                  </a:spcBef>
                </a:pPr>
                <a:r>
                  <a:rPr lang="en-US" sz="899" b="1">
                    <a:solidFill>
                      <a:srgbClr val="FFFFFF"/>
                    </a:solidFill>
                    <a:latin typeface="Quattrocento Sans"/>
                    <a:ea typeface="Quattrocento Sans"/>
                    <a:cs typeface="Quattrocento Sans"/>
                    <a:sym typeface="Quattrocento Sans"/>
                  </a:rPr>
                  <a:t>Why attend</a:t>
                </a:r>
                <a:endParaRPr sz="1399"/>
              </a:p>
              <a:p>
                <a:pPr marL="57061"/>
                <a:r>
                  <a:rPr lang="en-US" sz="899">
                    <a:solidFill>
                      <a:srgbClr val="FFFFFF"/>
                    </a:solidFill>
                    <a:latin typeface="Quattrocento Sans"/>
                    <a:ea typeface="Quattrocento Sans"/>
                    <a:cs typeface="Quattrocento Sans"/>
                    <a:sym typeface="Quattrocento Sans"/>
                  </a:rPr>
                  <a:t>Deep dive into the critical security considerations of today’s DNS solution.</a:t>
                </a:r>
                <a:endParaRPr sz="1399"/>
              </a:p>
              <a:p>
                <a:pPr marL="57061">
                  <a:spcBef>
                    <a:spcPts val="598"/>
                  </a:spcBef>
                </a:pPr>
                <a:r>
                  <a:rPr lang="en-US" sz="899" b="1">
                    <a:solidFill>
                      <a:srgbClr val="FFFFFF"/>
                    </a:solidFill>
                    <a:latin typeface="Quattrocento Sans"/>
                    <a:ea typeface="Quattrocento Sans"/>
                    <a:cs typeface="Quattrocento Sans"/>
                    <a:sym typeface="Quattrocento Sans"/>
                  </a:rPr>
                  <a:t>Who should attend       Length               </a:t>
                </a:r>
                <a:r>
                  <a:rPr lang="en-US" sz="899">
                    <a:solidFill>
                      <a:srgbClr val="FFFFFF"/>
                    </a:solidFill>
                    <a:latin typeface="Quattrocento Sans"/>
                    <a:ea typeface="Quattrocento Sans"/>
                    <a:cs typeface="Quattrocento Sans"/>
                    <a:sym typeface="Quattrocento Sans"/>
                  </a:rPr>
                  <a:t>DDI practitioners	               1 day</a:t>
                </a:r>
                <a:endParaRPr sz="1399"/>
              </a:p>
              <a:p>
                <a:pPr marL="57061">
                  <a:spcBef>
                    <a:spcPts val="598"/>
                  </a:spcBef>
                </a:pPr>
                <a:r>
                  <a:rPr lang="en-US" sz="899" b="1">
                    <a:solidFill>
                      <a:srgbClr val="FFFFFF"/>
                    </a:solidFill>
                    <a:latin typeface="Quattrocento Sans"/>
                    <a:ea typeface="Quattrocento Sans"/>
                    <a:cs typeface="Quattrocento Sans"/>
                    <a:sym typeface="Quattrocento Sans"/>
                  </a:rPr>
                  <a:t>Prerequisite</a:t>
                </a:r>
                <a:endParaRPr sz="1399"/>
              </a:p>
              <a:p>
                <a:pPr marL="57061"/>
                <a:r>
                  <a:rPr lang="en-US" sz="899">
                    <a:solidFill>
                      <a:srgbClr val="FFFFFF"/>
                    </a:solidFill>
                    <a:latin typeface="Quattrocento Sans"/>
                    <a:ea typeface="Quattrocento Sans"/>
                    <a:cs typeface="Quattrocento Sans"/>
                    <a:sym typeface="Quattrocento Sans"/>
                  </a:rPr>
                  <a:t>Hands-on DNS experience or completion of DDI Professional</a:t>
                </a:r>
                <a:endParaRPr sz="1399"/>
              </a:p>
              <a:p>
                <a:pPr marL="57061"/>
                <a:endParaRPr sz="899" b="1" i="1">
                  <a:solidFill>
                    <a:srgbClr val="FFFFFF"/>
                  </a:solidFill>
                  <a:latin typeface="Quattrocento Sans"/>
                  <a:ea typeface="Quattrocento Sans"/>
                  <a:cs typeface="Quattrocento Sans"/>
                  <a:sym typeface="Quattrocento Sans"/>
                </a:endParaRPr>
              </a:p>
              <a:p>
                <a:pPr algn="ctr">
                  <a:spcBef>
                    <a:spcPts val="300"/>
                  </a:spcBef>
                </a:pPr>
                <a:r>
                  <a:rPr lang="en-US" sz="899" b="1" i="1">
                    <a:solidFill>
                      <a:srgbClr val="FFFFFF"/>
                    </a:solidFill>
                    <a:latin typeface="Quattrocento Sans"/>
                    <a:ea typeface="Quattrocento Sans"/>
                    <a:cs typeface="Quattrocento Sans"/>
                    <a:sym typeface="Quattrocento Sans"/>
                  </a:rPr>
                  <a:t>Price: </a:t>
                </a:r>
                <a:r>
                  <a:rPr lang="en-US" sz="899" i="1">
                    <a:solidFill>
                      <a:srgbClr val="FFFFFF"/>
                    </a:solidFill>
                    <a:latin typeface="Quattrocento Sans"/>
                    <a:ea typeface="Quattrocento Sans"/>
                    <a:cs typeface="Quattrocento Sans"/>
                    <a:sym typeface="Quattrocento Sans"/>
                  </a:rPr>
                  <a:t>$450</a:t>
                </a:r>
                <a:endParaRPr sz="1399"/>
              </a:p>
              <a:p>
                <a:pPr algn="ctr"/>
                <a:r>
                  <a:rPr lang="en-US" sz="899" i="1">
                    <a:solidFill>
                      <a:srgbClr val="FFFFFF"/>
                    </a:solidFill>
                    <a:latin typeface="Quattrocento Sans"/>
                    <a:ea typeface="Quattrocento Sans"/>
                    <a:cs typeface="Quattrocento Sans"/>
                    <a:sym typeface="Quattrocento Sans"/>
                  </a:rPr>
                  <a:t>(FREE with promo code </a:t>
                </a:r>
                <a:r>
                  <a:rPr lang="en-US" sz="899" b="1" i="1">
                    <a:solidFill>
                      <a:srgbClr val="FFFFFF"/>
                    </a:solidFill>
                    <a:latin typeface="Quattrocento Sans"/>
                    <a:ea typeface="Quattrocento Sans"/>
                    <a:cs typeface="Quattrocento Sans"/>
                    <a:sym typeface="Quattrocento Sans"/>
                  </a:rPr>
                  <a:t>DIS</a:t>
                </a:r>
                <a:r>
                  <a:rPr lang="en-US" sz="899" i="1">
                    <a:solidFill>
                      <a:srgbClr val="FFFFFF"/>
                    </a:solidFill>
                    <a:latin typeface="Quattrocento Sans"/>
                    <a:ea typeface="Quattrocento Sans"/>
                    <a:cs typeface="Quattrocento Sans"/>
                    <a:sym typeface="Quattrocento Sans"/>
                  </a:rPr>
                  <a:t>)</a:t>
                </a:r>
                <a:endParaRPr sz="899">
                  <a:solidFill>
                    <a:srgbClr val="FFFFFF"/>
                  </a:solidFill>
                  <a:latin typeface="Quattrocento Sans"/>
                  <a:ea typeface="Quattrocento Sans"/>
                  <a:cs typeface="Quattrocento Sans"/>
                  <a:sym typeface="Quattrocento Sans"/>
                </a:endParaRPr>
              </a:p>
              <a:p>
                <a:pPr algn="ctr">
                  <a:spcBef>
                    <a:spcPts val="300"/>
                  </a:spcBef>
                </a:pPr>
                <a:r>
                  <a:rPr lang="en-US" sz="899" b="1" i="1">
                    <a:solidFill>
                      <a:srgbClr val="FFFFFF"/>
                    </a:solidFill>
                    <a:latin typeface="Quattrocento Sans"/>
                    <a:ea typeface="Quattrocento Sans"/>
                    <a:cs typeface="Quattrocento Sans"/>
                    <a:sym typeface="Quattrocento Sans"/>
                  </a:rPr>
                  <a:t>Get started at: </a:t>
                </a:r>
                <a:r>
                  <a:rPr lang="en-US" sz="899" i="1" u="sng">
                    <a:solidFill>
                      <a:srgbClr val="FFFFFF"/>
                    </a:solidFill>
                    <a:latin typeface="Quattrocento Sans"/>
                    <a:ea typeface="Quattrocento Sans"/>
                    <a:cs typeface="Quattrocento Sans"/>
                    <a:sym typeface="Quattrocento Sans"/>
                    <a:hlinkClick r:id="rId8">
                      <a:extLst>
                        <a:ext uri="{A12FA001-AC4F-418D-AE19-62706E023703}">
                          <ahyp:hlinkClr xmlns:ahyp="http://schemas.microsoft.com/office/drawing/2018/hyperlinkcolor" val="tx"/>
                        </a:ext>
                      </a:extLst>
                    </a:hlinkClick>
                  </a:rPr>
                  <a:t>https://catalog.training.infoblox.com/catalogue?name=DIS</a:t>
                </a:r>
                <a:endParaRPr sz="899" i="1">
                  <a:solidFill>
                    <a:srgbClr val="FFFFFF"/>
                  </a:solidFill>
                  <a:latin typeface="Quattrocento Sans"/>
                  <a:ea typeface="Quattrocento Sans"/>
                  <a:cs typeface="Quattrocento Sans"/>
                  <a:sym typeface="Quattrocento Sans"/>
                </a:endParaRPr>
              </a:p>
            </p:txBody>
          </p:sp>
          <p:grpSp>
            <p:nvGrpSpPr>
              <p:cNvPr id="1333" name="Google Shape;1333;p41"/>
              <p:cNvGrpSpPr/>
              <p:nvPr/>
            </p:nvGrpSpPr>
            <p:grpSpPr>
              <a:xfrm>
                <a:off x="3047091" y="1817643"/>
                <a:ext cx="2297024" cy="696245"/>
                <a:chOff x="292662" y="4784593"/>
                <a:chExt cx="2297024" cy="696245"/>
              </a:xfrm>
            </p:grpSpPr>
            <p:grpSp>
              <p:nvGrpSpPr>
                <p:cNvPr id="1334" name="Google Shape;1334;p41"/>
                <p:cNvGrpSpPr/>
                <p:nvPr/>
              </p:nvGrpSpPr>
              <p:grpSpPr>
                <a:xfrm>
                  <a:off x="292662" y="4784593"/>
                  <a:ext cx="2167104" cy="696245"/>
                  <a:chOff x="331574" y="4755409"/>
                  <a:chExt cx="2167104" cy="696245"/>
                </a:xfrm>
              </p:grpSpPr>
              <p:sp>
                <p:nvSpPr>
                  <p:cNvPr id="1335" name="Google Shape;1335;p41"/>
                  <p:cNvSpPr txBox="1"/>
                  <p:nvPr/>
                </p:nvSpPr>
                <p:spPr>
                  <a:xfrm>
                    <a:off x="331574" y="4755409"/>
                    <a:ext cx="1309294" cy="400005"/>
                  </a:xfrm>
                  <a:prstGeom prst="rect">
                    <a:avLst/>
                  </a:prstGeom>
                  <a:noFill/>
                  <a:ln>
                    <a:noFill/>
                  </a:ln>
                </p:spPr>
                <p:txBody>
                  <a:bodyPr spcFirstLastPara="1" wrap="square" lIns="91340" tIns="45658" rIns="91340" bIns="45658" anchor="t" anchorCtr="0">
                    <a:spAutoFit/>
                  </a:bodyPr>
                  <a:lstStyle/>
                  <a:p>
                    <a:r>
                      <a:rPr lang="en-US" sz="1349">
                        <a:solidFill>
                          <a:srgbClr val="FFFFFF"/>
                        </a:solidFill>
                        <a:latin typeface="Quattrocento Sans"/>
                        <a:ea typeface="Quattrocento Sans"/>
                        <a:cs typeface="Quattrocento Sans"/>
                        <a:sym typeface="Quattrocento Sans"/>
                      </a:rPr>
                      <a:t>DNS</a:t>
                    </a:r>
                    <a:endParaRPr sz="1399"/>
                  </a:p>
                </p:txBody>
              </p:sp>
              <p:sp>
                <p:nvSpPr>
                  <p:cNvPr id="1336" name="Google Shape;1336;p41"/>
                  <p:cNvSpPr txBox="1"/>
                  <p:nvPr/>
                </p:nvSpPr>
                <p:spPr>
                  <a:xfrm>
                    <a:off x="349652" y="4998599"/>
                    <a:ext cx="2149026" cy="307696"/>
                  </a:xfrm>
                  <a:prstGeom prst="rect">
                    <a:avLst/>
                  </a:prstGeom>
                  <a:noFill/>
                  <a:ln>
                    <a:noFill/>
                  </a:ln>
                </p:spPr>
                <p:txBody>
                  <a:bodyPr spcFirstLastPara="1" wrap="square" lIns="91340" tIns="45658" rIns="91340" bIns="45658" anchor="t" anchorCtr="0">
                    <a:spAutoFit/>
                  </a:bodyPr>
                  <a:lstStyle/>
                  <a:p>
                    <a:r>
                      <a:rPr lang="en-US" sz="899" b="1">
                        <a:solidFill>
                          <a:srgbClr val="FFFFFF"/>
                        </a:solidFill>
                        <a:latin typeface="Quattrocento Sans"/>
                        <a:ea typeface="Quattrocento Sans"/>
                        <a:cs typeface="Quattrocento Sans"/>
                        <a:sym typeface="Quattrocento Sans"/>
                      </a:rPr>
                      <a:t>Infrastructure Security </a:t>
                    </a:r>
                    <a:endParaRPr sz="1399"/>
                  </a:p>
                </p:txBody>
              </p:sp>
              <p:sp>
                <p:nvSpPr>
                  <p:cNvPr id="1337" name="Google Shape;1337;p41"/>
                  <p:cNvSpPr txBox="1"/>
                  <p:nvPr/>
                </p:nvSpPr>
                <p:spPr>
                  <a:xfrm>
                    <a:off x="362006" y="5174727"/>
                    <a:ext cx="796859" cy="276927"/>
                  </a:xfrm>
                  <a:prstGeom prst="rect">
                    <a:avLst/>
                  </a:prstGeom>
                  <a:noFill/>
                  <a:ln>
                    <a:noFill/>
                  </a:ln>
                </p:spPr>
                <p:txBody>
                  <a:bodyPr spcFirstLastPara="1" wrap="square" lIns="91340" tIns="45658" rIns="91340" bIns="45658" anchor="t" anchorCtr="0">
                    <a:spAutoFit/>
                  </a:bodyPr>
                  <a:lstStyle/>
                  <a:p>
                    <a:r>
                      <a:rPr lang="en-US" sz="749">
                        <a:solidFill>
                          <a:srgbClr val="FFFFFF"/>
                        </a:solidFill>
                        <a:latin typeface="Quattrocento Sans"/>
                        <a:ea typeface="Quattrocento Sans"/>
                        <a:cs typeface="Quattrocento Sans"/>
                        <a:sym typeface="Quattrocento Sans"/>
                      </a:rPr>
                      <a:t>Course</a:t>
                    </a:r>
                    <a:endParaRPr sz="1399"/>
                  </a:p>
                </p:txBody>
              </p:sp>
            </p:grpSp>
            <p:cxnSp>
              <p:nvCxnSpPr>
                <p:cNvPr id="1338" name="Google Shape;1338;p41"/>
                <p:cNvCxnSpPr/>
                <p:nvPr/>
              </p:nvCxnSpPr>
              <p:spPr>
                <a:xfrm>
                  <a:off x="395126" y="5477696"/>
                  <a:ext cx="2194560" cy="0"/>
                </a:xfrm>
                <a:prstGeom prst="straightConnector1">
                  <a:avLst/>
                </a:prstGeom>
                <a:noFill/>
                <a:ln w="9525" cap="flat" cmpd="sng">
                  <a:solidFill>
                    <a:schemeClr val="lt1"/>
                  </a:solidFill>
                  <a:prstDash val="solid"/>
                  <a:round/>
                  <a:headEnd type="none" w="sm" len="sm"/>
                  <a:tailEnd type="none" w="sm" len="sm"/>
                </a:ln>
              </p:spPr>
            </p:cxnSp>
          </p:grpSp>
          <p:cxnSp>
            <p:nvCxnSpPr>
              <p:cNvPr id="1339" name="Google Shape;1339;p41"/>
              <p:cNvCxnSpPr/>
              <p:nvPr/>
            </p:nvCxnSpPr>
            <p:spPr>
              <a:xfrm>
                <a:off x="3158380" y="4650738"/>
                <a:ext cx="2194560" cy="0"/>
              </a:xfrm>
              <a:prstGeom prst="straightConnector1">
                <a:avLst/>
              </a:prstGeom>
              <a:noFill/>
              <a:ln w="9525" cap="flat" cmpd="sng">
                <a:solidFill>
                  <a:schemeClr val="lt1"/>
                </a:solidFill>
                <a:prstDash val="solid"/>
                <a:round/>
                <a:headEnd type="none" w="sm" len="sm"/>
                <a:tailEnd type="none" w="sm" len="sm"/>
              </a:ln>
            </p:spPr>
          </p:cxnSp>
        </p:grpSp>
        <p:sp>
          <p:nvSpPr>
            <p:cNvPr id="1340" name="Google Shape;1340;p41"/>
            <p:cNvSpPr txBox="1"/>
            <p:nvPr/>
          </p:nvSpPr>
          <p:spPr>
            <a:xfrm>
              <a:off x="3796169" y="2513019"/>
              <a:ext cx="1537824" cy="284706"/>
            </a:xfrm>
            <a:prstGeom prst="rect">
              <a:avLst/>
            </a:prstGeom>
            <a:noFill/>
            <a:ln>
              <a:noFill/>
            </a:ln>
          </p:spPr>
          <p:txBody>
            <a:bodyPr spcFirstLastPara="1" wrap="square" lIns="91340" tIns="45658" rIns="91340" bIns="45658" anchor="t" anchorCtr="0">
              <a:spAutoFit/>
            </a:bodyPr>
            <a:lstStyle/>
            <a:p>
              <a:pPr algn="r"/>
              <a:r>
                <a:rPr lang="en-US" sz="787">
                  <a:solidFill>
                    <a:srgbClr val="FFFFFF"/>
                  </a:solidFill>
                  <a:latin typeface="Quattrocento Sans"/>
                  <a:ea typeface="Quattrocento Sans"/>
                  <a:cs typeface="Quattrocento Sans"/>
                  <a:sym typeface="Quattrocento Sans"/>
                </a:rPr>
                <a:t>(ISC)² CPE eligible!</a:t>
              </a:r>
              <a:endParaRPr sz="1399"/>
            </a:p>
          </p:txBody>
        </p:sp>
      </p:grpSp>
    </p:spTree>
  </p:cSld>
  <p:clrMapOvr>
    <a:masterClrMapping/>
  </p:clrMapOvr>
  <mc:AlternateContent xmlns:mc="http://schemas.openxmlformats.org/markup-compatibility/2006" xmlns:p14="http://schemas.microsoft.com/office/powerpoint/2010/main">
    <mc:Choice Requires="p14">
      <p:transition spd="slow" p14:dur="1300">
        <p14:pan dir="d"/>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pic>
        <p:nvPicPr>
          <p:cNvPr id="723" name="Google Shape;723;p58" descr="color_darker.jpg"/>
          <p:cNvPicPr preferRelativeResize="0"/>
          <p:nvPr/>
        </p:nvPicPr>
        <p:blipFill rotWithShape="1">
          <a:blip r:embed="rId3">
            <a:alphaModFix/>
          </a:blip>
          <a:srcRect l="9126" t="7959" r="9126" b="32132"/>
          <a:stretch/>
        </p:blipFill>
        <p:spPr>
          <a:xfrm>
            <a:off x="0" y="0"/>
            <a:ext cx="9144000" cy="5148266"/>
          </a:xfrm>
          <a:prstGeom prst="rect">
            <a:avLst/>
          </a:prstGeom>
          <a:noFill/>
          <a:ln>
            <a:noFill/>
          </a:ln>
        </p:spPr>
      </p:pic>
      <p:pic>
        <p:nvPicPr>
          <p:cNvPr id="724" name="Google Shape;724;p58" descr="Picture 4"/>
          <p:cNvPicPr preferRelativeResize="0"/>
          <p:nvPr/>
        </p:nvPicPr>
        <p:blipFill rotWithShape="1">
          <a:blip r:embed="rId4">
            <a:alphaModFix amt="75000"/>
          </a:blip>
          <a:srcRect/>
          <a:stretch/>
        </p:blipFill>
        <p:spPr>
          <a:xfrm>
            <a:off x="2508368" y="1052284"/>
            <a:ext cx="4127264" cy="2761737"/>
          </a:xfrm>
          <a:prstGeom prst="rect">
            <a:avLst/>
          </a:prstGeom>
          <a:noFill/>
          <a:ln>
            <a:noFill/>
          </a:ln>
        </p:spPr>
      </p:pic>
      <p:pic>
        <p:nvPicPr>
          <p:cNvPr id="725" name="Google Shape;725;p58" descr="Image"/>
          <p:cNvPicPr preferRelativeResize="0"/>
          <p:nvPr/>
        </p:nvPicPr>
        <p:blipFill rotWithShape="1">
          <a:blip r:embed="rId5">
            <a:alphaModFix/>
          </a:blip>
          <a:srcRect l="73587"/>
          <a:stretch/>
        </p:blipFill>
        <p:spPr>
          <a:xfrm>
            <a:off x="8674471" y="4679743"/>
            <a:ext cx="310492" cy="29415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8"/>
          <p:cNvSpPr txBox="1">
            <a:spLocks noGrp="1"/>
          </p:cNvSpPr>
          <p:nvPr>
            <p:ph type="title"/>
          </p:nvPr>
        </p:nvSpPr>
        <p:spPr>
          <a:xfrm>
            <a:off x="226758" y="129754"/>
            <a:ext cx="8568530" cy="794478"/>
          </a:xfrm>
          <a:prstGeom prst="rect">
            <a:avLst/>
          </a:prstGeom>
          <a:noFill/>
          <a:ln>
            <a:noFill/>
          </a:ln>
        </p:spPr>
        <p:txBody>
          <a:bodyPr spcFirstLastPara="1" wrap="square" lIns="45700" tIns="45700" rIns="45700" bIns="45700" anchor="ctr" anchorCtr="0">
            <a:normAutofit/>
          </a:bodyPr>
          <a:lstStyle/>
          <a:p>
            <a:pPr marL="0" lvl="0" indent="0" algn="l" rtl="0">
              <a:lnSpc>
                <a:spcPct val="80000"/>
              </a:lnSpc>
              <a:spcBef>
                <a:spcPts val="0"/>
              </a:spcBef>
              <a:spcAft>
                <a:spcPts val="0"/>
              </a:spcAft>
              <a:buSzPts val="2800"/>
              <a:buNone/>
            </a:pPr>
            <a:r>
              <a:rPr lang="en-US" b="1"/>
              <a:t>Lab Architecture</a:t>
            </a:r>
            <a:endParaRPr/>
          </a:p>
        </p:txBody>
      </p:sp>
      <p:sp>
        <p:nvSpPr>
          <p:cNvPr id="85" name="Google Shape;85;p18"/>
          <p:cNvSpPr txBox="1">
            <a:spLocks noGrp="1"/>
          </p:cNvSpPr>
          <p:nvPr>
            <p:ph type="body" idx="1"/>
          </p:nvPr>
        </p:nvSpPr>
        <p:spPr>
          <a:xfrm>
            <a:off x="226758" y="665415"/>
            <a:ext cx="8568529" cy="517634"/>
          </a:xfrm>
          <a:prstGeom prst="rect">
            <a:avLst/>
          </a:prstGeom>
          <a:noFill/>
          <a:ln>
            <a:noFill/>
          </a:ln>
        </p:spPr>
        <p:txBody>
          <a:bodyPr spcFirstLastPara="1" wrap="square" lIns="45700" tIns="45700" rIns="45700" bIns="45700" anchor="t" anchorCtr="0">
            <a:normAutofit/>
          </a:bodyPr>
          <a:lstStyle/>
          <a:p>
            <a:pPr marL="0" lvl="0" indent="0" algn="l" rtl="0">
              <a:lnSpc>
                <a:spcPct val="90000"/>
              </a:lnSpc>
              <a:spcBef>
                <a:spcPts val="1200"/>
              </a:spcBef>
              <a:spcAft>
                <a:spcPts val="0"/>
              </a:spcAft>
              <a:buSzPts val="2000"/>
              <a:buNone/>
            </a:pPr>
            <a:r>
              <a:rPr lang="en-US" sz="1800"/>
              <a:t>Infoblox DNS Security - Data Exfiltration Workshop Network Diagram</a:t>
            </a:r>
            <a:endParaRPr sz="1800" b="1"/>
          </a:p>
          <a:p>
            <a:pPr marL="457200" lvl="0" indent="-228600" algn="l" rtl="0">
              <a:lnSpc>
                <a:spcPct val="90000"/>
              </a:lnSpc>
              <a:spcBef>
                <a:spcPts val="1200"/>
              </a:spcBef>
              <a:spcAft>
                <a:spcPts val="0"/>
              </a:spcAft>
              <a:buSzPts val="2000"/>
              <a:buNone/>
            </a:pPr>
            <a:endParaRPr/>
          </a:p>
        </p:txBody>
      </p:sp>
      <p:pic>
        <p:nvPicPr>
          <p:cNvPr id="86" name="Google Shape;86;p18" descr="Diagram&#10;&#10;Description automatically generated"/>
          <p:cNvPicPr preferRelativeResize="0"/>
          <p:nvPr/>
        </p:nvPicPr>
        <p:blipFill rotWithShape="1">
          <a:blip r:embed="rId3">
            <a:alphaModFix/>
          </a:blip>
          <a:srcRect/>
          <a:stretch/>
        </p:blipFill>
        <p:spPr>
          <a:xfrm>
            <a:off x="1485403" y="1183049"/>
            <a:ext cx="6173194" cy="373085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9"/>
          <p:cNvSpPr txBox="1">
            <a:spLocks noGrp="1"/>
          </p:cNvSpPr>
          <p:nvPr>
            <p:ph type="ctrTitle"/>
          </p:nvPr>
        </p:nvSpPr>
        <p:spPr>
          <a:xfrm>
            <a:off x="305076" y="1630336"/>
            <a:ext cx="5578937" cy="1603931"/>
          </a:xfrm>
          <a:prstGeom prst="rect">
            <a:avLst/>
          </a:prstGeom>
          <a:noFill/>
          <a:ln>
            <a:noFill/>
          </a:ln>
        </p:spPr>
        <p:txBody>
          <a:bodyPr spcFirstLastPara="1" wrap="square" lIns="45700" tIns="45700" rIns="45700" bIns="0" anchor="t" anchorCtr="0">
            <a:normAutofit/>
          </a:bodyPr>
          <a:lstStyle/>
          <a:p>
            <a:pPr marL="0" lvl="0" indent="0" algn="l" rtl="0">
              <a:lnSpc>
                <a:spcPct val="80000"/>
              </a:lnSpc>
              <a:spcBef>
                <a:spcPts val="0"/>
              </a:spcBef>
              <a:spcAft>
                <a:spcPts val="0"/>
              </a:spcAft>
              <a:buSzPts val="2800"/>
              <a:buNone/>
            </a:pPr>
            <a:r>
              <a:rPr lang="en-US" sz="2800"/>
              <a:t>Lab 1: </a:t>
            </a:r>
            <a:br>
              <a:rPr lang="en-US" sz="2800"/>
            </a:br>
            <a:br>
              <a:rPr lang="en-US" sz="2800"/>
            </a:br>
            <a:r>
              <a:rPr lang="en-US" sz="2800"/>
              <a:t>Assembling the Raspberry Pi</a:t>
            </a:r>
            <a:endParaRPr/>
          </a:p>
        </p:txBody>
      </p:sp>
    </p:spTree>
  </p:cSld>
  <p:clrMapOvr>
    <a:masterClrMapping/>
  </p:clrMapOvr>
</p:sld>
</file>

<file path=ppt/theme/theme1.xml><?xml version="1.0" encoding="utf-8"?>
<a:theme xmlns:a="http://schemas.openxmlformats.org/drawingml/2006/main" name="Gallery">
  <a:themeElements>
    <a:clrScheme name="Gallery">
      <a:dk1>
        <a:srgbClr val="383838"/>
      </a:dk1>
      <a:lt1>
        <a:srgbClr val="FFFFFF"/>
      </a:lt1>
      <a:dk2>
        <a:srgbClr val="A7A7A7"/>
      </a:dk2>
      <a:lt2>
        <a:srgbClr val="535353"/>
      </a:lt2>
      <a:accent1>
        <a:srgbClr val="006BB0"/>
      </a:accent1>
      <a:accent2>
        <a:srgbClr val="009DD9"/>
      </a:accent2>
      <a:accent3>
        <a:srgbClr val="46B7A5"/>
      </a:accent3>
      <a:accent4>
        <a:srgbClr val="E3A31A"/>
      </a:accent4>
      <a:accent5>
        <a:srgbClr val="87BE37"/>
      </a:accent5>
      <a:accent6>
        <a:srgbClr val="A5C249"/>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allery">
  <a:themeElements>
    <a:clrScheme name="Gallery">
      <a:dk1>
        <a:srgbClr val="000000"/>
      </a:dk1>
      <a:lt1>
        <a:srgbClr val="FFFFFF"/>
      </a:lt1>
      <a:dk2>
        <a:srgbClr val="A7A7A7"/>
      </a:dk2>
      <a:lt2>
        <a:srgbClr val="535353"/>
      </a:lt2>
      <a:accent1>
        <a:srgbClr val="006BB0"/>
      </a:accent1>
      <a:accent2>
        <a:srgbClr val="009DD9"/>
      </a:accent2>
      <a:accent3>
        <a:srgbClr val="46B7A5"/>
      </a:accent3>
      <a:accent4>
        <a:srgbClr val="E3A31A"/>
      </a:accent4>
      <a:accent5>
        <a:srgbClr val="87BE37"/>
      </a:accent5>
      <a:accent6>
        <a:srgbClr val="A5C249"/>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5799</TotalTime>
  <Words>4699</Words>
  <Application>Microsoft Macintosh PowerPoint</Application>
  <PresentationFormat>On-screen Show (16:9)</PresentationFormat>
  <Paragraphs>673</Paragraphs>
  <Slides>71</Slides>
  <Notes>61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71</vt:i4>
      </vt:variant>
    </vt:vector>
  </HeadingPairs>
  <TitlesOfParts>
    <vt:vector size="78" baseType="lpstr">
      <vt:lpstr>Arial</vt:lpstr>
      <vt:lpstr>Quattrocento Sans</vt:lpstr>
      <vt:lpstr>Times New Roman</vt:lpstr>
      <vt:lpstr>Proxima Nova</vt:lpstr>
      <vt:lpstr>Courier</vt:lpstr>
      <vt:lpstr>Calibri</vt:lpstr>
      <vt:lpstr>Gallery</vt:lpstr>
      <vt:lpstr>Infoblox DNS Security Data Exfiltration Workshop</vt:lpstr>
      <vt:lpstr>Prerequisites</vt:lpstr>
      <vt:lpstr>Objectives</vt:lpstr>
      <vt:lpstr>Agenda (Part 1 of 2)</vt:lpstr>
      <vt:lpstr>Agenda (Part 2 of 2)</vt:lpstr>
      <vt:lpstr>Introductions</vt:lpstr>
      <vt:lpstr>Courseware Materials Overview</vt:lpstr>
      <vt:lpstr>Lab Architecture</vt:lpstr>
      <vt:lpstr>Lab 1:   Assembling the Raspberry Pi</vt:lpstr>
      <vt:lpstr>Raspberry PI Overview</vt:lpstr>
      <vt:lpstr>Raspberry Pi Kit Overview</vt:lpstr>
      <vt:lpstr>Lab 2:   Installing Raspberry Pi OS</vt:lpstr>
      <vt:lpstr>Raspberry Pi Overview</vt:lpstr>
      <vt:lpstr>Raspberry Pi Imager Utility</vt:lpstr>
      <vt:lpstr>Pi OS Setup and Configuration</vt:lpstr>
      <vt:lpstr>Change Default Raspberry Root Password (optional) </vt:lpstr>
      <vt:lpstr>Lab 3:   Installation - Configuration of Pi-hole Software </vt:lpstr>
      <vt:lpstr>Installation of Pi Hole Software</vt:lpstr>
      <vt:lpstr>Configuration of Pi Hole Software</vt:lpstr>
      <vt:lpstr>Configuration of Pi Hole Software (part 2)</vt:lpstr>
      <vt:lpstr>Adding Pi-hole Blocklist Collections (IoCs)</vt:lpstr>
      <vt:lpstr>Lab 4:   DNS Security Essentials</vt:lpstr>
      <vt:lpstr>Work Locations Have Become Dynamic</vt:lpstr>
      <vt:lpstr>What do these have in common?</vt:lpstr>
      <vt:lpstr>Meanwhile the Bad Guys Have Been Hard at Work</vt:lpstr>
      <vt:lpstr>There Is No Honor Among Thieves…</vt:lpstr>
      <vt:lpstr>But There Is Hope!</vt:lpstr>
      <vt:lpstr>DNS – the Superfood of Security</vt:lpstr>
      <vt:lpstr>So the Question Is…</vt:lpstr>
      <vt:lpstr>Infoblox as a Foundation for the New Network</vt:lpstr>
      <vt:lpstr>DNS in the Cyber Kill Chain</vt:lpstr>
      <vt:lpstr>PowerPoint Presentation</vt:lpstr>
      <vt:lpstr>Infoblox BloxOne Threat Defense Advanced</vt:lpstr>
      <vt:lpstr>Lab 5:   Infoblox Data Exfiltration (DEX) Portal </vt:lpstr>
      <vt:lpstr>Infoblox Data Exfiltration Tool</vt:lpstr>
      <vt:lpstr>PowerPoint Presentation</vt:lpstr>
      <vt:lpstr>Infoblox DEX Methods</vt:lpstr>
      <vt:lpstr>Hexify DNS Data Exfiltration Tool </vt:lpstr>
      <vt:lpstr>Warning:</vt:lpstr>
      <vt:lpstr>Lab 6:   DEX with Public External DNS Resolvers </vt:lpstr>
      <vt:lpstr>Configure Pi-hole to Google DNS</vt:lpstr>
      <vt:lpstr>Running Hexify Against Google DNS</vt:lpstr>
      <vt:lpstr>Configure Pi-hole to Open DNS</vt:lpstr>
      <vt:lpstr>Running Hexify Against Open DNS</vt:lpstr>
      <vt:lpstr>Lab 7:   Advanced Concepts in DNS Data Exfiltration </vt:lpstr>
      <vt:lpstr>Evolution of the Threat Landscape</vt:lpstr>
      <vt:lpstr>On 98K domains Farsight has caught within 5min after appearing, other security vendors have an average delay of 63h to protect*</vt:lpstr>
      <vt:lpstr>DNS Security 101: Plaintext Browser-Based Exfiltration</vt:lpstr>
      <vt:lpstr>DNS Attacks – Wide Reaching and Orchestrated</vt:lpstr>
      <vt:lpstr>What is this?… DNS Attacks</vt:lpstr>
      <vt:lpstr>PowerPoint Presentation</vt:lpstr>
      <vt:lpstr>Generating a DNS Exfiltration Script</vt:lpstr>
      <vt:lpstr>Diagnosing DNS Traffic</vt:lpstr>
      <vt:lpstr>Lab 8:   Infoblox Cloud Services Portal (CSP) Integration  </vt:lpstr>
      <vt:lpstr>Infoblox Cloud Services Portal (CSP)</vt:lpstr>
      <vt:lpstr>External IP Address - CSP Connectivity</vt:lpstr>
      <vt:lpstr>DIG and NSLOOKUP – Verify CSP Connectivity</vt:lpstr>
      <vt:lpstr>Connecting the Pi-Hole to Infoblox CSP</vt:lpstr>
      <vt:lpstr>Infoblox CSP Configuration</vt:lpstr>
      <vt:lpstr>Infoblox CSP - Adding a New Network</vt:lpstr>
      <vt:lpstr>Creating a Security Policy in CSP (Part 1)</vt:lpstr>
      <vt:lpstr>Creating a Security Policy in CSP (Part 2)</vt:lpstr>
      <vt:lpstr>Run Data Exfiltration Script through CSP</vt:lpstr>
      <vt:lpstr>Conclusion and Wrap Up </vt:lpstr>
      <vt:lpstr>DNS – Secure Your Network</vt:lpstr>
      <vt:lpstr>Defend Against Widest Range of DNS Attacks</vt:lpstr>
      <vt:lpstr>PowerPoint Presentation</vt:lpstr>
      <vt:lpstr>Infoblox Threat Intelligence</vt:lpstr>
      <vt:lpstr>Infoblox Cloud Access Portal</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Infoblox DNS Security Data Exfiltration Workshop</dc:title>
  <cp:lastModifiedBy>Arthur Mills</cp:lastModifiedBy>
  <cp:revision>11</cp:revision>
  <dcterms:modified xsi:type="dcterms:W3CDTF">2022-10-12T15:00:28Z</dcterms:modified>
</cp:coreProperties>
</file>